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48"/>
  </p:notesMasterIdLst>
  <p:sldIdLst>
    <p:sldId id="30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9237663" cy="7008813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75" d="100"/>
          <a:sy n="75" d="100"/>
        </p:scale>
        <p:origin x="-93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9237663" cy="7008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9237663" cy="7008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9237663" cy="7008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9237663" cy="7008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0"/>
            <a:ext cx="400367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230813" y="0"/>
            <a:ext cx="400367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50184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65438" y="525463"/>
            <a:ext cx="3498850" cy="26225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3330575"/>
            <a:ext cx="7381875" cy="314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40" tIns="46440" rIns="9324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noProof="0" smtClean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6550025"/>
            <a:ext cx="400367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5230813" y="6656388"/>
            <a:ext cx="3997325" cy="34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40" tIns="46440" rIns="93240" bIns="4644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A7571E7F-A2F2-4348-AA7F-4658E811F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E24460-5461-4132-9CBF-5A0901112CEF}" type="slidenum">
              <a:rPr lang="en-US"/>
              <a:pPr/>
              <a:t>1</a:t>
            </a:fld>
            <a:endParaRPr lang="en-US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943D184-A3CA-4965-BE66-2C735D274198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20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A023464-6826-4F54-857D-2A33230E8B8E}" type="slidenum">
              <a:rPr lang="en-US"/>
              <a:pPr/>
              <a:t>10</a:t>
            </a:fld>
            <a:endParaRPr lang="en-US"/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4D30320-C93D-4B8B-B4A7-16D3219A02FC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042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4552486-33F0-4C86-8838-254184D948C8}" type="slidenum">
              <a:rPr lang="en-US"/>
              <a:pPr/>
              <a:t>11</a:t>
            </a:fld>
            <a:endParaRPr lang="en-US"/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460CD7D-E7A5-41FE-9B41-5DD8AC39784E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44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DC22711-4B4C-4137-8128-75967B03C4A6}" type="slidenum">
              <a:rPr lang="en-US"/>
              <a:pPr/>
              <a:t>12</a:t>
            </a:fld>
            <a:endParaRPr lang="en-US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5C85780-5506-490B-BDBC-A4D735CC0799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46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05FF97C-6B9A-4799-BB74-FF371746E9A2}" type="slidenum">
              <a:rPr lang="en-US"/>
              <a:pPr/>
              <a:t>13</a:t>
            </a:fld>
            <a:endParaRPr lang="en-US"/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16A3A2A-D998-4BA7-8A7C-8F3EFA4E5158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349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D107D48-75C0-447A-9B0E-F3AD3B313071}" type="slidenum">
              <a:rPr lang="en-US"/>
              <a:pPr/>
              <a:t>14</a:t>
            </a:fld>
            <a:endParaRPr lang="en-US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22298F3-1452-4901-B224-76FF9DD15A77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451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3C0979E-4D83-4050-BC47-3492A25FC460}" type="slidenum">
              <a:rPr lang="en-US"/>
              <a:pPr/>
              <a:t>15</a:t>
            </a:fld>
            <a:endParaRPr lang="en-US"/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F8F24D9-74D9-4E34-B4E4-9F59EC5EDF38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554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4EEA100-B7FC-4766-82AC-CC18B047C2DB}" type="slidenum">
              <a:rPr lang="en-US"/>
              <a:pPr/>
              <a:t>16</a:t>
            </a:fld>
            <a:endParaRPr lang="en-US"/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8F409F0-3016-4F81-8E1C-DA9D60228408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656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57BE526-F7DC-4E17-B058-40F002251D1F}" type="slidenum">
              <a:rPr lang="en-US"/>
              <a:pPr/>
              <a:t>17</a:t>
            </a:fld>
            <a:endParaRPr lang="en-US"/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51579E4-85BF-4F37-BDA3-83FAF05D0476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758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0AF3642-4975-4E37-8CB5-07AB92019182}" type="slidenum">
              <a:rPr lang="en-US"/>
              <a:pPr/>
              <a:t>18</a:t>
            </a:fld>
            <a:endParaRPr lang="en-US"/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4CA3D12-0245-47D9-9C97-50D41B5B3B3A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861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D3E498-5843-46FF-B429-1BC6FFC8DCDD}" type="slidenum">
              <a:rPr lang="en-US"/>
              <a:pPr/>
              <a:t>19</a:t>
            </a:fld>
            <a:endParaRPr lang="en-US"/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9A64EA4-C9AF-4061-BFF6-9D36FDFB58E6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963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ED018C3-8440-4036-9D91-090C3226E1CE}" type="slidenum">
              <a:rPr lang="en-US"/>
              <a:pPr/>
              <a:t>2</a:t>
            </a:fld>
            <a:endParaRPr lang="en-US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7E78989-5273-4974-8C2D-0ACF709E94E6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1A6A65C-6781-45DA-90B4-11E761C7D6D0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2229" name="Text Box 3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2230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714B71E-C086-43EF-BFE6-AA9F41A85065}" type="slidenum">
              <a:rPr lang="en-US"/>
              <a:pPr/>
              <a:t>20</a:t>
            </a:fld>
            <a:endParaRPr lang="en-US"/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5163F83-7041-4A38-B9F8-161D80FDE334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066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63471D-ADE6-4E4A-82E5-A65C40B06D8F}" type="slidenum">
              <a:rPr lang="en-US"/>
              <a:pPr/>
              <a:t>21</a:t>
            </a:fld>
            <a:endParaRPr lang="en-US"/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B3C603B-C567-4D44-8B8A-B796D4DCD1C4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68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B5400A-C887-474D-BFA7-89780C59E744}" type="slidenum">
              <a:rPr lang="en-US"/>
              <a:pPr/>
              <a:t>22</a:t>
            </a:fld>
            <a:endParaRPr lang="en-US"/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0872480-583D-424A-BDB9-0CD56F4547B0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270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CF0AA5-455D-4F92-B6AD-E3B4D5FEABCE}" type="slidenum">
              <a:rPr lang="en-US"/>
              <a:pPr/>
              <a:t>23</a:t>
            </a:fld>
            <a:endParaRPr lang="en-US"/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A7E8F79-748E-4853-AC65-BCA8EC6D1515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373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F3A1CCD-7902-4EBA-9148-8FA60D8A65A5}" type="slidenum">
              <a:rPr lang="en-US"/>
              <a:pPr/>
              <a:t>24</a:t>
            </a:fld>
            <a:endParaRPr lang="en-US"/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721D139-BC9B-45CB-8196-D90AB7836759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4756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475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161F80E-03BE-4BEC-955E-7748F8D6C332}" type="slidenum">
              <a:rPr lang="en-US"/>
              <a:pPr/>
              <a:t>25</a:t>
            </a:fld>
            <a:endParaRPr lang="en-US"/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C847775-10AE-4656-A4A4-A671D6C87958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8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3C2CF23-173A-48BC-B37C-2762552C4494}" type="slidenum">
              <a:rPr lang="en-US"/>
              <a:pPr/>
              <a:t>26</a:t>
            </a:fld>
            <a:endParaRPr lang="en-US"/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44D55-A087-4105-BEC0-6D2C6F4CFC63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680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4BEEA9A-DA76-48D6-9698-2ADD9622E33E}" type="slidenum">
              <a:rPr lang="en-US"/>
              <a:pPr/>
              <a:t>27</a:t>
            </a:fld>
            <a:endParaRPr lang="en-US"/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E80BF98-B02E-41CE-ADC9-AC9B34BDD424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7828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2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EA996B-64F1-42A1-A2D8-EB8663AC42BA}" type="slidenum">
              <a:rPr lang="en-US"/>
              <a:pPr/>
              <a:t>28</a:t>
            </a:fld>
            <a:endParaRPr lang="en-US"/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7885DE-5FEA-4359-8217-5594C78A1216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8852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5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2450427-FD00-450A-BCF3-2FB842638188}" type="slidenum">
              <a:rPr lang="en-US"/>
              <a:pPr/>
              <a:t>29</a:t>
            </a:fld>
            <a:endParaRPr lang="en-US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553877E-9E87-4551-830F-B879CFC5DA29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7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1793D6A-88FC-4988-AD76-CCDF287B1DE7}" type="slidenum">
              <a:rPr lang="en-US"/>
              <a:pPr/>
              <a:t>3</a:t>
            </a:fld>
            <a:endParaRPr lang="en-US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5DDD2B0-CF0B-4182-BBDF-A3C759A486F0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325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49E7EEE-C76B-4BD2-A507-49514FBA7FCA}" type="slidenum">
              <a:rPr lang="en-US"/>
              <a:pPr/>
              <a:t>30</a:t>
            </a:fld>
            <a:endParaRPr lang="en-US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554972-8956-4EEF-B3A9-6120782D63B1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90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D61574B-D50C-45F4-9D13-AF90C4162E20}" type="slidenum">
              <a:rPr lang="en-US"/>
              <a:pPr/>
              <a:t>31</a:t>
            </a:fld>
            <a:endParaRPr lang="en-US"/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1D45583-CC7C-4150-857D-A7419881A937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1924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192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A9BA41B-2087-4C3E-960A-AE76BF08A38C}" type="slidenum">
              <a:rPr lang="en-US"/>
              <a:pPr/>
              <a:t>32</a:t>
            </a:fld>
            <a:endParaRPr lang="en-US"/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3F6311A-89D7-4BC9-9EE5-B339A891328D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94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DE8E80-62E8-40D4-93F6-247668AAF11B}" type="slidenum">
              <a:rPr lang="en-US"/>
              <a:pPr/>
              <a:t>33</a:t>
            </a:fld>
            <a:endParaRPr lang="en-US"/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9D70458-93F7-4195-AC82-43DE860CD4C1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3972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397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644D099-4B4C-4820-B278-AC7091945AD7}" type="slidenum">
              <a:rPr lang="en-US"/>
              <a:pPr/>
              <a:t>34</a:t>
            </a:fld>
            <a:endParaRPr lang="en-US"/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256574A-21FF-4C0A-8AD3-8A45838EDFDB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4996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499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0CC99C9-FB59-4EEF-A4BD-1C6CE7867512}" type="slidenum">
              <a:rPr lang="en-US"/>
              <a:pPr/>
              <a:t>35</a:t>
            </a:fld>
            <a:endParaRPr lang="en-US"/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BEA31A6-4ACB-465C-9DA6-BC5580DC10AF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602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58EAAD1-4C15-4B50-A5B3-5A9C9BEA2A99}" type="slidenum">
              <a:rPr lang="en-US"/>
              <a:pPr/>
              <a:t>36</a:t>
            </a:fld>
            <a:endParaRPr lang="en-US"/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8020BF7-82C0-4CFB-B358-9A2D5A054384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704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A97CFD6-C428-4D20-8D10-A496ABC7EFD6}" type="slidenum">
              <a:rPr lang="en-US"/>
              <a:pPr/>
              <a:t>37</a:t>
            </a:fld>
            <a:endParaRPr lang="en-US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915988" y="738188"/>
            <a:ext cx="4932362" cy="3698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909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85838" y="3213100"/>
            <a:ext cx="7813675" cy="2974975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7C281CF-2933-4C47-A60C-D956C5BD6D7D}" type="slidenum">
              <a:rPr lang="en-US"/>
              <a:pPr/>
              <a:t>38</a:t>
            </a:fld>
            <a:endParaRPr lang="en-US"/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54BCD7E-C4DC-42A3-A5B9-9AB3E78793F1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011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EAB3D1D-68F5-49CB-B57D-32549B53C455}" type="slidenum">
              <a:rPr lang="en-US"/>
              <a:pPr/>
              <a:t>39</a:t>
            </a:fld>
            <a:endParaRPr lang="en-US"/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E4D3080-CB52-4AF4-9C2D-32427A3230DF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1140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114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EB5633E-F6D9-412E-A53E-ACB074D9AC95}" type="slidenum">
              <a:rPr lang="en-US"/>
              <a:pPr/>
              <a:t>4</a:t>
            </a:fld>
            <a:endParaRPr lang="en-US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F4E9D25-C486-4C99-9A70-3F70E2568625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427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8458D9-DF97-4D20-AE53-4499B9A560E5}" type="slidenum">
              <a:rPr lang="en-US"/>
              <a:pPr/>
              <a:t>40</a:t>
            </a:fld>
            <a:endParaRPr lang="en-US"/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65C48C6-7670-454F-9561-420D5CB267AE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216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7E3B23B-77E5-4AD5-B27E-B975CEBD1FE8}" type="slidenum">
              <a:rPr lang="en-US"/>
              <a:pPr/>
              <a:t>41</a:t>
            </a:fld>
            <a:endParaRPr lang="en-US"/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080F2DC-AC4D-490B-BF14-76626BDB4B89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318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8EDD834-116E-4DF3-951C-EC9B56B9AB0C}" type="slidenum">
              <a:rPr lang="en-US"/>
              <a:pPr/>
              <a:t>42</a:t>
            </a:fld>
            <a:endParaRPr lang="en-US"/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A829379-57E2-405A-BD0C-3A40E1CA8B18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4212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421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270DE9E-E8A1-4786-A6E6-2A6F5E528C01}" type="slidenum">
              <a:rPr lang="en-US"/>
              <a:pPr/>
              <a:t>43</a:t>
            </a:fld>
            <a:endParaRPr lang="en-US"/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4D4B68C-3ED4-4F2B-90B3-09DDAEB9B753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523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35AC280-888E-4868-B076-73193662723A}" type="slidenum">
              <a:rPr lang="en-US"/>
              <a:pPr/>
              <a:t>44</a:t>
            </a:fld>
            <a:endParaRPr lang="en-US"/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E47EB26-3FBB-4D49-8878-E45E71500151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6260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626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3DCFFCC-198B-4165-B44A-78DEEF1334CD}" type="slidenum">
              <a:rPr lang="en-US"/>
              <a:pPr/>
              <a:t>45</a:t>
            </a:fld>
            <a:endParaRPr lang="en-US"/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3BC62F6-BD22-4B78-94A6-B7A03751BCFC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728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A7F4516-DF91-4538-A5EA-0848BF508853}" type="slidenum">
              <a:rPr lang="en-US"/>
              <a:pPr/>
              <a:t>46</a:t>
            </a:fld>
            <a:endParaRPr lang="en-US"/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6AE90DA-CED5-4266-A836-5E965A70AE02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830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9514948-AAB8-4B06-A1A2-41ECEFFC300F}" type="slidenum">
              <a:rPr lang="en-US"/>
              <a:pPr/>
              <a:t>5</a:t>
            </a:fld>
            <a:endParaRPr lang="en-US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AF5C2CC-CA28-4741-8A5D-D3A33D2F81F2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530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732F168-1F65-4219-97F0-AD03A9892C5D}" type="slidenum">
              <a:rPr lang="en-US"/>
              <a:pPr/>
              <a:t>6</a:t>
            </a:fld>
            <a:endParaRPr lang="en-US"/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C410324-EB30-4C1A-B73D-83A45E7DE080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32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FF1B40-17F5-4BC1-9EBA-ADCD1C4CD395}" type="slidenum">
              <a:rPr lang="en-US"/>
              <a:pPr/>
              <a:t>7</a:t>
            </a:fld>
            <a:endParaRPr lang="en-US"/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CF2C7A5-C7BC-4BEE-871D-AE5F5C24B376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734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47D4E18-D9EB-42B4-B0EC-35924A1768BE}" type="slidenum">
              <a:rPr lang="en-US"/>
              <a:pPr/>
              <a:t>8</a:t>
            </a:fld>
            <a:endParaRPr lang="en-US"/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B609069-9A0F-461E-A1BF-0BAD3A06174C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837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7690BC-A85B-4EFA-9BAA-EC3D94B86232}" type="slidenum">
              <a:rPr lang="en-US"/>
              <a:pPr/>
              <a:t>9</a:t>
            </a:fld>
            <a:endParaRPr lang="en-US"/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85C604E-C80A-4ACD-BDB1-4A3E01EC9B9A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2865438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939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3330575"/>
            <a:ext cx="7383463" cy="3149600"/>
          </a:xfrm>
          <a:noFill/>
          <a:ln/>
        </p:spPr>
        <p:txBody>
          <a:bodyPr wrap="none" anchor="ctr"/>
          <a:lstStyle/>
          <a:p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63EB-4F03-4788-BB66-BAEF35CECDFC}" type="datetimeFigureOut">
              <a:rPr lang="sv-SE" smtClean="0"/>
              <a:pPr/>
              <a:t>2010-08-23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29D44-EE81-4D26-BFF2-3E8C4D574B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63EB-4F03-4788-BB66-BAEF35CECDFC}" type="datetimeFigureOut">
              <a:rPr lang="sv-SE" smtClean="0"/>
              <a:pPr/>
              <a:t>2010-08-23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E6D23-CF15-4B1E-901A-150DC61D92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63EB-4F03-4788-BB66-BAEF35CECDFC}" type="datetimeFigureOut">
              <a:rPr lang="sv-SE" smtClean="0"/>
              <a:pPr/>
              <a:t>2010-08-23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D5634-14D0-4BEC-BFAC-D484EB2015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63EB-4F03-4788-BB66-BAEF35CECDFC}" type="datetimeFigureOut">
              <a:rPr lang="sv-SE" smtClean="0"/>
              <a:pPr/>
              <a:t>2010-08-23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E75C7-116B-4660-9A6D-705E255E4C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63EB-4F03-4788-BB66-BAEF35CECDFC}" type="datetimeFigureOut">
              <a:rPr lang="sv-SE" smtClean="0"/>
              <a:pPr/>
              <a:t>2010-08-23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525E7-106A-43EE-993E-3B28559479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63EB-4F03-4788-BB66-BAEF35CECDFC}" type="datetimeFigureOut">
              <a:rPr lang="sv-SE" smtClean="0"/>
              <a:pPr/>
              <a:t>2010-08-23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7BCDD-E975-4C6B-B1B9-2BBC30EF63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63EB-4F03-4788-BB66-BAEF35CECDFC}" type="datetimeFigureOut">
              <a:rPr lang="sv-SE" smtClean="0"/>
              <a:pPr/>
              <a:t>2010-08-23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E546D-BD3B-4611-87E4-A9E3F9B93C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63EB-4F03-4788-BB66-BAEF35CECDFC}" type="datetimeFigureOut">
              <a:rPr lang="sv-SE" smtClean="0"/>
              <a:pPr/>
              <a:t>2010-08-23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E3A60-5690-48BC-BC97-41E784C9B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63EB-4F03-4788-BB66-BAEF35CECDFC}" type="datetimeFigureOut">
              <a:rPr lang="sv-SE" smtClean="0"/>
              <a:pPr/>
              <a:t>2010-08-23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5879F-D64F-4154-88D6-1D7F2D0ACB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63EB-4F03-4788-BB66-BAEF35CECDFC}" type="datetimeFigureOut">
              <a:rPr lang="sv-SE" smtClean="0"/>
              <a:pPr/>
              <a:t>2010-08-23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581A1-597E-4A83-927F-5C0522B211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63EB-4F03-4788-BB66-BAEF35CECDFC}" type="datetimeFigureOut">
              <a:rPr lang="sv-SE" smtClean="0"/>
              <a:pPr/>
              <a:t>2010-08-23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FE47C-76C2-4246-89C4-B45D759669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063EB-4F03-4788-BB66-BAEF35CECDFC}" type="datetimeFigureOut">
              <a:rPr lang="sv-SE" smtClean="0"/>
              <a:pPr/>
              <a:t>2010-08-23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DAFCD9-DE6B-4716-80AB-DA342E2FBE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5831" y="4317647"/>
            <a:ext cx="1462633" cy="21356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600400" y="404665"/>
            <a:ext cx="5148064" cy="17281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err="1" smtClean="0">
                <a:solidFill>
                  <a:srgbClr val="000000"/>
                </a:solidFill>
                <a:latin typeface="Tahoma" pitchFamily="32" charset="0"/>
              </a:rPr>
              <a:t>Kort</a:t>
            </a:r>
            <a:r>
              <a:rPr lang="en-US" sz="2400" b="1" dirty="0" smtClean="0">
                <a:solidFill>
                  <a:srgbClr val="000000"/>
                </a:solidFill>
                <a:latin typeface="Tahoma" pitchFamily="32" charset="0"/>
              </a:rPr>
              <a:t> presentation </a:t>
            </a:r>
            <a:r>
              <a:rPr lang="en-US" sz="2400" b="1" dirty="0" err="1" smtClean="0">
                <a:solidFill>
                  <a:srgbClr val="000000"/>
                </a:solidFill>
                <a:latin typeface="Tahoma" pitchFamily="32" charset="0"/>
              </a:rPr>
              <a:t>av</a:t>
            </a:r>
            <a:r>
              <a:rPr lang="en-US" sz="2400" b="1" dirty="0" smtClean="0">
                <a:solidFill>
                  <a:srgbClr val="000000"/>
                </a:solidFill>
                <a:latin typeface="Tahoma" pitchFamily="32" charset="0"/>
              </a:rPr>
              <a:t>  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b="1" dirty="0" smtClean="0">
              <a:solidFill>
                <a:srgbClr val="000000"/>
              </a:solidFill>
              <a:latin typeface="Tahoma" pitchFamily="3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i="1" dirty="0" smtClean="0">
                <a:solidFill>
                  <a:srgbClr val="000000"/>
                </a:solidFill>
                <a:latin typeface="Tahoma" pitchFamily="32" charset="0"/>
              </a:rPr>
              <a:t>Plan </a:t>
            </a:r>
            <a:r>
              <a:rPr lang="en-US" sz="2400" b="1" i="1" dirty="0">
                <a:solidFill>
                  <a:srgbClr val="000000"/>
                </a:solidFill>
                <a:latin typeface="Tahoma" pitchFamily="32" charset="0"/>
              </a:rPr>
              <a:t>B </a:t>
            </a:r>
            <a:r>
              <a:rPr lang="en-US" sz="2400" b="1" i="1" dirty="0" smtClean="0">
                <a:solidFill>
                  <a:srgbClr val="000000"/>
                </a:solidFill>
                <a:latin typeface="Tahoma" pitchFamily="32" charset="0"/>
              </a:rPr>
              <a:t>4.0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i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ahoma" pitchFamily="32" charset="0"/>
              </a:rPr>
              <a:t>Uppdrag</a:t>
            </a:r>
            <a:r>
              <a:rPr lang="en-US" sz="2400" b="1" i="1" dirty="0">
                <a:solidFill>
                  <a:srgbClr val="000000"/>
                </a:solidFill>
                <a:latin typeface="Tahoma" pitchFamily="32" charset="0"/>
              </a:rPr>
              <a:t>: </a:t>
            </a:r>
            <a:r>
              <a:rPr lang="en-US" sz="2400" b="1" i="1" dirty="0" err="1">
                <a:solidFill>
                  <a:srgbClr val="000000"/>
                </a:solidFill>
                <a:latin typeface="Tahoma" pitchFamily="32" charset="0"/>
              </a:rPr>
              <a:t>rädda</a:t>
            </a:r>
            <a:r>
              <a:rPr lang="en-US" sz="2400" b="1" i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itchFamily="32" charset="0"/>
              </a:rPr>
              <a:t>civilisationen</a:t>
            </a:r>
            <a:r>
              <a:rPr lang="en-US" sz="2400" b="1" i="1" dirty="0" smtClean="0">
                <a:solidFill>
                  <a:srgbClr val="000000"/>
                </a:solidFill>
                <a:latin typeface="Tahoma" pitchFamily="32" charset="0"/>
              </a:rPr>
              <a:t>!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Tahoma" pitchFamily="32" charset="0"/>
              </a:rPr>
              <a:t>  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err="1" smtClean="0">
                <a:solidFill>
                  <a:srgbClr val="000000"/>
                </a:solidFill>
                <a:latin typeface="Tahoma" pitchFamily="32" charset="0"/>
              </a:rPr>
              <a:t>av</a:t>
            </a:r>
            <a:r>
              <a:rPr lang="en-US" sz="2400" b="1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ahoma" pitchFamily="32" charset="0"/>
              </a:rPr>
              <a:t>Lester R. Brown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098380"/>
            <a:ext cx="2719388" cy="850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Bildobjekt 5" descr="PB4_bi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116" y="504056"/>
            <a:ext cx="2960756" cy="429309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" y="377825"/>
            <a:ext cx="8229600" cy="982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dirty="0">
                <a:solidFill>
                  <a:srgbClr val="000000"/>
                </a:solidFill>
              </a:rPr>
              <a:t>En </a:t>
            </a:r>
            <a:r>
              <a:rPr lang="en-US" sz="4000" dirty="0" err="1">
                <a:solidFill>
                  <a:srgbClr val="000000"/>
                </a:solidFill>
              </a:rPr>
              <a:t>ny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lösning</a:t>
            </a:r>
            <a:r>
              <a:rPr lang="en-US" sz="4000" dirty="0" smtClean="0">
                <a:solidFill>
                  <a:srgbClr val="000000"/>
                </a:solidFill>
              </a:rPr>
              <a:t>: </a:t>
            </a:r>
            <a:r>
              <a:rPr lang="en-US" sz="4000" dirty="0" err="1">
                <a:solidFill>
                  <a:srgbClr val="000000"/>
                </a:solidFill>
              </a:rPr>
              <a:t>odla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utomlands</a:t>
            </a:r>
            <a:r>
              <a:rPr lang="en-US" sz="4000" dirty="0" smtClean="0">
                <a:solidFill>
                  <a:srgbClr val="000000"/>
                </a:solidFill>
              </a:rPr>
              <a:t> …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04800" y="1481139"/>
            <a:ext cx="8562975" cy="4828181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229600" cy="103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Libyen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planerar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att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odla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vete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på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100 000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hektar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Ukraina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725488" y="1219200"/>
            <a:ext cx="8418512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6650038" y="6491288"/>
            <a:ext cx="24939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FFFFFF"/>
                </a:solidFill>
              </a:rPr>
              <a:t>Photo Credit: iStockPhoto / Darko Dozet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7544" y="2602110"/>
            <a:ext cx="8229600" cy="10429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Sydkorea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har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tecknat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avtal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om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att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få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odla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vete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på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690 000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hektar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Sudan.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6856" y="3645024"/>
            <a:ext cx="8229600" cy="1368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Ett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kinesiskt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bolag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har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försäkrat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sig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om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2,8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miljoner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hektar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Demokratiska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republiken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Kongo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för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att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producera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palmolja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5536" y="5157192"/>
            <a:ext cx="8229600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Totalt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är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ett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50-tal </a:t>
            </a:r>
            <a:r>
              <a:rPr lang="en-US" sz="2800" dirty="0" err="1">
                <a:solidFill>
                  <a:srgbClr val="000000"/>
                </a:solidFill>
              </a:rPr>
              <a:t>stora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avtal</a:t>
            </a:r>
            <a:r>
              <a:rPr lang="en-US" sz="2800" dirty="0">
                <a:solidFill>
                  <a:srgbClr val="000000"/>
                </a:solidFill>
              </a:rPr>
              <a:t> till </a:t>
            </a:r>
            <a:r>
              <a:rPr lang="en-US" sz="2800" dirty="0" err="1">
                <a:solidFill>
                  <a:srgbClr val="000000"/>
                </a:solidFill>
              </a:rPr>
              <a:t>ett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värde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av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20-30 </a:t>
            </a:r>
            <a:r>
              <a:rPr lang="en-US" sz="2800" dirty="0" err="1">
                <a:solidFill>
                  <a:srgbClr val="000000"/>
                </a:solidFill>
              </a:rPr>
              <a:t>miljarder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dollar </a:t>
            </a:r>
            <a:r>
              <a:rPr lang="en-US" sz="2800" dirty="0" err="1" smtClean="0">
                <a:solidFill>
                  <a:srgbClr val="000000"/>
                </a:solidFill>
              </a:rPr>
              <a:t>klara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eller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på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gång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000000"/>
                </a:solidFill>
              </a:rPr>
              <a:t>Detta skapar risk för konflikter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04800" y="1436688"/>
            <a:ext cx="8534400" cy="4944639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7200" y="1600201"/>
            <a:ext cx="8229600" cy="103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75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Markförvärven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sker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ofta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fattiga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hungrande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länder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som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Sudan 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och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Etiopien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.</a:t>
            </a:r>
            <a:endParaRPr lang="en-US" sz="2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914400" y="1219200"/>
            <a:ext cx="8229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5895975" y="6491288"/>
            <a:ext cx="32480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000000"/>
                </a:solidFill>
              </a:rPr>
              <a:t>Photo Credit: iStockPhoto / Klaas Lingbeek- van Kranen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7544" y="2636913"/>
            <a:ext cx="8229600" cy="57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75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Avtalen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träffas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över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huvudet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på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lokala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bönder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.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7544" y="3284984"/>
            <a:ext cx="8229600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75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Vissa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länder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tänker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ta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in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egna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lantarbetare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vilket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kan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underblåsa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det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folkliga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motståndet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.  </a:t>
            </a:r>
            <a:endParaRPr lang="en-US" sz="2800" dirty="0">
              <a:solidFill>
                <a:srgbClr val="000000"/>
              </a:solidFill>
              <a:cs typeface="Arial" charset="0"/>
            </a:endParaRPr>
          </a:p>
          <a:p>
            <a:pPr marL="336550" indent="-336550" algn="l">
              <a:spcBef>
                <a:spcPts val="750"/>
              </a:spcBef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7544" y="4365104"/>
            <a:ext cx="8229600" cy="19442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75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Men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även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dessa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försök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att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trygga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matförsörj-ningen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kan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visa sig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värdelösa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om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världen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inte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tar tag 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långsiktiga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trenderna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och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de 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hotande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påfrestningarna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.</a:t>
            </a:r>
            <a:endParaRPr lang="en-US" sz="28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1238" y="1938338"/>
            <a:ext cx="3052762" cy="2360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38338"/>
            <a:ext cx="3055938" cy="235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9588" y="1936750"/>
            <a:ext cx="3043237" cy="235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457200" y="360363"/>
            <a:ext cx="8229600" cy="86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000000"/>
                </a:solidFill>
              </a:rPr>
              <a:t>Hotande påfrestningar</a:t>
            </a:r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914400" y="1219200"/>
            <a:ext cx="8229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31800" y="2508250"/>
            <a:ext cx="2149475" cy="1147763"/>
          </a:xfrm>
          <a:prstGeom prst="rect">
            <a:avLst/>
          </a:prstGeom>
          <a:solidFill>
            <a:srgbClr val="FFFFFF">
              <a:alpha val="89803"/>
            </a:srgbClr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516313" y="2530475"/>
            <a:ext cx="2149475" cy="1147763"/>
          </a:xfrm>
          <a:prstGeom prst="rect">
            <a:avLst/>
          </a:prstGeom>
          <a:solidFill>
            <a:srgbClr val="FFFFFF">
              <a:alpha val="89803"/>
            </a:srgbClr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372200" y="2559050"/>
            <a:ext cx="2448272" cy="1147763"/>
          </a:xfrm>
          <a:prstGeom prst="rect">
            <a:avLst/>
          </a:prstGeom>
          <a:solidFill>
            <a:srgbClr val="FFFFFF">
              <a:alpha val="89803"/>
            </a:srgbClr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71450" y="2846388"/>
            <a:ext cx="2655888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</a:rPr>
              <a:t>Oljetoppen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300192" y="2895600"/>
            <a:ext cx="2655887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err="1">
                <a:solidFill>
                  <a:srgbClr val="000000"/>
                </a:solidFill>
              </a:rPr>
              <a:t>Klimatförändringen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82950" y="2905125"/>
            <a:ext cx="2655888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</a:rPr>
              <a:t>Bristen på vatten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06400" y="4964113"/>
            <a:ext cx="8099425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…</a:t>
            </a:r>
            <a:r>
              <a:rPr lang="en-US" sz="2400" dirty="0" err="1" smtClean="0">
                <a:solidFill>
                  <a:srgbClr val="000000"/>
                </a:solidFill>
              </a:rPr>
              <a:t>förebådar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att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livsmedelsproduktionen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begränsas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ytterligare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priserna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stiger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den </a:t>
            </a:r>
            <a:r>
              <a:rPr lang="en-US" sz="2400" dirty="0" err="1" smtClean="0">
                <a:solidFill>
                  <a:srgbClr val="000000"/>
                </a:solidFill>
              </a:rPr>
              <a:t>politiska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oron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ökar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ifall</a:t>
            </a:r>
            <a:r>
              <a:rPr lang="en-US" sz="2400" dirty="0" smtClean="0">
                <a:solidFill>
                  <a:srgbClr val="000000"/>
                </a:solidFill>
              </a:rPr>
              <a:t> vi </a:t>
            </a:r>
            <a:r>
              <a:rPr lang="en-US" sz="2400" dirty="0" err="1">
                <a:solidFill>
                  <a:srgbClr val="000000"/>
                </a:solidFill>
              </a:rPr>
              <a:t>inte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klarar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att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hantera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dessa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påfrestningar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  <p:bldP spid="143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FFFFFF"/>
                </a:solidFill>
              </a:rPr>
              <a:t>Oljetoppen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49263" y="1408113"/>
            <a:ext cx="8505825" cy="4541167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455025" cy="748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De 20 </a:t>
            </a:r>
            <a:r>
              <a:rPr lang="en-US" sz="2800" dirty="0" err="1">
                <a:solidFill>
                  <a:srgbClr val="000000"/>
                </a:solidFill>
              </a:rPr>
              <a:t>största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oljefälten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upptäcktes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mellan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år</a:t>
            </a:r>
            <a:r>
              <a:rPr lang="en-US" sz="2800" dirty="0">
                <a:solidFill>
                  <a:srgbClr val="000000"/>
                </a:solidFill>
              </a:rPr>
              <a:t> 1917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1979.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914400" y="1219200"/>
            <a:ext cx="82296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6650038" y="6491288"/>
            <a:ext cx="24939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000000"/>
                </a:solidFill>
              </a:rPr>
              <a:t>Photo Credit: iStockPhoto / Brasil2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95313" y="4221088"/>
            <a:ext cx="8201025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 dirty="0" err="1">
                <a:solidFill>
                  <a:srgbClr val="000000"/>
                </a:solidFill>
              </a:rPr>
              <a:t>När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oljeproduktionen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minskar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måste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länderna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konkurrera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om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ett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minskande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utbud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av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olja</a:t>
            </a:r>
            <a:r>
              <a:rPr lang="en-US" sz="2400" i="1" dirty="0">
                <a:solidFill>
                  <a:srgbClr val="000000"/>
                </a:solidFill>
              </a:rPr>
              <a:t>. </a:t>
            </a:r>
            <a:r>
              <a:rPr lang="en-US" sz="2400" i="1" dirty="0" err="1">
                <a:solidFill>
                  <a:srgbClr val="000000"/>
                </a:solidFill>
              </a:rPr>
              <a:t>Det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blir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mycket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svårare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att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öka</a:t>
            </a:r>
            <a:r>
              <a:rPr lang="en-US" sz="2400" i="1" dirty="0">
                <a:solidFill>
                  <a:srgbClr val="000000"/>
                </a:solidFill>
              </a:rPr>
              <a:t> en </a:t>
            </a:r>
            <a:r>
              <a:rPr lang="en-US" sz="2400" i="1" dirty="0" err="1">
                <a:solidFill>
                  <a:srgbClr val="000000"/>
                </a:solidFill>
              </a:rPr>
              <a:t>energislukande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jordbruksproduktion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när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oljepriset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stiger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och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utbudet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minskar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7544" y="2392288"/>
            <a:ext cx="8455025" cy="820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Sedan </a:t>
            </a:r>
            <a:r>
              <a:rPr lang="en-US" sz="2800" dirty="0">
                <a:solidFill>
                  <a:srgbClr val="000000"/>
                </a:solidFill>
              </a:rPr>
              <a:t>1981 </a:t>
            </a:r>
            <a:r>
              <a:rPr lang="en-US" sz="2800" dirty="0" err="1">
                <a:solidFill>
                  <a:srgbClr val="000000"/>
                </a:solidFill>
              </a:rPr>
              <a:t>har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gapet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mellan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olje-utvinningen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de </a:t>
            </a:r>
            <a:r>
              <a:rPr lang="en-US" sz="2800" dirty="0" err="1">
                <a:solidFill>
                  <a:srgbClr val="000000"/>
                </a:solidFill>
              </a:rPr>
              <a:t>nya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upptäckterna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blivit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större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större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18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7544" y="3256384"/>
            <a:ext cx="8455025" cy="8926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Största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delen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av</a:t>
            </a:r>
            <a:r>
              <a:rPr lang="en-US" sz="2800" dirty="0">
                <a:solidFill>
                  <a:srgbClr val="000000"/>
                </a:solidFill>
              </a:rPr>
              <a:t> den </a:t>
            </a:r>
            <a:r>
              <a:rPr lang="en-US" sz="2800" dirty="0" err="1">
                <a:solidFill>
                  <a:srgbClr val="000000"/>
                </a:solidFill>
              </a:rPr>
              <a:t>lätt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åtkomliga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oljan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är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redan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uppumpad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18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FFFFFF"/>
                </a:solidFill>
              </a:rPr>
              <a:t>Bristen på vatten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77838" y="1408112"/>
            <a:ext cx="8172450" cy="5261248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1600201"/>
            <a:ext cx="8229600" cy="4606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>
                <a:solidFill>
                  <a:srgbClr val="000000"/>
                </a:solidFill>
              </a:rPr>
              <a:t>Förbrukningen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tredubblades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år</a:t>
            </a:r>
            <a:r>
              <a:rPr lang="en-US" sz="2800" dirty="0">
                <a:solidFill>
                  <a:srgbClr val="000000"/>
                </a:solidFill>
              </a:rPr>
              <a:t> 1950 – </a:t>
            </a:r>
            <a:r>
              <a:rPr lang="en-US" sz="2800" dirty="0" smtClean="0">
                <a:solidFill>
                  <a:srgbClr val="000000"/>
                </a:solidFill>
              </a:rPr>
              <a:t>2000.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914400" y="1219200"/>
            <a:ext cx="82296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09600" y="5212482"/>
            <a:ext cx="7967663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i="1" dirty="0" err="1">
                <a:solidFill>
                  <a:schemeClr val="tx1"/>
                </a:solidFill>
              </a:rPr>
              <a:t>Eftersom</a:t>
            </a:r>
            <a:r>
              <a:rPr lang="en-US" sz="2000" i="1" dirty="0">
                <a:solidFill>
                  <a:schemeClr val="tx1"/>
                </a:solidFill>
              </a:rPr>
              <a:t> man nu </a:t>
            </a:r>
            <a:r>
              <a:rPr lang="en-US" sz="2000" i="1" dirty="0" err="1">
                <a:solidFill>
                  <a:schemeClr val="tx1"/>
                </a:solidFill>
              </a:rPr>
              <a:t>pumpar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upp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alltför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mycket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grundvatten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i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många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länder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samtidigt</a:t>
            </a:r>
            <a:r>
              <a:rPr lang="en-US" sz="2000" i="1" dirty="0" smtClean="0">
                <a:solidFill>
                  <a:schemeClr val="tx1"/>
                </a:solidFill>
              </a:rPr>
              <a:t>, </a:t>
            </a:r>
            <a:r>
              <a:rPr lang="en-US" sz="2000" i="1" dirty="0" err="1">
                <a:solidFill>
                  <a:schemeClr val="tx1"/>
                </a:solidFill>
              </a:rPr>
              <a:t>skulle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utplåningen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av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grundvattendepåerna</a:t>
            </a:r>
            <a:r>
              <a:rPr lang="en-US" sz="2000" i="1" dirty="0">
                <a:solidFill>
                  <a:schemeClr val="tx1"/>
                </a:solidFill>
              </a:rPr>
              <a:t> (</a:t>
            </a:r>
            <a:r>
              <a:rPr lang="en-US" sz="2000" i="1" dirty="0" err="1">
                <a:solidFill>
                  <a:schemeClr val="tx1"/>
                </a:solidFill>
              </a:rPr>
              <a:t>och</a:t>
            </a:r>
            <a:r>
              <a:rPr lang="en-US" sz="2000" i="1" dirty="0">
                <a:solidFill>
                  <a:schemeClr val="tx1"/>
                </a:solidFill>
              </a:rPr>
              <a:t> de </a:t>
            </a:r>
            <a:r>
              <a:rPr lang="en-US" sz="2000" i="1" dirty="0" err="1">
                <a:solidFill>
                  <a:schemeClr val="tx1"/>
                </a:solidFill>
              </a:rPr>
              <a:t>minskande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skördarna</a:t>
            </a:r>
            <a:r>
              <a:rPr lang="en-US" sz="2000" i="1" dirty="0">
                <a:solidFill>
                  <a:schemeClr val="tx1"/>
                </a:solidFill>
              </a:rPr>
              <a:t>) </a:t>
            </a:r>
            <a:r>
              <a:rPr lang="en-US" sz="2000" i="1" dirty="0" err="1">
                <a:solidFill>
                  <a:schemeClr val="tx1"/>
                </a:solidFill>
              </a:rPr>
              <a:t>kunna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uppträda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vid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ungefär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samma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tidpunkt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överallt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och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skapa</a:t>
            </a:r>
            <a:r>
              <a:rPr lang="en-US" sz="2000" i="1" dirty="0">
                <a:solidFill>
                  <a:schemeClr val="tx1"/>
                </a:solidFill>
              </a:rPr>
              <a:t> en </a:t>
            </a:r>
            <a:r>
              <a:rPr lang="en-US" sz="2000" i="1" dirty="0" err="1">
                <a:solidFill>
                  <a:schemeClr val="tx1"/>
                </a:solidFill>
              </a:rPr>
              <a:t>matbrist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som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kan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bli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omöjlig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att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hantera</a:t>
            </a:r>
            <a:r>
              <a:rPr lang="en-US" sz="2000" i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6924675" y="6605588"/>
            <a:ext cx="22193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FFFFFF"/>
                </a:solidFill>
              </a:rPr>
              <a:t>Photo Credit: Yann Arthus-Bertrand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7544" y="2060848"/>
            <a:ext cx="8229600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70 % </a:t>
            </a:r>
            <a:r>
              <a:rPr lang="en-US" sz="2800" dirty="0" err="1" smtClean="0">
                <a:solidFill>
                  <a:srgbClr val="000000"/>
                </a:solidFill>
              </a:rPr>
              <a:t>av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allt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sötvatten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används</a:t>
            </a:r>
            <a:r>
              <a:rPr lang="en-US" sz="2800" dirty="0" smtClean="0">
                <a:solidFill>
                  <a:srgbClr val="000000"/>
                </a:solidFill>
              </a:rPr>
              <a:t> till </a:t>
            </a:r>
            <a:r>
              <a:rPr lang="en-US" sz="2800" dirty="0" err="1" smtClean="0">
                <a:solidFill>
                  <a:srgbClr val="000000"/>
                </a:solidFill>
              </a:rPr>
              <a:t>bevattning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</a:p>
          <a:p>
            <a:pPr marL="336550" indent="-336550" algn="l">
              <a:lnSpc>
                <a:spcPct val="80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67544" y="2492896"/>
            <a:ext cx="8229600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Överanvändning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leder</a:t>
            </a:r>
            <a:r>
              <a:rPr lang="en-US" sz="2800" dirty="0" smtClean="0">
                <a:solidFill>
                  <a:srgbClr val="000000"/>
                </a:solidFill>
              </a:rPr>
              <a:t> till </a:t>
            </a:r>
            <a:r>
              <a:rPr lang="en-US" sz="2800" dirty="0" err="1" smtClean="0">
                <a:solidFill>
                  <a:srgbClr val="000000"/>
                </a:solidFill>
              </a:rPr>
              <a:t>att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sjöar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försvinner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och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att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floder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inte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når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fram</a:t>
            </a:r>
            <a:r>
              <a:rPr lang="en-US" sz="2800" dirty="0" smtClean="0">
                <a:solidFill>
                  <a:srgbClr val="000000"/>
                </a:solidFill>
              </a:rPr>
              <a:t> till </a:t>
            </a:r>
            <a:r>
              <a:rPr lang="en-US" sz="2800" dirty="0" err="1" smtClean="0">
                <a:solidFill>
                  <a:srgbClr val="000000"/>
                </a:solidFill>
              </a:rPr>
              <a:t>havet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67544" y="3284984"/>
            <a:ext cx="822960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När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akvifärer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töms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sjunker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grundvattnet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och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brunnarna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sinar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67544" y="4077072"/>
            <a:ext cx="8229600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175 </a:t>
            </a:r>
            <a:r>
              <a:rPr lang="en-US" sz="2800" dirty="0" err="1" smtClean="0">
                <a:solidFill>
                  <a:srgbClr val="000000"/>
                </a:solidFill>
              </a:rPr>
              <a:t>miljoner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indier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och</a:t>
            </a:r>
            <a:r>
              <a:rPr lang="en-US" sz="2800" dirty="0" smtClean="0">
                <a:solidFill>
                  <a:srgbClr val="000000"/>
                </a:solidFill>
              </a:rPr>
              <a:t> 130 </a:t>
            </a:r>
            <a:r>
              <a:rPr lang="en-US" sz="2800" dirty="0" err="1" smtClean="0">
                <a:solidFill>
                  <a:srgbClr val="000000"/>
                </a:solidFill>
              </a:rPr>
              <a:t>miljoner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kineser</a:t>
            </a:r>
            <a:r>
              <a:rPr lang="en-US" sz="2800" dirty="0" smtClean="0">
                <a:solidFill>
                  <a:srgbClr val="000000"/>
                </a:solidFill>
              </a:rPr>
              <a:t> lever </a:t>
            </a:r>
            <a:r>
              <a:rPr lang="en-US" sz="2800" dirty="0" err="1" smtClean="0">
                <a:solidFill>
                  <a:srgbClr val="000000"/>
                </a:solidFill>
              </a:rPr>
              <a:t>av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spannmål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som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produceras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genom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att</a:t>
            </a:r>
            <a:r>
              <a:rPr lang="en-US" sz="2800" dirty="0" smtClean="0">
                <a:solidFill>
                  <a:srgbClr val="000000"/>
                </a:solidFill>
              </a:rPr>
              <a:t> man </a:t>
            </a:r>
            <a:r>
              <a:rPr lang="en-US" sz="2800" dirty="0" err="1" smtClean="0">
                <a:solidFill>
                  <a:srgbClr val="000000"/>
                </a:solidFill>
              </a:rPr>
              <a:t>pumpar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upp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för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mycket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grundvatten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</a:p>
          <a:p>
            <a:pPr marL="336550" indent="-336550" algn="l">
              <a:lnSpc>
                <a:spcPct val="80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dirty="0" err="1">
                <a:solidFill>
                  <a:srgbClr val="FFFFFF"/>
                </a:solidFill>
              </a:rPr>
              <a:t>Ett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skakande</a:t>
            </a:r>
            <a:r>
              <a:rPr lang="en-US" sz="4000" dirty="0" smtClean="0">
                <a:solidFill>
                  <a:srgbClr val="FFFFFF"/>
                </a:solidFill>
              </a:rPr>
              <a:t> fall: </a:t>
            </a:r>
            <a:r>
              <a:rPr lang="en-US" sz="4000" dirty="0" err="1">
                <a:solidFill>
                  <a:srgbClr val="FFFFFF"/>
                </a:solidFill>
              </a:rPr>
              <a:t>Saudiarabien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77838" y="1350962"/>
            <a:ext cx="8172450" cy="5246389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7200" y="1400175"/>
            <a:ext cx="8316913" cy="13087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>
                <a:solidFill>
                  <a:srgbClr val="000000"/>
                </a:solidFill>
              </a:rPr>
              <a:t>Saudiarabien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har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kraftigt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subventionerat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veteproduktionen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därigenom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varit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självförsörjande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än</a:t>
            </a:r>
            <a:r>
              <a:rPr lang="en-US" sz="2800" dirty="0">
                <a:solidFill>
                  <a:srgbClr val="000000"/>
                </a:solidFill>
              </a:rPr>
              <a:t> 20 </a:t>
            </a:r>
            <a:r>
              <a:rPr lang="en-US" sz="2800" dirty="0" err="1" smtClean="0">
                <a:solidFill>
                  <a:srgbClr val="000000"/>
                </a:solidFill>
              </a:rPr>
              <a:t>år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914400" y="1219200"/>
            <a:ext cx="82296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6924675" y="6605588"/>
            <a:ext cx="22193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000000"/>
                </a:solidFill>
              </a:rPr>
              <a:t>Photo Credit: NASA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58106" y="5729288"/>
            <a:ext cx="6870278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i="1" dirty="0" err="1">
                <a:solidFill>
                  <a:srgbClr val="000000"/>
                </a:solidFill>
              </a:rPr>
              <a:t>Saudiarabien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är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det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första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landet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som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officiellt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meddelat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att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överpumpningen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kommer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att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krympa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spannmålsskörden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7544" y="2708921"/>
            <a:ext cx="8316913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Med </a:t>
            </a:r>
            <a:r>
              <a:rPr lang="en-US" sz="2800" dirty="0" err="1">
                <a:solidFill>
                  <a:srgbClr val="000000"/>
                </a:solidFill>
              </a:rPr>
              <a:t>oljeborrningstekniker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kunde</a:t>
            </a:r>
            <a:r>
              <a:rPr lang="en-US" sz="2800" dirty="0">
                <a:solidFill>
                  <a:srgbClr val="000000"/>
                </a:solidFill>
              </a:rPr>
              <a:t> man </a:t>
            </a:r>
            <a:r>
              <a:rPr lang="en-US" sz="2800" dirty="0" err="1">
                <a:solidFill>
                  <a:srgbClr val="000000"/>
                </a:solidFill>
              </a:rPr>
              <a:t>bevattna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öknen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från</a:t>
            </a:r>
            <a:r>
              <a:rPr lang="en-US" sz="2800" dirty="0">
                <a:solidFill>
                  <a:srgbClr val="000000"/>
                </a:solidFill>
              </a:rPr>
              <a:t> en </a:t>
            </a:r>
            <a:r>
              <a:rPr lang="en-US" sz="2800" dirty="0" err="1">
                <a:solidFill>
                  <a:srgbClr val="000000"/>
                </a:solidFill>
              </a:rPr>
              <a:t>akvifär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som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inte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fylls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på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7545" y="3645025"/>
            <a:ext cx="8208912" cy="11521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År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2008 </a:t>
            </a:r>
            <a:r>
              <a:rPr lang="en-US" sz="2800" dirty="0" err="1">
                <a:solidFill>
                  <a:srgbClr val="000000"/>
                </a:solidFill>
              </a:rPr>
              <a:t>meddelade</a:t>
            </a:r>
            <a:r>
              <a:rPr lang="en-US" sz="2800" dirty="0">
                <a:solidFill>
                  <a:srgbClr val="000000"/>
                </a:solidFill>
              </a:rPr>
              <a:t> man </a:t>
            </a:r>
            <a:r>
              <a:rPr lang="en-US" sz="2800" dirty="0" err="1">
                <a:solidFill>
                  <a:srgbClr val="000000"/>
                </a:solidFill>
              </a:rPr>
              <a:t>att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akvifären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var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nästan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tömd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att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veteproduktionen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måste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fasas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helt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senast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år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2016.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67544" y="4869161"/>
            <a:ext cx="8316913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Saudiarabien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kommer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att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tvingas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importera</a:t>
            </a:r>
            <a:r>
              <a:rPr lang="en-US" sz="2800" dirty="0" smtClean="0">
                <a:solidFill>
                  <a:srgbClr val="000000"/>
                </a:solidFill>
              </a:rPr>
              <a:t> all </a:t>
            </a:r>
            <a:r>
              <a:rPr lang="en-US" sz="2800" dirty="0" err="1" smtClean="0">
                <a:solidFill>
                  <a:srgbClr val="000000"/>
                </a:solidFill>
              </a:rPr>
              <a:t>spannmål</a:t>
            </a:r>
            <a:r>
              <a:rPr lang="en-US" sz="2800" dirty="0" smtClean="0">
                <a:solidFill>
                  <a:srgbClr val="000000"/>
                </a:solidFill>
              </a:rPr>
              <a:t> till sin </a:t>
            </a:r>
            <a:r>
              <a:rPr lang="en-US" sz="2800" dirty="0" err="1" smtClean="0">
                <a:solidFill>
                  <a:srgbClr val="000000"/>
                </a:solidFill>
              </a:rPr>
              <a:t>befolkning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på</a:t>
            </a:r>
            <a:r>
              <a:rPr lang="en-US" sz="2800" dirty="0" smtClean="0">
                <a:solidFill>
                  <a:srgbClr val="000000"/>
                </a:solidFill>
              </a:rPr>
              <a:t> 30 </a:t>
            </a:r>
            <a:r>
              <a:rPr lang="en-US" sz="2800" dirty="0" err="1" smtClean="0">
                <a:solidFill>
                  <a:srgbClr val="000000"/>
                </a:solidFill>
              </a:rPr>
              <a:t>miljoner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/>
      <p:bldP spid="17415" grpId="1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FFFFFF"/>
                </a:solidFill>
              </a:rPr>
              <a:t>Klimatförändringen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90538" y="1565275"/>
            <a:ext cx="8374062" cy="4803775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00063" y="1771650"/>
            <a:ext cx="8229600" cy="10812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Sedan </a:t>
            </a:r>
            <a:r>
              <a:rPr lang="en-US" sz="2800" dirty="0" err="1">
                <a:solidFill>
                  <a:srgbClr val="000000"/>
                </a:solidFill>
              </a:rPr>
              <a:t>industrialiseringens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början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har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koldioxid-halten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atmosfären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ökat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från</a:t>
            </a:r>
            <a:r>
              <a:rPr lang="en-US" sz="2800" dirty="0">
                <a:solidFill>
                  <a:srgbClr val="000000"/>
                </a:solidFill>
              </a:rPr>
              <a:t> 277 </a:t>
            </a:r>
            <a:r>
              <a:rPr lang="en-US" sz="2800" dirty="0" err="1">
                <a:solidFill>
                  <a:srgbClr val="000000"/>
                </a:solidFill>
              </a:rPr>
              <a:t>ppm</a:t>
            </a:r>
            <a:r>
              <a:rPr lang="en-US" sz="2800" dirty="0">
                <a:solidFill>
                  <a:srgbClr val="000000"/>
                </a:solidFill>
              </a:rPr>
              <a:t> (</a:t>
            </a:r>
            <a:r>
              <a:rPr lang="en-US" sz="2800" dirty="0" err="1">
                <a:solidFill>
                  <a:srgbClr val="000000"/>
                </a:solidFill>
              </a:rPr>
              <a:t>miljon-delar</a:t>
            </a:r>
            <a:r>
              <a:rPr lang="en-US" sz="2800" dirty="0">
                <a:solidFill>
                  <a:srgbClr val="000000"/>
                </a:solidFill>
              </a:rPr>
              <a:t>) till </a:t>
            </a:r>
            <a:r>
              <a:rPr lang="en-US" sz="2800" dirty="0" smtClean="0">
                <a:solidFill>
                  <a:srgbClr val="000000"/>
                </a:solidFill>
              </a:rPr>
              <a:t>389 </a:t>
            </a:r>
            <a:r>
              <a:rPr lang="en-US" sz="2800" dirty="0" err="1" smtClean="0">
                <a:solidFill>
                  <a:srgbClr val="000000"/>
                </a:solidFill>
              </a:rPr>
              <a:t>ppm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914400" y="1190625"/>
            <a:ext cx="82296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6924675" y="6491288"/>
            <a:ext cx="22193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FFFFFF"/>
                </a:solidFill>
              </a:rPr>
              <a:t>Photo Credit: Yann Arthus-Bertrand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9552" y="2924944"/>
            <a:ext cx="8229600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År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2008 </a:t>
            </a:r>
            <a:r>
              <a:rPr lang="en-US" sz="2800" dirty="0" err="1">
                <a:solidFill>
                  <a:srgbClr val="000000"/>
                </a:solidFill>
              </a:rPr>
              <a:t>låg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koldioxidutsläppen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från</a:t>
            </a:r>
            <a:r>
              <a:rPr lang="en-US" sz="2800" dirty="0">
                <a:solidFill>
                  <a:srgbClr val="000000"/>
                </a:solidFill>
              </a:rPr>
              <a:t> de </a:t>
            </a:r>
            <a:r>
              <a:rPr lang="en-US" sz="2800" dirty="0" err="1">
                <a:solidFill>
                  <a:srgbClr val="000000"/>
                </a:solidFill>
              </a:rPr>
              <a:t>fossila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bränslena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på</a:t>
            </a:r>
            <a:r>
              <a:rPr lang="en-US" sz="2800" dirty="0">
                <a:solidFill>
                  <a:srgbClr val="000000"/>
                </a:solidFill>
              </a:rPr>
              <a:t> 7,9 </a:t>
            </a:r>
            <a:r>
              <a:rPr lang="en-US" sz="2800" dirty="0" err="1">
                <a:solidFill>
                  <a:srgbClr val="000000"/>
                </a:solidFill>
              </a:rPr>
              <a:t>miljarder</a:t>
            </a:r>
            <a:r>
              <a:rPr lang="en-US" sz="2800" dirty="0">
                <a:solidFill>
                  <a:srgbClr val="000000"/>
                </a:solidFill>
              </a:rPr>
              <a:t> ton </a:t>
            </a:r>
            <a:r>
              <a:rPr lang="en-US" sz="2800" dirty="0" err="1" smtClean="0">
                <a:solidFill>
                  <a:srgbClr val="000000"/>
                </a:solidFill>
              </a:rPr>
              <a:t>kol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9552" y="3717032"/>
            <a:ext cx="822960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Utsläppen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från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avskogning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var</a:t>
            </a:r>
            <a:r>
              <a:rPr lang="en-US" sz="2800" dirty="0">
                <a:solidFill>
                  <a:srgbClr val="000000"/>
                </a:solidFill>
              </a:rPr>
              <a:t> 1,5 </a:t>
            </a:r>
            <a:r>
              <a:rPr lang="en-US" sz="2800" dirty="0" err="1">
                <a:solidFill>
                  <a:srgbClr val="000000"/>
                </a:solidFill>
              </a:rPr>
              <a:t>miljarder</a:t>
            </a:r>
            <a:r>
              <a:rPr lang="en-US" sz="2800" dirty="0">
                <a:solidFill>
                  <a:srgbClr val="000000"/>
                </a:solidFill>
              </a:rPr>
              <a:t> ton </a:t>
            </a:r>
            <a:r>
              <a:rPr lang="en-US" sz="2800" dirty="0" err="1" smtClean="0">
                <a:solidFill>
                  <a:srgbClr val="000000"/>
                </a:solidFill>
              </a:rPr>
              <a:t>kol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39552" y="4463652"/>
            <a:ext cx="8229600" cy="112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Transporterna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och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elproduktionen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är</a:t>
            </a:r>
            <a:r>
              <a:rPr lang="en-US" sz="2800" dirty="0" smtClean="0">
                <a:solidFill>
                  <a:srgbClr val="000000"/>
                </a:solidFill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</a:rPr>
              <a:t>största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källorna</a:t>
            </a:r>
            <a:r>
              <a:rPr lang="en-US" sz="2800" dirty="0" smtClean="0">
                <a:solidFill>
                  <a:srgbClr val="000000"/>
                </a:solidFill>
              </a:rPr>
              <a:t> till </a:t>
            </a:r>
            <a:r>
              <a:rPr lang="en-US" sz="2800" smtClean="0">
                <a:solidFill>
                  <a:srgbClr val="000000"/>
                </a:solidFill>
              </a:rPr>
              <a:t>koldioxidutsläpp, </a:t>
            </a:r>
            <a:r>
              <a:rPr lang="en-US" sz="2800" dirty="0" err="1" smtClean="0">
                <a:solidFill>
                  <a:srgbClr val="000000"/>
                </a:solidFill>
              </a:rPr>
              <a:t>och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värst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är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kolkraftverken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alla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kategorier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9552" y="5543772"/>
            <a:ext cx="8229600" cy="765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Ju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koldioxid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atmosfären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desto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högre</a:t>
            </a:r>
            <a:r>
              <a:rPr lang="en-US" sz="2800" dirty="0">
                <a:solidFill>
                  <a:srgbClr val="000000"/>
                </a:solidFill>
              </a:rPr>
              <a:t> global </a:t>
            </a:r>
            <a:r>
              <a:rPr lang="en-US" sz="2800" dirty="0" err="1" smtClean="0">
                <a:solidFill>
                  <a:srgbClr val="000000"/>
                </a:solidFill>
              </a:rPr>
              <a:t>temperatur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77925"/>
            <a:ext cx="7573963" cy="565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85738" y="228600"/>
            <a:ext cx="8915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>
                <a:solidFill>
                  <a:srgbClr val="000000"/>
                </a:solidFill>
              </a:rPr>
              <a:t>Global medeltemperatur och atmosfärens koldioxidhalter 1880-2008</a:t>
            </a:r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>
            <a:off x="914400" y="1400175"/>
            <a:ext cx="8229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557213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FFFFFF"/>
                </a:solidFill>
              </a:rPr>
              <a:t>Klimatförändringen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49263" y="1509713"/>
            <a:ext cx="8302625" cy="4727599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229600" cy="6766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5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600" dirty="0" err="1">
                <a:solidFill>
                  <a:srgbClr val="000000"/>
                </a:solidFill>
              </a:rPr>
              <a:t>Jordens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medeltemperatur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har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ökat</a:t>
            </a:r>
            <a:r>
              <a:rPr lang="en-US" sz="2600" dirty="0">
                <a:solidFill>
                  <a:srgbClr val="000000"/>
                </a:solidFill>
              </a:rPr>
              <a:t>  </a:t>
            </a:r>
            <a:r>
              <a:rPr lang="en-US" sz="2600" dirty="0" smtClean="0">
                <a:solidFill>
                  <a:srgbClr val="000000"/>
                </a:solidFill>
              </a:rPr>
              <a:t>0,6 grader </a:t>
            </a:r>
            <a:r>
              <a:rPr lang="en-US" sz="2600" dirty="0">
                <a:solidFill>
                  <a:srgbClr val="000000"/>
                </a:solidFill>
              </a:rPr>
              <a:t>sedan </a:t>
            </a:r>
            <a:r>
              <a:rPr lang="en-US" sz="2600" dirty="0" err="1">
                <a:solidFill>
                  <a:srgbClr val="000000"/>
                </a:solidFill>
              </a:rPr>
              <a:t>år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1970.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971550" y="1219200"/>
            <a:ext cx="82296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6650038" y="6491288"/>
            <a:ext cx="24939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000000"/>
                </a:solidFill>
              </a:rPr>
              <a:t>Photo Credit: iStockPhoto / dra_schwartz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7544" y="2320280"/>
            <a:ext cx="8229600" cy="748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5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600" dirty="0" err="1" smtClean="0">
                <a:solidFill>
                  <a:srgbClr val="000000"/>
                </a:solidFill>
              </a:rPr>
              <a:t>Högre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temperaturer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skapar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starkare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stormar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och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förvärrar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värmeböljor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som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orsakar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</a:rPr>
              <a:t>missväxt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7544" y="3068960"/>
            <a:ext cx="8229600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5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600" dirty="0" smtClean="0">
                <a:solidFill>
                  <a:srgbClr val="000000"/>
                </a:solidFill>
              </a:rPr>
              <a:t>IPCC </a:t>
            </a:r>
            <a:r>
              <a:rPr lang="en-US" sz="2600" dirty="0" err="1">
                <a:solidFill>
                  <a:srgbClr val="000000"/>
                </a:solidFill>
              </a:rPr>
              <a:t>förutsäger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att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jordens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medeltemperatur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kommer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att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stiga</a:t>
            </a:r>
            <a:r>
              <a:rPr lang="en-US" sz="2600" dirty="0">
                <a:solidFill>
                  <a:srgbClr val="000000"/>
                </a:solidFill>
              </a:rPr>
              <a:t> med </a:t>
            </a:r>
            <a:r>
              <a:rPr lang="en-US" sz="2600" dirty="0" err="1">
                <a:solidFill>
                  <a:srgbClr val="000000"/>
                </a:solidFill>
              </a:rPr>
              <a:t>mellan</a:t>
            </a:r>
            <a:r>
              <a:rPr lang="en-US" sz="2600" dirty="0">
                <a:solidFill>
                  <a:srgbClr val="000000"/>
                </a:solidFill>
              </a:rPr>
              <a:t> 1,1 </a:t>
            </a:r>
            <a:r>
              <a:rPr lang="en-US" sz="2600" dirty="0" err="1">
                <a:solidFill>
                  <a:srgbClr val="000000"/>
                </a:solidFill>
              </a:rPr>
              <a:t>och</a:t>
            </a:r>
            <a:r>
              <a:rPr lang="en-US" sz="2600" dirty="0">
                <a:solidFill>
                  <a:srgbClr val="000000"/>
                </a:solidFill>
              </a:rPr>
              <a:t> 6,4 grader </a:t>
            </a:r>
            <a:r>
              <a:rPr lang="en-US" sz="2600" dirty="0" err="1">
                <a:solidFill>
                  <a:srgbClr val="000000"/>
                </a:solidFill>
              </a:rPr>
              <a:t>detta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</a:rPr>
              <a:t>sekel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46856" y="4077072"/>
            <a:ext cx="822960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5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600" dirty="0" smtClean="0">
                <a:solidFill>
                  <a:srgbClr val="000000"/>
                </a:solidFill>
              </a:rPr>
              <a:t>Men </a:t>
            </a:r>
            <a:r>
              <a:rPr lang="en-US" sz="2600" dirty="0">
                <a:solidFill>
                  <a:srgbClr val="000000"/>
                </a:solidFill>
              </a:rPr>
              <a:t>den </a:t>
            </a:r>
            <a:r>
              <a:rPr lang="en-US" sz="2600" dirty="0" err="1">
                <a:solidFill>
                  <a:srgbClr val="000000"/>
                </a:solidFill>
              </a:rPr>
              <a:t>nuvarande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trenden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är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värre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än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dessa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</a:rPr>
              <a:t>förutsägelser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7544" y="5056584"/>
            <a:ext cx="8229600" cy="1108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184150" indent="-1588" algn="l">
              <a:lnSpc>
                <a:spcPct val="80000"/>
              </a:lnSpc>
              <a:spcBef>
                <a:spcPts val="65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i="1" dirty="0" err="1" smtClean="0">
                <a:solidFill>
                  <a:srgbClr val="000000"/>
                </a:solidFill>
              </a:rPr>
              <a:t>För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varje</a:t>
            </a:r>
            <a:r>
              <a:rPr lang="en-US" sz="2400" i="1" dirty="0">
                <a:solidFill>
                  <a:srgbClr val="000000"/>
                </a:solidFill>
              </a:rPr>
              <a:t> grad </a:t>
            </a:r>
            <a:r>
              <a:rPr lang="en-US" sz="2400" i="1" dirty="0" err="1">
                <a:solidFill>
                  <a:srgbClr val="000000"/>
                </a:solidFill>
              </a:rPr>
              <a:t>som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temperaturen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ökar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över</a:t>
            </a:r>
            <a:r>
              <a:rPr lang="en-US" sz="2400" i="1" dirty="0">
                <a:solidFill>
                  <a:srgbClr val="000000"/>
                </a:solidFill>
              </a:rPr>
              <a:t> den </a:t>
            </a:r>
            <a:r>
              <a:rPr lang="en-US" sz="2400" i="1" dirty="0" err="1">
                <a:solidFill>
                  <a:srgbClr val="000000"/>
                </a:solidFill>
              </a:rPr>
              <a:t>normala</a:t>
            </a:r>
            <a:r>
              <a:rPr lang="en-US" sz="2400" i="1" dirty="0">
                <a:solidFill>
                  <a:srgbClr val="000000"/>
                </a:solidFill>
              </a:rPr>
              <a:t> under </a:t>
            </a:r>
            <a:r>
              <a:rPr lang="en-US" sz="2400" i="1" dirty="0" err="1">
                <a:solidFill>
                  <a:srgbClr val="000000"/>
                </a:solidFill>
              </a:rPr>
              <a:t>växtperioden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sjunker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avkastningen</a:t>
            </a:r>
            <a:r>
              <a:rPr lang="en-US" sz="2400" i="1" dirty="0">
                <a:solidFill>
                  <a:srgbClr val="000000"/>
                </a:solidFill>
              </a:rPr>
              <a:t> med 10 </a:t>
            </a:r>
            <a:r>
              <a:rPr lang="en-US" sz="2400" i="1" dirty="0" smtClean="0">
                <a:solidFill>
                  <a:srgbClr val="000000"/>
                </a:solidFill>
              </a:rPr>
              <a:t>% </a:t>
            </a:r>
            <a:r>
              <a:rPr lang="en-US" sz="2400" i="1" dirty="0" err="1" smtClean="0">
                <a:solidFill>
                  <a:srgbClr val="000000"/>
                </a:solidFill>
              </a:rPr>
              <a:t>för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vete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ris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och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majs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FFFFFF"/>
                </a:solidFill>
              </a:rPr>
              <a:t>Smältande is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5138" y="1524000"/>
            <a:ext cx="8170862" cy="4569296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>
            <a:off x="914400" y="1219200"/>
            <a:ext cx="82296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6924675" y="6491288"/>
            <a:ext cx="22193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FFFFFF"/>
                </a:solidFill>
              </a:rPr>
              <a:t>Photo Credit: Yann Arthus-Bertrand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229600" cy="532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Himlens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reservoarer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försvinner</a:t>
            </a:r>
            <a:r>
              <a:rPr lang="en-US" sz="2800" dirty="0" smtClean="0">
                <a:solidFill>
                  <a:srgbClr val="000000"/>
                </a:solidFill>
              </a:rPr>
              <a:t>: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7544" y="2060848"/>
            <a:ext cx="8229600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36600" lvl="1" indent="-279400" algn="l">
              <a:spcBef>
                <a:spcPts val="650"/>
              </a:spcBef>
              <a:buFont typeface="Arial" charset="0"/>
              <a:buChar char="–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600" dirty="0" err="1" smtClean="0">
                <a:solidFill>
                  <a:schemeClr val="tx1"/>
                </a:solidFill>
              </a:rPr>
              <a:t>Bergsglaciärerna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hela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världen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smälter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bort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snabbt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7544" y="2924944"/>
            <a:ext cx="8229600" cy="1368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36600" lvl="1" indent="-279400" algn="l">
              <a:spcBef>
                <a:spcPts val="650"/>
              </a:spcBef>
              <a:buFont typeface="Arial" charset="0"/>
              <a:buChar char="–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600" dirty="0" smtClean="0">
                <a:solidFill>
                  <a:schemeClr val="tx1"/>
                </a:solidFill>
              </a:rPr>
              <a:t>Himalayas </a:t>
            </a:r>
            <a:r>
              <a:rPr lang="en-US" sz="2600" dirty="0" err="1">
                <a:solidFill>
                  <a:schemeClr val="tx1"/>
                </a:solidFill>
              </a:rPr>
              <a:t>glaciärer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förser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Asiens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stora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floder</a:t>
            </a:r>
            <a:r>
              <a:rPr lang="en-US" sz="2600" dirty="0">
                <a:solidFill>
                  <a:schemeClr val="tx1"/>
                </a:solidFill>
              </a:rPr>
              <a:t> med </a:t>
            </a:r>
            <a:r>
              <a:rPr lang="en-US" sz="2600" dirty="0" err="1">
                <a:solidFill>
                  <a:schemeClr val="tx1"/>
                </a:solidFill>
              </a:rPr>
              <a:t>vatten</a:t>
            </a:r>
            <a:r>
              <a:rPr lang="en-US" sz="2600" dirty="0">
                <a:solidFill>
                  <a:schemeClr val="tx1"/>
                </a:solidFill>
              </a:rPr>
              <a:t> under </a:t>
            </a:r>
            <a:r>
              <a:rPr lang="en-US" sz="2600" dirty="0" smtClean="0">
                <a:solidFill>
                  <a:schemeClr val="tx1"/>
                </a:solidFill>
              </a:rPr>
              <a:t>den </a:t>
            </a:r>
            <a:r>
              <a:rPr lang="en-US" sz="2600" dirty="0" err="1" smtClean="0">
                <a:solidFill>
                  <a:schemeClr val="tx1"/>
                </a:solidFill>
              </a:rPr>
              <a:t>torra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årstiden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</a:rPr>
              <a:t>vilket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är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livsviktigt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för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jordbruket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7544" y="4221088"/>
            <a:ext cx="8229600" cy="17567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36600" lvl="1" indent="-279400" algn="l">
              <a:spcBef>
                <a:spcPts val="650"/>
              </a:spcBef>
              <a:buFont typeface="Arial" charset="0"/>
              <a:buChar char="–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600" dirty="0" smtClean="0">
                <a:solidFill>
                  <a:schemeClr val="tx1"/>
                </a:solidFill>
              </a:rPr>
              <a:t>Om </a:t>
            </a:r>
            <a:r>
              <a:rPr lang="en-US" sz="2600" dirty="0" err="1">
                <a:solidFill>
                  <a:schemeClr val="tx1"/>
                </a:solidFill>
              </a:rPr>
              <a:t>dessa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glaciärer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fortsätter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att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smälta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dagens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takt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kan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floder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som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Gula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floden</a:t>
            </a:r>
            <a:r>
              <a:rPr lang="en-US" sz="2600" dirty="0">
                <a:solidFill>
                  <a:schemeClr val="tx1"/>
                </a:solidFill>
              </a:rPr>
              <a:t>, Chang Jiang, Ganges </a:t>
            </a:r>
            <a:r>
              <a:rPr lang="en-US" sz="2600" dirty="0" err="1">
                <a:solidFill>
                  <a:schemeClr val="tx1"/>
                </a:solidFill>
              </a:rPr>
              <a:t>och</a:t>
            </a:r>
            <a:r>
              <a:rPr lang="en-US" sz="2600" dirty="0">
                <a:solidFill>
                  <a:schemeClr val="tx1"/>
                </a:solidFill>
              </a:rPr>
              <a:t> Indus </a:t>
            </a:r>
            <a:r>
              <a:rPr lang="en-US" sz="2600" dirty="0" err="1">
                <a:solidFill>
                  <a:schemeClr val="tx1"/>
                </a:solidFill>
              </a:rPr>
              <a:t>torka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ut</a:t>
            </a:r>
            <a:r>
              <a:rPr lang="en-US" sz="2600" dirty="0">
                <a:solidFill>
                  <a:schemeClr val="tx1"/>
                </a:solidFill>
              </a:rPr>
              <a:t> under </a:t>
            </a:r>
            <a:r>
              <a:rPr lang="en-US" sz="2600" dirty="0" err="1">
                <a:solidFill>
                  <a:schemeClr val="tx1"/>
                </a:solidFill>
              </a:rPr>
              <a:t>torrperioden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och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vete</a:t>
            </a:r>
            <a:r>
              <a:rPr lang="en-US" sz="2600" dirty="0">
                <a:solidFill>
                  <a:schemeClr val="tx1"/>
                </a:solidFill>
              </a:rPr>
              <a:t>- </a:t>
            </a:r>
            <a:r>
              <a:rPr lang="en-US" sz="2600" dirty="0" err="1">
                <a:solidFill>
                  <a:schemeClr val="tx1"/>
                </a:solidFill>
              </a:rPr>
              <a:t>och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risskördarna</a:t>
            </a:r>
            <a:r>
              <a:rPr lang="en-US" sz="2600" dirty="0">
                <a:solidFill>
                  <a:schemeClr val="tx1"/>
                </a:solidFill>
              </a:rPr>
              <a:t>  </a:t>
            </a:r>
            <a:r>
              <a:rPr lang="en-US" sz="2600" dirty="0" err="1">
                <a:solidFill>
                  <a:schemeClr val="tx1"/>
                </a:solidFill>
              </a:rPr>
              <a:t>minska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drastiskt</a:t>
            </a:r>
            <a:r>
              <a:rPr lang="en-US" sz="2600" dirty="0">
                <a:solidFill>
                  <a:schemeClr val="tx1"/>
                </a:solidFill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805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0575" y="0"/>
            <a:ext cx="45434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5536" y="1433513"/>
            <a:ext cx="8367464" cy="4875808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716016" y="2132857"/>
            <a:ext cx="4038600" cy="360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Plan B </a:t>
            </a:r>
            <a:r>
              <a:rPr lang="en-US" sz="2400" dirty="0" err="1">
                <a:solidFill>
                  <a:srgbClr val="000000"/>
                </a:solidFill>
              </a:rPr>
              <a:t>har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fyra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mål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0" y="357188"/>
            <a:ext cx="9144000" cy="957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dirty="0" err="1" smtClean="0">
                <a:solidFill>
                  <a:srgbClr val="FFFFFF"/>
                </a:solidFill>
                <a:cs typeface="Times New Roman" pitchFamily="16" charset="0"/>
              </a:rPr>
              <a:t>Huvuddrag</a:t>
            </a:r>
            <a:endParaRPr lang="en-US" sz="4400" dirty="0">
              <a:solidFill>
                <a:srgbClr val="FFFFFF"/>
              </a:solidFill>
              <a:cs typeface="Times New Roman" pitchFamily="16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22300" y="1500188"/>
            <a:ext cx="40481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u="sng" dirty="0" err="1">
                <a:solidFill>
                  <a:srgbClr val="000000"/>
                </a:solidFill>
              </a:rPr>
              <a:t>Civilisationen</a:t>
            </a:r>
            <a:r>
              <a:rPr lang="en-US" sz="2800" u="sng" dirty="0">
                <a:solidFill>
                  <a:srgbClr val="000000"/>
                </a:solidFill>
              </a:rPr>
              <a:t> </a:t>
            </a:r>
            <a:r>
              <a:rPr lang="en-US" sz="2800" u="sng" dirty="0" err="1">
                <a:solidFill>
                  <a:srgbClr val="000000"/>
                </a:solidFill>
              </a:rPr>
              <a:t>är</a:t>
            </a:r>
            <a:r>
              <a:rPr lang="en-US" sz="2800" u="sng" dirty="0">
                <a:solidFill>
                  <a:srgbClr val="000000"/>
                </a:solidFill>
              </a:rPr>
              <a:t> </a:t>
            </a:r>
            <a:r>
              <a:rPr lang="en-US" sz="2800" u="sng" dirty="0" err="1">
                <a:solidFill>
                  <a:srgbClr val="000000"/>
                </a:solidFill>
              </a:rPr>
              <a:t>illa</a:t>
            </a:r>
            <a:r>
              <a:rPr lang="en-US" sz="2800" u="sng" dirty="0">
                <a:solidFill>
                  <a:srgbClr val="000000"/>
                </a:solidFill>
              </a:rPr>
              <a:t> </a:t>
            </a:r>
            <a:r>
              <a:rPr lang="en-US" sz="2800" u="sng" dirty="0" err="1">
                <a:solidFill>
                  <a:srgbClr val="000000"/>
                </a:solidFill>
              </a:rPr>
              <a:t>ute</a:t>
            </a:r>
            <a:endParaRPr lang="en-US" sz="2800" u="sng" dirty="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084763" y="1457325"/>
            <a:ext cx="32226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u="sng" dirty="0" err="1">
                <a:solidFill>
                  <a:srgbClr val="000000"/>
                </a:solidFill>
              </a:rPr>
              <a:t>Hög</a:t>
            </a:r>
            <a:r>
              <a:rPr lang="en-US" sz="2800" u="sng" dirty="0">
                <a:solidFill>
                  <a:srgbClr val="000000"/>
                </a:solidFill>
              </a:rPr>
              <a:t> </a:t>
            </a:r>
            <a:r>
              <a:rPr lang="en-US" sz="2800" u="sng" dirty="0" err="1">
                <a:solidFill>
                  <a:srgbClr val="000000"/>
                </a:solidFill>
              </a:rPr>
              <a:t>tid</a:t>
            </a:r>
            <a:r>
              <a:rPr lang="en-US" sz="2800" u="sng" dirty="0">
                <a:solidFill>
                  <a:srgbClr val="000000"/>
                </a:solidFill>
              </a:rPr>
              <a:t> </a:t>
            </a:r>
            <a:r>
              <a:rPr lang="en-US" sz="2800" u="sng" dirty="0" err="1" smtClean="0">
                <a:solidFill>
                  <a:srgbClr val="000000"/>
                </a:solidFill>
              </a:rPr>
              <a:t>för</a:t>
            </a:r>
            <a:r>
              <a:rPr lang="en-US" sz="2800" u="sng" dirty="0" smtClean="0">
                <a:solidFill>
                  <a:srgbClr val="000000"/>
                </a:solidFill>
              </a:rPr>
              <a:t> Plan </a:t>
            </a:r>
            <a:r>
              <a:rPr lang="en-US" sz="2800" u="sng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6924675" y="6605588"/>
            <a:ext cx="22193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FFFFFF"/>
                </a:solidFill>
              </a:rPr>
              <a:t>Photo Credit: Yann Arthus-Bertrand</a:t>
            </a:r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>
            <a:off x="914400" y="1219200"/>
            <a:ext cx="82296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467544" y="2204864"/>
            <a:ext cx="4227513" cy="360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Hungern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brer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sig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2636912"/>
            <a:ext cx="4227513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Livsmedelspriserna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ökar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snabbt</a:t>
            </a: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67544" y="3356992"/>
            <a:ext cx="4227513" cy="360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Hur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hamnade</a:t>
            </a:r>
            <a:r>
              <a:rPr lang="en-US" sz="2400" dirty="0">
                <a:solidFill>
                  <a:srgbClr val="000000"/>
                </a:solidFill>
              </a:rPr>
              <a:t> vi </a:t>
            </a:r>
            <a:r>
              <a:rPr lang="en-US" sz="2400" dirty="0" err="1">
                <a:solidFill>
                  <a:srgbClr val="000000"/>
                </a:solidFill>
              </a:rPr>
              <a:t>här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67544" y="3797424"/>
            <a:ext cx="4227513" cy="423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Matbristens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geopolitik</a:t>
            </a: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7544" y="4229472"/>
            <a:ext cx="4227513" cy="351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Hotande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påfrestningar</a:t>
            </a: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67544" y="4661520"/>
            <a:ext cx="4227513" cy="639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Maten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– den </a:t>
            </a:r>
            <a:r>
              <a:rPr lang="en-US" sz="2400" dirty="0" err="1">
                <a:solidFill>
                  <a:srgbClr val="000000"/>
                </a:solidFill>
              </a:rPr>
              <a:t>svaga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länken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67544" y="5373216"/>
            <a:ext cx="4227513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Sönderfallande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stater</a:t>
            </a: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544" y="5813648"/>
            <a:ext cx="4227513" cy="423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Omslagspunkter</a:t>
            </a: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716016" y="2578621"/>
            <a:ext cx="4038600" cy="634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Stabilisera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folkmängden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utrota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fattigdomen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716016" y="3298701"/>
            <a:ext cx="4038600" cy="706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Återställa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jordens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ekologiska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system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716016" y="4018781"/>
            <a:ext cx="4038600" cy="4903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Plan B-</a:t>
            </a:r>
            <a:r>
              <a:rPr lang="en-US" sz="2400" dirty="0" err="1" smtClean="0">
                <a:solidFill>
                  <a:srgbClr val="000000"/>
                </a:solidFill>
              </a:rPr>
              <a:t>budgeten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716016" y="4450829"/>
            <a:ext cx="4038600" cy="418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Stabilisera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klimatet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716016" y="4882877"/>
            <a:ext cx="4038600" cy="34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Koldioxidskatt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716016" y="5314925"/>
            <a:ext cx="4038600" cy="418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 smtClean="0">
                <a:solidFill>
                  <a:schemeClr val="tx1"/>
                </a:solidFill>
              </a:rPr>
              <a:t>Alle</a:t>
            </a:r>
            <a:r>
              <a:rPr lang="en-US" sz="2400" dirty="0" smtClean="0">
                <a:solidFill>
                  <a:schemeClr val="tx1"/>
                </a:solidFill>
              </a:rPr>
              <a:t> man </a:t>
            </a:r>
            <a:r>
              <a:rPr lang="en-US" sz="2400" dirty="0" err="1" smtClean="0">
                <a:solidFill>
                  <a:schemeClr val="tx1"/>
                </a:solidFill>
              </a:rPr>
              <a:t>på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däck</a:t>
            </a:r>
            <a:r>
              <a:rPr lang="en-US" sz="2400" dirty="0" smtClean="0">
                <a:solidFill>
                  <a:schemeClr val="tx1"/>
                </a:solidFill>
              </a:rPr>
              <a:t>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716016" y="5746973"/>
            <a:ext cx="4038600" cy="418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Hoppfulla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exempel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/>
      <p:bldP spid="4103" grpId="0"/>
      <p:bldP spid="4104" grpId="0"/>
      <p:bldP spid="307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FFFFFF"/>
                </a:solidFill>
              </a:rPr>
              <a:t>Smältande is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04800" y="1379538"/>
            <a:ext cx="8562975" cy="5078412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57200" y="1527175"/>
            <a:ext cx="8229600" cy="389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>
                <a:solidFill>
                  <a:schemeClr val="tx1"/>
                </a:solidFill>
              </a:rPr>
              <a:t>Haven </a:t>
            </a:r>
            <a:r>
              <a:rPr lang="en-US" sz="2800" dirty="0" err="1" smtClean="0">
                <a:solidFill>
                  <a:schemeClr val="tx1"/>
                </a:solidFill>
              </a:rPr>
              <a:t>stiger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09588" y="4924003"/>
            <a:ext cx="8077200" cy="13133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90000"/>
              </a:lnSpc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i="1" dirty="0" err="1">
                <a:solidFill>
                  <a:srgbClr val="000000"/>
                </a:solidFill>
              </a:rPr>
              <a:t>Risken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</a:rPr>
              <a:t>är</a:t>
            </a:r>
            <a:r>
              <a:rPr lang="en-US" sz="2200" i="1" dirty="0" smtClean="0">
                <a:solidFill>
                  <a:srgbClr val="000000"/>
                </a:solidFill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</a:rPr>
              <a:t>stor</a:t>
            </a:r>
            <a:r>
              <a:rPr lang="en-US" sz="2200" i="1" dirty="0" smtClean="0">
                <a:solidFill>
                  <a:srgbClr val="000000"/>
                </a:solidFill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</a:rPr>
              <a:t>att</a:t>
            </a:r>
            <a:r>
              <a:rPr lang="en-US" sz="2200" i="1" dirty="0" smtClean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klimatförändringen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kan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växa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bortom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smtClean="0">
                <a:solidFill>
                  <a:srgbClr val="000000"/>
                </a:solidFill>
              </a:rPr>
              <a:t>all </a:t>
            </a:r>
            <a:r>
              <a:rPr lang="en-US" sz="2200" i="1" dirty="0" err="1" smtClean="0">
                <a:solidFill>
                  <a:srgbClr val="000000"/>
                </a:solidFill>
              </a:rPr>
              <a:t>kontroll</a:t>
            </a:r>
            <a:r>
              <a:rPr lang="en-US" sz="2200" i="1" dirty="0" smtClean="0">
                <a:solidFill>
                  <a:srgbClr val="000000"/>
                </a:solidFill>
              </a:rPr>
              <a:t>. </a:t>
            </a:r>
            <a:r>
              <a:rPr lang="en-US" sz="2200" i="1" dirty="0" err="1" smtClean="0">
                <a:solidFill>
                  <a:srgbClr val="000000"/>
                </a:solidFill>
              </a:rPr>
              <a:t>Det</a:t>
            </a:r>
            <a:r>
              <a:rPr lang="en-US" sz="2200" i="1" dirty="0" smtClean="0">
                <a:solidFill>
                  <a:srgbClr val="000000"/>
                </a:solidFill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</a:rPr>
              <a:t>kan</a:t>
            </a:r>
            <a:r>
              <a:rPr lang="en-US" sz="2200" i="1" dirty="0" smtClean="0">
                <a:solidFill>
                  <a:srgbClr val="000000"/>
                </a:solidFill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</a:rPr>
              <a:t>bli</a:t>
            </a:r>
            <a:r>
              <a:rPr lang="en-US" sz="2200" i="1" dirty="0" smtClean="0">
                <a:solidFill>
                  <a:srgbClr val="000000"/>
                </a:solidFill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</a:rPr>
              <a:t>omöjligt</a:t>
            </a:r>
            <a:r>
              <a:rPr lang="en-US" sz="2200" i="1" dirty="0" smtClean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att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stoppa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trender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som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</a:rPr>
              <a:t>stigande</a:t>
            </a:r>
            <a:r>
              <a:rPr lang="en-US" sz="2200" i="1" dirty="0" smtClean="0">
                <a:solidFill>
                  <a:srgbClr val="000000"/>
                </a:solidFill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</a:rPr>
              <a:t>temperaturer</a:t>
            </a:r>
            <a:r>
              <a:rPr lang="en-US" sz="2200" i="1" dirty="0" smtClean="0">
                <a:solidFill>
                  <a:srgbClr val="000000"/>
                </a:solidFill>
              </a:rPr>
              <a:t>, </a:t>
            </a:r>
            <a:r>
              <a:rPr lang="en-US" sz="2200" i="1" dirty="0" err="1">
                <a:solidFill>
                  <a:srgbClr val="000000"/>
                </a:solidFill>
              </a:rPr>
              <a:t>isavsmältning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och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havshöjning</a:t>
            </a:r>
            <a:r>
              <a:rPr lang="en-US" sz="2200" i="1" dirty="0">
                <a:solidFill>
                  <a:srgbClr val="000000"/>
                </a:solidFill>
              </a:rPr>
              <a:t>, </a:t>
            </a:r>
            <a:r>
              <a:rPr lang="en-US" sz="2200" i="1" dirty="0" err="1">
                <a:solidFill>
                  <a:srgbClr val="000000"/>
                </a:solidFill>
              </a:rPr>
              <a:t>vilket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skulle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hota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livsmedelsförsörjningen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och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skapa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gigantiska</a:t>
            </a:r>
            <a:r>
              <a:rPr lang="en-US" sz="2200" i="1" dirty="0">
                <a:solidFill>
                  <a:srgbClr val="000000"/>
                </a:solidFill>
              </a:rPr>
              <a:t> </a:t>
            </a:r>
            <a:r>
              <a:rPr lang="en-US" sz="2200" i="1" dirty="0" err="1">
                <a:solidFill>
                  <a:srgbClr val="000000"/>
                </a:solidFill>
              </a:rPr>
              <a:t>flyktingströmmar</a:t>
            </a:r>
            <a:r>
              <a:rPr lang="en-US" sz="2200" i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>
            <a:off x="914400" y="1219200"/>
            <a:ext cx="82296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6924675" y="6491288"/>
            <a:ext cx="22193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FFFFFF"/>
                </a:solidFill>
              </a:rPr>
              <a:t>Photo Credit: Yann Arthus-Bertrand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7544" y="1988841"/>
            <a:ext cx="8229600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36600" lvl="1" indent="-279400" algn="l">
              <a:lnSpc>
                <a:spcPct val="90000"/>
              </a:lnSpc>
              <a:spcBef>
                <a:spcPts val="700"/>
              </a:spcBef>
              <a:buFont typeface="Arial" charset="0"/>
              <a:buChar char="–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600" dirty="0" err="1" smtClean="0">
                <a:solidFill>
                  <a:schemeClr val="tx1"/>
                </a:solidFill>
              </a:rPr>
              <a:t>Landisarna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på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Grönland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och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Västantarktis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smälter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i</a:t>
            </a:r>
            <a:r>
              <a:rPr lang="en-US" sz="2600" dirty="0">
                <a:solidFill>
                  <a:schemeClr val="tx1"/>
                </a:solidFill>
              </a:rPr>
              <a:t> en </a:t>
            </a:r>
            <a:r>
              <a:rPr lang="en-US" sz="2600" dirty="0" err="1">
                <a:solidFill>
                  <a:schemeClr val="tx1"/>
                </a:solidFill>
              </a:rPr>
              <a:t>allt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snabbare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takt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7544" y="2823319"/>
            <a:ext cx="8229600" cy="8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36600" lvl="1" indent="-279400" algn="l">
              <a:lnSpc>
                <a:spcPct val="90000"/>
              </a:lnSpc>
              <a:spcBef>
                <a:spcPts val="700"/>
              </a:spcBef>
              <a:buFont typeface="Arial" charset="0"/>
              <a:buChar char="–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600" dirty="0" err="1" smtClean="0">
                <a:solidFill>
                  <a:schemeClr val="tx1"/>
                </a:solidFill>
              </a:rPr>
              <a:t>Tillsammans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innehåller</a:t>
            </a:r>
            <a:r>
              <a:rPr lang="en-US" sz="2600" dirty="0">
                <a:solidFill>
                  <a:schemeClr val="tx1"/>
                </a:solidFill>
              </a:rPr>
              <a:t> de </a:t>
            </a:r>
            <a:r>
              <a:rPr lang="en-US" sz="2600" dirty="0" err="1">
                <a:solidFill>
                  <a:schemeClr val="tx1"/>
                </a:solidFill>
              </a:rPr>
              <a:t>tillräckligt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mycket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vatten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för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att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höja</a:t>
            </a:r>
            <a:r>
              <a:rPr lang="en-US" sz="2600" dirty="0">
                <a:solidFill>
                  <a:schemeClr val="tx1"/>
                </a:solidFill>
              </a:rPr>
              <a:t> haven med 12 </a:t>
            </a:r>
            <a:r>
              <a:rPr lang="en-US" sz="2600" dirty="0" smtClean="0">
                <a:solidFill>
                  <a:schemeClr val="tx1"/>
                </a:solidFill>
              </a:rPr>
              <a:t>meter.</a:t>
            </a:r>
            <a:endParaRPr lang="en-US" sz="2600" dirty="0">
              <a:solidFill>
                <a:schemeClr val="tx1"/>
              </a:solidFill>
            </a:endParaRPr>
          </a:p>
          <a:p>
            <a:pPr marL="336550" indent="-336550" algn="l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chemeClr val="tx1"/>
              </a:solidFill>
            </a:endParaRPr>
          </a:p>
          <a:p>
            <a:pPr marL="336550" indent="-336550" algn="l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7544" y="3645024"/>
            <a:ext cx="8229600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36600" lvl="1" indent="-279400" algn="l">
              <a:lnSpc>
                <a:spcPct val="90000"/>
              </a:lnSpc>
              <a:spcBef>
                <a:spcPts val="700"/>
              </a:spcBef>
              <a:buFont typeface="Arial" charset="0"/>
              <a:buChar char="–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600" dirty="0" smtClean="0">
                <a:solidFill>
                  <a:schemeClr val="tx1"/>
                </a:solidFill>
              </a:rPr>
              <a:t>En </a:t>
            </a:r>
            <a:r>
              <a:rPr lang="en-US" sz="2600" dirty="0">
                <a:solidFill>
                  <a:schemeClr val="tx1"/>
                </a:solidFill>
              </a:rPr>
              <a:t>10-meters </a:t>
            </a:r>
            <a:r>
              <a:rPr lang="en-US" sz="2600" dirty="0" err="1">
                <a:solidFill>
                  <a:schemeClr val="tx1"/>
                </a:solidFill>
              </a:rPr>
              <a:t>havshöjning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skulle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översvämma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kustområden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där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mer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än</a:t>
            </a:r>
            <a:r>
              <a:rPr lang="en-US" sz="2600" dirty="0">
                <a:solidFill>
                  <a:schemeClr val="tx1"/>
                </a:solidFill>
              </a:rPr>
              <a:t> 600 </a:t>
            </a:r>
            <a:r>
              <a:rPr lang="en-US" sz="2600" dirty="0" err="1">
                <a:solidFill>
                  <a:schemeClr val="tx1"/>
                </a:solidFill>
              </a:rPr>
              <a:t>miljoner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människor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idag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har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sina</a:t>
            </a:r>
            <a:r>
              <a:rPr lang="en-US" sz="2600" dirty="0" smtClean="0">
                <a:solidFill>
                  <a:schemeClr val="tx1"/>
                </a:solidFill>
              </a:rPr>
              <a:t> hem.</a:t>
            </a:r>
            <a:endParaRPr lang="en-US" sz="2600" dirty="0">
              <a:solidFill>
                <a:schemeClr val="tx1"/>
              </a:solidFill>
            </a:endParaRPr>
          </a:p>
          <a:p>
            <a:pPr marL="336550" indent="-336550" algn="l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chemeClr val="tx1"/>
              </a:solidFill>
            </a:endParaRPr>
          </a:p>
          <a:p>
            <a:pPr marL="336550" indent="-336550" algn="l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/>
      <p:bldP spid="22533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49263" y="1520825"/>
            <a:ext cx="8229600" cy="4860503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1597025"/>
            <a:ext cx="8229600" cy="9678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12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>
                <a:solidFill>
                  <a:srgbClr val="000000"/>
                </a:solidFill>
              </a:rPr>
              <a:t>Livsmedelsbrist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har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orsakat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att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många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civilisa-tioner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som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t.ex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majakulturen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gått</a:t>
            </a:r>
            <a:r>
              <a:rPr lang="en-US" sz="2800" dirty="0" smtClean="0">
                <a:solidFill>
                  <a:srgbClr val="000000"/>
                </a:solidFill>
              </a:rPr>
              <a:t> under.</a:t>
            </a:r>
            <a:endParaRPr lang="en-US" sz="2800" dirty="0">
              <a:solidFill>
                <a:srgbClr val="000000"/>
              </a:solidFill>
            </a:endParaRPr>
          </a:p>
          <a:p>
            <a:pPr marL="336550" indent="-336550" algn="l">
              <a:spcBef>
                <a:spcPts val="175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336550" indent="-336550" algn="l">
              <a:spcBef>
                <a:spcPts val="175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336550" indent="-336550" algn="l">
              <a:spcBef>
                <a:spcPts val="7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6650038" y="6491288"/>
            <a:ext cx="24939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000000"/>
                </a:solidFill>
              </a:rPr>
              <a:t>Photo Credit: iStockPhoto / Steven Allan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609600" y="2413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000000"/>
                </a:solidFill>
              </a:rPr>
              <a:t>Är maten den svaga länken?</a:t>
            </a:r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>
            <a:off x="914400" y="1204913"/>
            <a:ext cx="8229600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67544" y="2492897"/>
            <a:ext cx="8136904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12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Skulle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maten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kunna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vara</a:t>
            </a:r>
            <a:r>
              <a:rPr lang="en-US" sz="2800" dirty="0">
                <a:solidFill>
                  <a:srgbClr val="000000"/>
                </a:solidFill>
              </a:rPr>
              <a:t> den </a:t>
            </a:r>
            <a:r>
              <a:rPr lang="en-US" sz="2800" dirty="0" err="1">
                <a:solidFill>
                  <a:srgbClr val="000000"/>
                </a:solidFill>
              </a:rPr>
              <a:t>svaga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länken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även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för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dagens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högt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utvecklade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samhällen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  <a:endParaRPr lang="en-US" sz="2800" dirty="0">
              <a:solidFill>
                <a:srgbClr val="000000"/>
              </a:solidFill>
            </a:endParaRPr>
          </a:p>
          <a:p>
            <a:pPr marL="336550" indent="-336550" algn="l">
              <a:spcBef>
                <a:spcPts val="175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336550" indent="-336550" algn="l">
              <a:spcBef>
                <a:spcPts val="7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67544" y="3501008"/>
            <a:ext cx="8064896" cy="13999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12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Vi </a:t>
            </a:r>
            <a:r>
              <a:rPr lang="en-US" sz="2800" dirty="0" err="1" smtClean="0">
                <a:solidFill>
                  <a:srgbClr val="000000"/>
                </a:solidFill>
              </a:rPr>
              <a:t>har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inte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lyckats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vända</a:t>
            </a:r>
            <a:r>
              <a:rPr lang="en-US" sz="2800" dirty="0" smtClean="0">
                <a:solidFill>
                  <a:srgbClr val="000000"/>
                </a:solidFill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</a:rPr>
              <a:t>trender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som</a:t>
            </a:r>
            <a:r>
              <a:rPr lang="en-US" sz="2800" dirty="0" smtClean="0">
                <a:solidFill>
                  <a:srgbClr val="000000"/>
                </a:solidFill>
              </a:rPr>
              <a:t> under-</a:t>
            </a:r>
            <a:r>
              <a:rPr lang="en-US" sz="2800" dirty="0" err="1" smtClean="0">
                <a:solidFill>
                  <a:srgbClr val="000000"/>
                </a:solidFill>
              </a:rPr>
              <a:t>minerar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livsmedelstryggheten</a:t>
            </a:r>
            <a:r>
              <a:rPr lang="en-US" sz="2800" dirty="0" smtClean="0">
                <a:solidFill>
                  <a:srgbClr val="000000"/>
                </a:solidFill>
              </a:rPr>
              <a:t>. I </a:t>
            </a:r>
            <a:r>
              <a:rPr lang="en-US" sz="2800" dirty="0" err="1" smtClean="0">
                <a:solidFill>
                  <a:srgbClr val="000000"/>
                </a:solidFill>
              </a:rPr>
              <a:t>stället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har</a:t>
            </a:r>
            <a:r>
              <a:rPr lang="en-US" sz="2800" dirty="0" smtClean="0">
                <a:solidFill>
                  <a:srgbClr val="000000"/>
                </a:solidFill>
              </a:rPr>
              <a:t> vi </a:t>
            </a:r>
            <a:r>
              <a:rPr lang="en-US" sz="2800" dirty="0" err="1" smtClean="0">
                <a:solidFill>
                  <a:srgbClr val="000000"/>
                </a:solidFill>
              </a:rPr>
              <a:t>lagt</a:t>
            </a:r>
            <a:r>
              <a:rPr lang="en-US" sz="2800" dirty="0" smtClean="0">
                <a:solidFill>
                  <a:srgbClr val="000000"/>
                </a:solidFill>
              </a:rPr>
              <a:t> till </a:t>
            </a:r>
            <a:r>
              <a:rPr lang="en-US" sz="2800" dirty="0" err="1" smtClean="0">
                <a:solidFill>
                  <a:srgbClr val="000000"/>
                </a:solidFill>
              </a:rPr>
              <a:t>nya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påfrestningar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  <a:p>
            <a:pPr marL="336550" indent="-336550" algn="l">
              <a:spcBef>
                <a:spcPts val="175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336550" indent="-336550" algn="l">
              <a:spcBef>
                <a:spcPts val="7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7544" y="4869160"/>
            <a:ext cx="8229600" cy="1224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12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När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problemen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ökar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trycket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på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allt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fler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regeringar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bli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så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hårt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att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vissa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länder</a:t>
            </a:r>
            <a:r>
              <a:rPr lang="en-US" sz="2800" dirty="0" smtClean="0">
                <a:solidFill>
                  <a:srgbClr val="000000"/>
                </a:solidFill>
              </a:rPr>
              <a:t> faller </a:t>
            </a:r>
            <a:r>
              <a:rPr lang="en-US" sz="2800" dirty="0" err="1" smtClean="0">
                <a:solidFill>
                  <a:srgbClr val="000000"/>
                </a:solidFill>
              </a:rPr>
              <a:t>sönder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</a:p>
          <a:p>
            <a:pPr marL="336550" indent="-336550" algn="l">
              <a:spcBef>
                <a:spcPts val="175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336550" indent="-336550" algn="l">
              <a:spcBef>
                <a:spcPts val="175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336550" indent="-336550" algn="l">
              <a:spcBef>
                <a:spcPts val="7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FFFFFF"/>
                </a:solidFill>
              </a:rPr>
              <a:t>Sönderfallande stater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1436688"/>
            <a:ext cx="8534400" cy="4656608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7200" y="1600201"/>
            <a:ext cx="8229600" cy="1252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En stat </a:t>
            </a:r>
            <a:r>
              <a:rPr lang="en-US" sz="2800" dirty="0" err="1">
                <a:solidFill>
                  <a:srgbClr val="000000"/>
                </a:solidFill>
              </a:rPr>
              <a:t>kollapsar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dess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regering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tappar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kontrollen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över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sitt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territorium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inte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längre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garantera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invånarnas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trygghet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600" i="1" dirty="0">
              <a:solidFill>
                <a:srgbClr val="000000"/>
              </a:solidFill>
            </a:endParaRPr>
          </a:p>
        </p:txBody>
      </p:sp>
      <p:sp>
        <p:nvSpPr>
          <p:cNvPr id="23558" name="Line 5"/>
          <p:cNvSpPr>
            <a:spLocks noChangeShapeType="1"/>
          </p:cNvSpPr>
          <p:nvPr/>
        </p:nvSpPr>
        <p:spPr bwMode="auto">
          <a:xfrm>
            <a:off x="914400" y="1219200"/>
            <a:ext cx="82296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650038" y="6491288"/>
            <a:ext cx="24939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000000"/>
                </a:solidFill>
              </a:rPr>
              <a:t>Photo Credit: iStockPhoto / William Walsh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7544" y="2924944"/>
            <a:ext cx="8229600" cy="216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Snabbt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växande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befolkning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ökande</a:t>
            </a:r>
            <a:r>
              <a:rPr lang="en-US" sz="2800" dirty="0">
                <a:solidFill>
                  <a:srgbClr val="000000"/>
                </a:solidFill>
              </a:rPr>
              <a:t> hunger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fattigdom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utarmning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av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resurserna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politisk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oro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pressar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efterhand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allt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fler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stater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</a:rPr>
              <a:t>som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Afghanistan, Haiti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Sudan) </a:t>
            </a:r>
            <a:r>
              <a:rPr lang="en-US" sz="2800" dirty="0">
                <a:solidFill>
                  <a:srgbClr val="000000"/>
                </a:solidFill>
              </a:rPr>
              <a:t>mot </a:t>
            </a:r>
            <a:r>
              <a:rPr lang="en-US" sz="2800" dirty="0" err="1" smtClean="0">
                <a:solidFill>
                  <a:srgbClr val="000000"/>
                </a:solidFill>
              </a:rPr>
              <a:t>sammanbrott</a:t>
            </a:r>
            <a:r>
              <a:rPr lang="en-US" sz="2800" dirty="0" smtClean="0">
                <a:solidFill>
                  <a:srgbClr val="000000"/>
                </a:solidFill>
              </a:rPr>
              <a:t> - </a:t>
            </a:r>
            <a:r>
              <a:rPr lang="en-US" sz="2800" dirty="0" err="1" smtClean="0">
                <a:solidFill>
                  <a:srgbClr val="000000"/>
                </a:solidFill>
              </a:rPr>
              <a:t>och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detta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minskar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stabiliteten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hela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världen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endParaRPr lang="en-US" sz="2600" i="1" dirty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7544" y="5056584"/>
            <a:ext cx="8229600" cy="1324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3663" indent="-1588" algn="l">
              <a:lnSpc>
                <a:spcPct val="90000"/>
              </a:lnSpc>
              <a:spcBef>
                <a:spcPts val="1800"/>
              </a:spcBef>
              <a:buClrTx/>
              <a:buSzTx/>
              <a:buFontTx/>
              <a:buNone/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600" i="1" dirty="0" err="1" smtClean="0">
                <a:solidFill>
                  <a:srgbClr val="000000"/>
                </a:solidFill>
              </a:rPr>
              <a:t>Hur</a:t>
            </a:r>
            <a:r>
              <a:rPr lang="en-US" sz="2600" i="1" dirty="0" smtClean="0">
                <a:solidFill>
                  <a:srgbClr val="000000"/>
                </a:solidFill>
              </a:rPr>
              <a:t> </a:t>
            </a:r>
            <a:r>
              <a:rPr lang="en-US" sz="2600" i="1" dirty="0" err="1">
                <a:solidFill>
                  <a:srgbClr val="000000"/>
                </a:solidFill>
              </a:rPr>
              <a:t>många</a:t>
            </a:r>
            <a:r>
              <a:rPr lang="en-US" sz="2600" i="1" dirty="0">
                <a:solidFill>
                  <a:srgbClr val="000000"/>
                </a:solidFill>
              </a:rPr>
              <a:t> </a:t>
            </a:r>
            <a:r>
              <a:rPr lang="en-US" sz="2600" i="1" dirty="0" err="1">
                <a:solidFill>
                  <a:srgbClr val="000000"/>
                </a:solidFill>
              </a:rPr>
              <a:t>sönderfallande</a:t>
            </a:r>
            <a:r>
              <a:rPr lang="en-US" sz="2600" i="1" dirty="0">
                <a:solidFill>
                  <a:srgbClr val="000000"/>
                </a:solidFill>
              </a:rPr>
              <a:t> </a:t>
            </a:r>
            <a:r>
              <a:rPr lang="en-US" sz="2600" i="1" dirty="0" err="1">
                <a:solidFill>
                  <a:srgbClr val="000000"/>
                </a:solidFill>
              </a:rPr>
              <a:t>stater</a:t>
            </a:r>
            <a:r>
              <a:rPr lang="en-US" sz="2600" i="1" dirty="0">
                <a:solidFill>
                  <a:srgbClr val="000000"/>
                </a:solidFill>
              </a:rPr>
              <a:t> </a:t>
            </a:r>
            <a:r>
              <a:rPr lang="en-US" sz="2600" i="1" dirty="0" err="1">
                <a:solidFill>
                  <a:srgbClr val="000000"/>
                </a:solidFill>
              </a:rPr>
              <a:t>klarar</a:t>
            </a:r>
            <a:r>
              <a:rPr lang="en-US" sz="2600" i="1" dirty="0">
                <a:solidFill>
                  <a:srgbClr val="000000"/>
                </a:solidFill>
              </a:rPr>
              <a:t> </a:t>
            </a:r>
            <a:r>
              <a:rPr lang="en-US" sz="2600" i="1" dirty="0" err="1">
                <a:solidFill>
                  <a:srgbClr val="000000"/>
                </a:solidFill>
              </a:rPr>
              <a:t>världen</a:t>
            </a:r>
            <a:r>
              <a:rPr lang="en-US" sz="2600" i="1" dirty="0">
                <a:solidFill>
                  <a:srgbClr val="000000"/>
                </a:solidFill>
              </a:rPr>
              <a:t> </a:t>
            </a:r>
            <a:r>
              <a:rPr lang="en-US" sz="2600" i="1" dirty="0" err="1">
                <a:solidFill>
                  <a:srgbClr val="000000"/>
                </a:solidFill>
              </a:rPr>
              <a:t>innan</a:t>
            </a:r>
            <a:r>
              <a:rPr lang="en-US" sz="2600" i="1" dirty="0">
                <a:solidFill>
                  <a:srgbClr val="000000"/>
                </a:solidFill>
              </a:rPr>
              <a:t> den </a:t>
            </a:r>
            <a:r>
              <a:rPr lang="en-US" sz="2600" i="1" dirty="0" err="1">
                <a:solidFill>
                  <a:srgbClr val="000000"/>
                </a:solidFill>
              </a:rPr>
              <a:t>globala</a:t>
            </a:r>
            <a:r>
              <a:rPr lang="en-US" sz="2600" i="1" dirty="0">
                <a:solidFill>
                  <a:srgbClr val="000000"/>
                </a:solidFill>
              </a:rPr>
              <a:t> </a:t>
            </a:r>
            <a:r>
              <a:rPr lang="en-US" sz="2600" i="1" dirty="0" err="1">
                <a:solidFill>
                  <a:srgbClr val="000000"/>
                </a:solidFill>
              </a:rPr>
              <a:t>civilisationen</a:t>
            </a:r>
            <a:r>
              <a:rPr lang="en-US" sz="2600" i="1" dirty="0">
                <a:solidFill>
                  <a:srgbClr val="000000"/>
                </a:solidFill>
              </a:rPr>
              <a:t> </a:t>
            </a:r>
            <a:r>
              <a:rPr lang="en-US" sz="2600" i="1" dirty="0" err="1">
                <a:solidFill>
                  <a:srgbClr val="000000"/>
                </a:solidFill>
              </a:rPr>
              <a:t>börjar</a:t>
            </a:r>
            <a:r>
              <a:rPr lang="en-US" sz="2600" i="1" dirty="0">
                <a:solidFill>
                  <a:srgbClr val="000000"/>
                </a:solidFill>
              </a:rPr>
              <a:t> </a:t>
            </a:r>
            <a:r>
              <a:rPr lang="en-US" sz="2600" i="1" dirty="0" err="1">
                <a:solidFill>
                  <a:srgbClr val="000000"/>
                </a:solidFill>
              </a:rPr>
              <a:t>upplösas</a:t>
            </a:r>
            <a:r>
              <a:rPr lang="en-US" sz="2600" i="1" dirty="0">
                <a:solidFill>
                  <a:srgbClr val="000000"/>
                </a:solidFill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1" animBg="1"/>
      <p:bldP spid="24580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FFFFFF"/>
                </a:solidFill>
              </a:rPr>
              <a:t>Omslagspunkter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04800" y="1408112"/>
            <a:ext cx="8505825" cy="4757191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229600" cy="1108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Hinner</a:t>
            </a:r>
            <a:r>
              <a:rPr lang="en-US" sz="2400" dirty="0">
                <a:solidFill>
                  <a:srgbClr val="000000"/>
                </a:solidFill>
              </a:rPr>
              <a:t> vi </a:t>
            </a:r>
            <a:r>
              <a:rPr lang="en-US" sz="2400" dirty="0" err="1" smtClean="0">
                <a:solidFill>
                  <a:srgbClr val="000000"/>
                </a:solidFill>
              </a:rPr>
              <a:t>hejda</a:t>
            </a:r>
            <a:r>
              <a:rPr lang="en-US" sz="2400" dirty="0" smtClean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bräckliga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staternas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sönderfall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öka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livsmedelstryggheten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tillräckligt</a:t>
            </a:r>
            <a:r>
              <a:rPr lang="en-US" sz="2400" dirty="0">
                <a:solidFill>
                  <a:srgbClr val="000000"/>
                </a:solidFill>
              </a:rPr>
              <a:t> fort, </a:t>
            </a:r>
            <a:r>
              <a:rPr lang="en-US" sz="2400" dirty="0" err="1">
                <a:solidFill>
                  <a:srgbClr val="000000"/>
                </a:solidFill>
              </a:rPr>
              <a:t>så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att</a:t>
            </a:r>
            <a:r>
              <a:rPr lang="en-US" sz="2400" dirty="0">
                <a:solidFill>
                  <a:srgbClr val="000000"/>
                </a:solidFill>
              </a:rPr>
              <a:t> global </a:t>
            </a:r>
            <a:r>
              <a:rPr lang="en-US" sz="2400" dirty="0" err="1">
                <a:solidFill>
                  <a:srgbClr val="000000"/>
                </a:solidFill>
              </a:rPr>
              <a:t>politisk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instabilitet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undvikas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4582" name="Line 5"/>
          <p:cNvSpPr>
            <a:spLocks noChangeShapeType="1"/>
          </p:cNvSpPr>
          <p:nvPr/>
        </p:nvSpPr>
        <p:spPr bwMode="auto">
          <a:xfrm>
            <a:off x="914400" y="1219200"/>
            <a:ext cx="82296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6924675" y="6491288"/>
            <a:ext cx="22193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FFFFFF"/>
                </a:solidFill>
              </a:rPr>
              <a:t>Photo Credit: Yann Arthus-Bertrand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7544" y="2680320"/>
            <a:ext cx="8229600" cy="820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Hinner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vi </a:t>
            </a:r>
            <a:r>
              <a:rPr lang="en-US" sz="2400" dirty="0" err="1">
                <a:solidFill>
                  <a:srgbClr val="000000"/>
                </a:solidFill>
              </a:rPr>
              <a:t>stoppa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avskogningen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innan</a:t>
            </a:r>
            <a:r>
              <a:rPr lang="en-US" sz="2400" dirty="0">
                <a:solidFill>
                  <a:srgbClr val="000000"/>
                </a:solidFill>
              </a:rPr>
              <a:t> Amazonas </a:t>
            </a:r>
            <a:r>
              <a:rPr lang="en-US" sz="2400" dirty="0" err="1">
                <a:solidFill>
                  <a:srgbClr val="000000"/>
                </a:solidFill>
              </a:rPr>
              <a:t>regnskog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torkar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brinner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upp</a:t>
            </a:r>
            <a:r>
              <a:rPr lang="en-US" sz="2400" dirty="0">
                <a:solidFill>
                  <a:srgbClr val="000000"/>
                </a:solidFill>
              </a:rPr>
              <a:t>?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7544" y="3429000"/>
            <a:ext cx="8229600" cy="1224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Hinner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vi </a:t>
            </a:r>
            <a:r>
              <a:rPr lang="en-US" sz="2400" dirty="0" err="1">
                <a:solidFill>
                  <a:srgbClr val="000000"/>
                </a:solidFill>
              </a:rPr>
              <a:t>stänga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kolkraftverken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tillräckligt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snabbt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för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att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undvika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att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landisarna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på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Grönland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Västantarktis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smälter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bortom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återvändo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lang="en-US" sz="2400" i="1" dirty="0">
              <a:solidFill>
                <a:srgbClr val="00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7544" y="4509120"/>
            <a:ext cx="8229600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Hinner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vi </a:t>
            </a:r>
            <a:r>
              <a:rPr lang="en-US" sz="2400" dirty="0" err="1">
                <a:solidFill>
                  <a:srgbClr val="000000"/>
                </a:solidFill>
              </a:rPr>
              <a:t>skära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koldioxidutsläppen</a:t>
            </a:r>
            <a:r>
              <a:rPr lang="en-US" sz="2400" dirty="0">
                <a:solidFill>
                  <a:srgbClr val="000000"/>
                </a:solidFill>
              </a:rPr>
              <a:t> fort </a:t>
            </a:r>
            <a:r>
              <a:rPr lang="en-US" sz="2400" dirty="0" err="1">
                <a:solidFill>
                  <a:srgbClr val="000000"/>
                </a:solidFill>
              </a:rPr>
              <a:t>nog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för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att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undvika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att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temperaturen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stiger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okontrollerbart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9552" y="5488632"/>
            <a:ext cx="8208912" cy="460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i="1" dirty="0" smtClean="0">
                <a:solidFill>
                  <a:srgbClr val="000000"/>
                </a:solidFill>
              </a:rPr>
              <a:t>Business- </a:t>
            </a:r>
            <a:r>
              <a:rPr lang="en-US" sz="2400" i="1" dirty="0">
                <a:solidFill>
                  <a:srgbClr val="000000"/>
                </a:solidFill>
              </a:rPr>
              <a:t>as-usual </a:t>
            </a:r>
            <a:r>
              <a:rPr lang="en-US" sz="2400" i="1" dirty="0" err="1">
                <a:solidFill>
                  <a:srgbClr val="000000"/>
                </a:solidFill>
              </a:rPr>
              <a:t>fungerar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inte</a:t>
            </a:r>
            <a:r>
              <a:rPr lang="en-US" sz="2400" i="1" dirty="0">
                <a:solidFill>
                  <a:srgbClr val="000000"/>
                </a:solidFill>
              </a:rPr>
              <a:t> – </a:t>
            </a:r>
            <a:r>
              <a:rPr lang="en-US" sz="2400" i="1" dirty="0" err="1">
                <a:solidFill>
                  <a:srgbClr val="000000"/>
                </a:solidFill>
              </a:rPr>
              <a:t>det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är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hög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tid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för</a:t>
            </a:r>
            <a:r>
              <a:rPr lang="en-US" sz="2400" i="1" dirty="0">
                <a:solidFill>
                  <a:srgbClr val="000000"/>
                </a:solidFill>
              </a:rPr>
              <a:t> Plan B.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FFFFFF"/>
                </a:solidFill>
              </a:rPr>
              <a:t>Plan B har fyra mål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20688" y="1497012"/>
            <a:ext cx="8142287" cy="3444155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57200" y="1600201"/>
            <a:ext cx="8229600" cy="748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3250" indent="-603250" algn="l">
              <a:spcBef>
                <a:spcPts val="800"/>
              </a:spcBef>
              <a:buFont typeface="Times New Roman" pitchFamily="16" charset="0"/>
              <a:buAutoNum type="arabicPeriod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</a:pPr>
            <a:r>
              <a:rPr lang="en-US" sz="3200" dirty="0" err="1">
                <a:solidFill>
                  <a:srgbClr val="000000"/>
                </a:solidFill>
              </a:rPr>
              <a:t>Stabilisera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folkmängden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914400" y="1219200"/>
            <a:ext cx="82296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6650038" y="6491288"/>
            <a:ext cx="24939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000000"/>
                </a:solidFill>
              </a:rPr>
              <a:t>Photo Credit: iStockPhoto / Joe Gough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7544" y="2276872"/>
            <a:ext cx="822960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3250" indent="-603250" algn="l">
              <a:spcBef>
                <a:spcPts val="800"/>
              </a:spcBef>
              <a:buFont typeface="+mj-lt"/>
              <a:buAutoNum type="arabicPeriod" startAt="2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</a:pPr>
            <a:r>
              <a:rPr lang="en-US" sz="3200" dirty="0" err="1" smtClean="0">
                <a:solidFill>
                  <a:srgbClr val="000000"/>
                </a:solidFill>
              </a:rPr>
              <a:t>Utrota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fattigdomen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7544" y="2935485"/>
            <a:ext cx="8229600" cy="10695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3250" indent="-603250" algn="l">
              <a:spcBef>
                <a:spcPts val="800"/>
              </a:spcBef>
              <a:buFont typeface="+mj-lt"/>
              <a:buAutoNum type="arabicPeriod" startAt="3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</a:pPr>
            <a:r>
              <a:rPr lang="en-US" sz="3200" dirty="0" err="1" smtClean="0">
                <a:solidFill>
                  <a:srgbClr val="000000"/>
                </a:solidFill>
              </a:rPr>
              <a:t>Återställa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jordens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ekologiska</a:t>
            </a:r>
            <a:r>
              <a:rPr lang="en-US" sz="3200" dirty="0">
                <a:solidFill>
                  <a:srgbClr val="000000"/>
                </a:solidFill>
              </a:rPr>
              <a:t> system, </a:t>
            </a:r>
            <a:r>
              <a:rPr lang="en-US" sz="3200" dirty="0" err="1">
                <a:solidFill>
                  <a:srgbClr val="000000"/>
                </a:solidFill>
              </a:rPr>
              <a:t>som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ju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är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ekonomins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bas.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7544" y="4087613"/>
            <a:ext cx="8229600" cy="6375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3250" indent="-603250" algn="l">
              <a:spcBef>
                <a:spcPts val="800"/>
              </a:spcBef>
              <a:buFont typeface="+mj-lt"/>
              <a:buAutoNum type="arabicPeriod" startAt="4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</a:pPr>
            <a:r>
              <a:rPr lang="en-US" sz="3200" dirty="0" err="1" smtClean="0">
                <a:solidFill>
                  <a:srgbClr val="000000"/>
                </a:solidFill>
              </a:rPr>
              <a:t>Stabilisera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klimatet</a:t>
            </a:r>
            <a:r>
              <a:rPr lang="en-US" sz="3200" dirty="0" smtClean="0">
                <a:solidFill>
                  <a:srgbClr val="000000"/>
                </a:solidFill>
              </a:rPr>
              <a:t>.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8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00050" y="19050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>
                <a:solidFill>
                  <a:srgbClr val="FFFFFF"/>
                </a:solidFill>
              </a:rPr>
              <a:t>Stabilisera folkmängden och utrota fattigdomen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50850" y="1552575"/>
            <a:ext cx="8228013" cy="4789488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229600" cy="460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>
                <a:solidFill>
                  <a:srgbClr val="000000"/>
                </a:solidFill>
              </a:rPr>
              <a:t>Allmän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grundläggande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utbildning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914400" y="1447800"/>
            <a:ext cx="82296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6650038" y="6491288"/>
            <a:ext cx="24939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FFFFFF"/>
                </a:solidFill>
              </a:rPr>
              <a:t>Photo Credit: iStockPhoto / Wallenrock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7544" y="2132856"/>
            <a:ext cx="8229600" cy="596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Avskaffande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av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analfabetism</a:t>
            </a:r>
            <a:r>
              <a:rPr lang="en-US" sz="2800" dirty="0">
                <a:solidFill>
                  <a:srgbClr val="000000"/>
                </a:solidFill>
              </a:rPr>
              <a:t> bland </a:t>
            </a:r>
            <a:r>
              <a:rPr lang="en-US" sz="2800" dirty="0" err="1" smtClean="0">
                <a:solidFill>
                  <a:srgbClr val="000000"/>
                </a:solidFill>
              </a:rPr>
              <a:t>vuxna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7544" y="2708920"/>
            <a:ext cx="8229600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Skollunchprogram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</a:t>
            </a:r>
            <a:r>
              <a:rPr lang="en-US" sz="2800" dirty="0">
                <a:solidFill>
                  <a:srgbClr val="000000"/>
                </a:solidFill>
              </a:rPr>
              <a:t> de 44 </a:t>
            </a:r>
            <a:r>
              <a:rPr lang="en-US" sz="2800" dirty="0" err="1">
                <a:solidFill>
                  <a:srgbClr val="000000"/>
                </a:solidFill>
              </a:rPr>
              <a:t>fattigaste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länderna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7544" y="3284984"/>
            <a:ext cx="8064896" cy="10282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Mödra</a:t>
            </a:r>
            <a:r>
              <a:rPr lang="en-US" sz="2800" dirty="0" smtClean="0">
                <a:solidFill>
                  <a:srgbClr val="000000"/>
                </a:solidFill>
              </a:rPr>
              <a:t>-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barnavårdsinsatser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de </a:t>
            </a:r>
            <a:r>
              <a:rPr lang="en-US" sz="2800" dirty="0">
                <a:solidFill>
                  <a:srgbClr val="000000"/>
                </a:solidFill>
              </a:rPr>
              <a:t>44 </a:t>
            </a:r>
            <a:r>
              <a:rPr lang="en-US" sz="2800" dirty="0" err="1">
                <a:solidFill>
                  <a:srgbClr val="000000"/>
                </a:solidFill>
              </a:rPr>
              <a:t>fattigaste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länderna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67544" y="4221088"/>
            <a:ext cx="8229600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Reproduktiv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hälsa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familjeplanering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67544" y="4797152"/>
            <a:ext cx="8229600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Allmän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grundläggande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hälsovård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19944" y="5641106"/>
            <a:ext cx="8229600" cy="596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184150" indent="-1588" algn="l">
              <a:spcBef>
                <a:spcPts val="700"/>
              </a:spcBef>
              <a:buClrTx/>
              <a:buSzTx/>
              <a:buFontTx/>
              <a:buNone/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Årliga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tilläggsanslag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totalt</a:t>
            </a:r>
            <a:r>
              <a:rPr lang="en-US" sz="2800" dirty="0">
                <a:solidFill>
                  <a:srgbClr val="000000"/>
                </a:solidFill>
              </a:rPr>
              <a:t>: 77 </a:t>
            </a:r>
            <a:r>
              <a:rPr lang="en-US" sz="2800" dirty="0" err="1">
                <a:solidFill>
                  <a:srgbClr val="000000"/>
                </a:solidFill>
              </a:rPr>
              <a:t>miljarder</a:t>
            </a:r>
            <a:r>
              <a:rPr lang="en-US" sz="2800" dirty="0">
                <a:solidFill>
                  <a:srgbClr val="000000"/>
                </a:solidFill>
              </a:rPr>
              <a:t> dollar</a:t>
            </a:r>
          </a:p>
          <a:p>
            <a:pPr marL="336550" indent="-336550" algn="l">
              <a:spcBef>
                <a:spcPts val="7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336550" indent="-336550" algn="l">
              <a:spcBef>
                <a:spcPts val="7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dirty="0" err="1" smtClean="0">
                <a:solidFill>
                  <a:srgbClr val="FFFFFF"/>
                </a:solidFill>
              </a:rPr>
              <a:t>Återställa</a:t>
            </a:r>
            <a:r>
              <a:rPr lang="en-US" sz="4400" dirty="0" smtClean="0">
                <a:solidFill>
                  <a:srgbClr val="FFFFFF"/>
                </a:solidFill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</a:rPr>
              <a:t>jorden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95536" y="1556792"/>
            <a:ext cx="8432800" cy="4972198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67544" y="2132856"/>
            <a:ext cx="8229600" cy="532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>
                <a:solidFill>
                  <a:srgbClr val="000000"/>
                </a:solidFill>
              </a:rPr>
              <a:t>Plantera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träd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återställa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skogar</a:t>
            </a:r>
            <a:endParaRPr lang="en-US" sz="2800" dirty="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914400" y="1219200"/>
            <a:ext cx="82296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6650038" y="6491288"/>
            <a:ext cx="24939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FFFFFF"/>
                </a:solidFill>
              </a:rPr>
              <a:t>Photo Credit:: Fundacion Zoobreviven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7544" y="2680320"/>
            <a:ext cx="8229600" cy="532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Bevara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bygga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upp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jordar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7544" y="3212976"/>
            <a:ext cx="8229600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Skydda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den </a:t>
            </a:r>
            <a:r>
              <a:rPr lang="en-US" sz="2800" dirty="0" err="1">
                <a:solidFill>
                  <a:srgbClr val="000000"/>
                </a:solidFill>
              </a:rPr>
              <a:t>biologiska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mångfalden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7544" y="3789040"/>
            <a:ext cx="8229600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Återställa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fiskbestånden</a:t>
            </a:r>
            <a:endParaRPr lang="en-US" sz="2800" dirty="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7544" y="4365104"/>
            <a:ext cx="8229600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Stabilisera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grundvattnen</a:t>
            </a:r>
            <a:endParaRPr lang="en-US" sz="2800" dirty="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67544" y="4941168"/>
            <a:ext cx="8229600" cy="532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Plantera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träd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för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att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binda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koldioxid</a:t>
            </a:r>
            <a:endParaRPr lang="en-US" sz="2800" dirty="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67544" y="5848672"/>
            <a:ext cx="8229600" cy="532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184150" indent="-1588" algn="l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  <a:cs typeface="Arial Unicode MS" charset="0"/>
              </a:rPr>
              <a:t>Årliga</a:t>
            </a:r>
            <a:r>
              <a:rPr lang="en-US" sz="2800" dirty="0" smtClean="0">
                <a:solidFill>
                  <a:srgbClr val="000000"/>
                </a:solidFill>
                <a:cs typeface="Arial Unicode MS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 Unicode MS" charset="0"/>
              </a:rPr>
              <a:t>tilläggsanslag</a:t>
            </a:r>
            <a:r>
              <a:rPr lang="en-US" sz="2800" dirty="0" smtClean="0">
                <a:solidFill>
                  <a:srgbClr val="000000"/>
                </a:solidFill>
                <a:cs typeface="Arial Unicode MS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cs typeface="Arial Unicode MS" charset="0"/>
              </a:rPr>
              <a:t>totalt</a:t>
            </a:r>
            <a:r>
              <a:rPr lang="en-US" sz="2800" dirty="0" smtClean="0">
                <a:solidFill>
                  <a:srgbClr val="000000"/>
                </a:solidFill>
                <a:cs typeface="Arial Unicode MS" charset="0"/>
              </a:rPr>
              <a:t>: 110 </a:t>
            </a:r>
            <a:r>
              <a:rPr lang="en-US" sz="2800" dirty="0" err="1" smtClean="0">
                <a:solidFill>
                  <a:srgbClr val="000000"/>
                </a:solidFill>
                <a:cs typeface="Arial Unicode MS" charset="0"/>
              </a:rPr>
              <a:t>miljarder</a:t>
            </a:r>
            <a:r>
              <a:rPr lang="en-US" sz="2800" dirty="0" smtClean="0">
                <a:solidFill>
                  <a:srgbClr val="000000"/>
                </a:solidFill>
                <a:cs typeface="Arial Unicode MS" charset="0"/>
              </a:rPr>
              <a:t> dollar</a:t>
            </a:r>
            <a:endParaRPr lang="en-US" sz="2800" dirty="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95536" y="1628800"/>
            <a:ext cx="8301608" cy="532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184150" indent="-1588" algn="l">
              <a:lnSpc>
                <a:spcPct val="90000"/>
              </a:lnSpc>
              <a:spcBef>
                <a:spcPts val="700"/>
              </a:spcBef>
              <a:buClrTx/>
              <a:buSzTx/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 err="1" smtClean="0">
                <a:solidFill>
                  <a:srgbClr val="000000"/>
                </a:solidFill>
              </a:rPr>
              <a:t>Återställa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jordens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ekologiska</a:t>
            </a:r>
            <a:r>
              <a:rPr lang="en-US" sz="2200" dirty="0" smtClean="0">
                <a:solidFill>
                  <a:srgbClr val="000000"/>
                </a:solidFill>
              </a:rPr>
              <a:t> system, </a:t>
            </a:r>
            <a:r>
              <a:rPr lang="en-US" sz="2200" dirty="0" err="1" smtClean="0">
                <a:solidFill>
                  <a:srgbClr val="000000"/>
                </a:solidFill>
              </a:rPr>
              <a:t>som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ju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är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ekonomins</a:t>
            </a:r>
            <a:r>
              <a:rPr lang="en-US" sz="2200" dirty="0" smtClean="0">
                <a:solidFill>
                  <a:srgbClr val="000000"/>
                </a:solidFill>
              </a:rPr>
              <a:t> bas.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1"/>
      <p:bldP spid="8" grpId="1"/>
      <p:bldP spid="9" grpId="1"/>
      <p:bldP spid="10" grpId="1"/>
      <p:bldP spid="11" grpId="1"/>
      <p:bldP spid="12" grpId="1"/>
      <p:bldP spid="13" grpId="1"/>
      <p:bldP spid="1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7275"/>
            <a:ext cx="9144000" cy="580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57200" y="246063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000000"/>
                </a:solidFill>
              </a:rPr>
              <a:t>Plan B-budgeten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20688" y="1539875"/>
            <a:ext cx="8255768" cy="4049365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57200" y="1600201"/>
            <a:ext cx="8229600" cy="532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err="1">
                <a:solidFill>
                  <a:srgbClr val="000000"/>
                </a:solidFill>
              </a:rPr>
              <a:t>Årliga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tilläggsanslag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som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behövs</a:t>
            </a:r>
            <a:r>
              <a:rPr lang="en-US" sz="2800" dirty="0">
                <a:solidFill>
                  <a:srgbClr val="000000"/>
                </a:solidFill>
              </a:rPr>
              <a:t> (</a:t>
            </a:r>
            <a:r>
              <a:rPr lang="en-US" sz="2800" dirty="0" err="1">
                <a:solidFill>
                  <a:srgbClr val="000000"/>
                </a:solidFill>
              </a:rPr>
              <a:t>miljarder</a:t>
            </a:r>
            <a:r>
              <a:rPr lang="en-US" sz="2800" dirty="0">
                <a:solidFill>
                  <a:srgbClr val="000000"/>
                </a:solidFill>
              </a:rPr>
              <a:t> dollar)</a:t>
            </a:r>
          </a:p>
          <a:p>
            <a:pPr algn="l">
              <a:lnSpc>
                <a:spcPct val="130000"/>
              </a:lnSpc>
              <a:spcBef>
                <a:spcPts val="700"/>
              </a:spcBef>
              <a:tabLst>
                <a:tab pos="355600" algn="l"/>
                <a:tab pos="5745163" algn="r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	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8678" name="Line 5"/>
          <p:cNvSpPr>
            <a:spLocks noChangeShapeType="1"/>
          </p:cNvSpPr>
          <p:nvPr/>
        </p:nvSpPr>
        <p:spPr bwMode="auto">
          <a:xfrm>
            <a:off x="914400" y="1219200"/>
            <a:ext cx="8229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6650038" y="6491288"/>
            <a:ext cx="24939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000000"/>
                </a:solidFill>
              </a:rPr>
              <a:t>Photo Credit: iStockPhoto / Achim Prill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7544" y="2276872"/>
            <a:ext cx="822960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l">
              <a:lnSpc>
                <a:spcPct val="130000"/>
              </a:lnSpc>
              <a:spcBef>
                <a:spcPts val="700"/>
              </a:spcBef>
              <a:tabLst>
                <a:tab pos="355600" algn="l"/>
                <a:tab pos="5745163" algn="r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</a:rPr>
              <a:t>Grundläggande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sociala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mål</a:t>
            </a:r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77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7544" y="2996952"/>
            <a:ext cx="8229600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l">
              <a:lnSpc>
                <a:spcPct val="130000"/>
              </a:lnSpc>
              <a:spcBef>
                <a:spcPts val="700"/>
              </a:spcBef>
              <a:tabLst>
                <a:tab pos="355600" algn="l"/>
                <a:tab pos="5745163" algn="r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	</a:t>
            </a:r>
            <a:r>
              <a:rPr lang="en-US" sz="2800" u="sng" dirty="0" err="1" smtClean="0">
                <a:solidFill>
                  <a:srgbClr val="000000"/>
                </a:solidFill>
              </a:rPr>
              <a:t>Återställande</a:t>
            </a:r>
            <a:r>
              <a:rPr lang="en-US" sz="2800" u="sng" dirty="0" smtClean="0">
                <a:solidFill>
                  <a:srgbClr val="000000"/>
                </a:solidFill>
              </a:rPr>
              <a:t> </a:t>
            </a:r>
            <a:r>
              <a:rPr lang="en-US" sz="2800" u="sng" dirty="0" err="1">
                <a:solidFill>
                  <a:srgbClr val="000000"/>
                </a:solidFill>
              </a:rPr>
              <a:t>av</a:t>
            </a:r>
            <a:r>
              <a:rPr lang="en-US" sz="2800" u="sng" dirty="0">
                <a:solidFill>
                  <a:srgbClr val="000000"/>
                </a:solidFill>
              </a:rPr>
              <a:t> </a:t>
            </a:r>
            <a:r>
              <a:rPr lang="en-US" sz="2800" u="sng" dirty="0" err="1">
                <a:solidFill>
                  <a:srgbClr val="000000"/>
                </a:solidFill>
              </a:rPr>
              <a:t>jorden</a:t>
            </a:r>
            <a:r>
              <a:rPr lang="en-US" sz="2800" u="sng" dirty="0">
                <a:solidFill>
                  <a:srgbClr val="000000"/>
                </a:solidFill>
              </a:rPr>
              <a:t>	110	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7544" y="3717032"/>
            <a:ext cx="822960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l">
              <a:lnSpc>
                <a:spcPct val="130000"/>
              </a:lnSpc>
              <a:spcBef>
                <a:spcPts val="700"/>
              </a:spcBef>
              <a:tabLst>
                <a:tab pos="355600" algn="l"/>
                <a:tab pos="5745163" algn="r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	Total </a:t>
            </a:r>
            <a:r>
              <a:rPr lang="en-US" sz="2800" dirty="0">
                <a:solidFill>
                  <a:srgbClr val="000000"/>
                </a:solidFill>
              </a:rPr>
              <a:t>Plan B-budget	</a:t>
            </a:r>
            <a:r>
              <a:rPr lang="en-US" sz="2800" dirty="0" smtClean="0">
                <a:solidFill>
                  <a:srgbClr val="000000"/>
                </a:solidFill>
              </a:rPr>
              <a:t>187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7544" y="4552528"/>
            <a:ext cx="8352928" cy="8926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3663" algn="l">
              <a:lnSpc>
                <a:spcPct val="90000"/>
              </a:lnSpc>
              <a:spcBef>
                <a:spcPts val="700"/>
              </a:spcBef>
              <a:tabLst>
                <a:tab pos="2781300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Som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jämförelse</a:t>
            </a:r>
            <a:r>
              <a:rPr lang="en-US" sz="2800" dirty="0" smtClean="0">
                <a:solidFill>
                  <a:srgbClr val="000000"/>
                </a:solidFill>
              </a:rPr>
              <a:t>:	</a:t>
            </a:r>
            <a:r>
              <a:rPr lang="en-US" sz="2800" dirty="0" err="1" smtClean="0">
                <a:solidFill>
                  <a:srgbClr val="000000"/>
                </a:solidFill>
              </a:rPr>
              <a:t>detta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är</a:t>
            </a:r>
            <a:r>
              <a:rPr lang="en-US" sz="2800" dirty="0">
                <a:solidFill>
                  <a:srgbClr val="000000"/>
                </a:solidFill>
              </a:rPr>
              <a:t> en </a:t>
            </a:r>
            <a:r>
              <a:rPr lang="en-US" sz="2800" dirty="0" err="1">
                <a:solidFill>
                  <a:srgbClr val="000000"/>
                </a:solidFill>
              </a:rPr>
              <a:t>åttondel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av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</a:rPr>
              <a:t>världens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årliga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militärutgifter</a:t>
            </a:r>
            <a:r>
              <a:rPr lang="en-US" sz="2800" dirty="0">
                <a:solidFill>
                  <a:srgbClr val="000000"/>
                </a:solidFill>
              </a:rPr>
              <a:t>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dirty="0" err="1" smtClean="0">
                <a:solidFill>
                  <a:srgbClr val="000000"/>
                </a:solidFill>
              </a:rPr>
              <a:t>Stabilisera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klimatet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20688" y="1524000"/>
            <a:ext cx="8331200" cy="4929336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69888" y="1644651"/>
            <a:ext cx="8374062" cy="7042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177800" algn="l">
              <a:lnSpc>
                <a:spcPct val="80000"/>
              </a:lnSpc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Skär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ner</a:t>
            </a:r>
            <a:r>
              <a:rPr lang="en-US" sz="2800" dirty="0">
                <a:solidFill>
                  <a:srgbClr val="000000"/>
                </a:solidFill>
              </a:rPr>
              <a:t> de </a:t>
            </a:r>
            <a:r>
              <a:rPr lang="en-US" sz="2800" dirty="0" err="1">
                <a:solidFill>
                  <a:srgbClr val="000000"/>
                </a:solidFill>
              </a:rPr>
              <a:t>globala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nettoutsläppen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av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koldioxid</a:t>
            </a:r>
            <a:r>
              <a:rPr lang="en-US" sz="2800" dirty="0">
                <a:solidFill>
                  <a:srgbClr val="000000"/>
                </a:solidFill>
              </a:rPr>
              <a:t> med 80 % </a:t>
            </a:r>
            <a:r>
              <a:rPr lang="en-US" sz="2800" dirty="0" err="1">
                <a:solidFill>
                  <a:srgbClr val="000000"/>
                </a:solidFill>
              </a:rPr>
              <a:t>före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år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2020.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914400" y="1219200"/>
            <a:ext cx="8229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6650038" y="6491288"/>
            <a:ext cx="24939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FFFFFF"/>
                </a:solidFill>
              </a:rPr>
              <a:t>Photo Credit: iStockPhoto / Grafissimo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2564905"/>
            <a:ext cx="8374062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177800" algn="l">
              <a:lnSpc>
                <a:spcPct val="80000"/>
              </a:lnSpc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</a:rPr>
              <a:t>Tre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komponenter</a:t>
            </a:r>
            <a:r>
              <a:rPr lang="en-US" sz="2800" dirty="0" smtClean="0">
                <a:solidFill>
                  <a:srgbClr val="000000"/>
                </a:solidFill>
              </a:rPr>
              <a:t>: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3140968"/>
            <a:ext cx="8374062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0" bIns="0"/>
          <a:lstStyle/>
          <a:p>
            <a:pPr marL="1371600" lvl="2" indent="-457200" algn="l">
              <a:lnSpc>
                <a:spcPct val="80000"/>
              </a:lnSpc>
              <a:spcBef>
                <a:spcPts val="1200"/>
              </a:spcBef>
              <a:buFont typeface="Times New Roman" pitchFamily="16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Byt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ut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fossila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bränslen</a:t>
            </a:r>
            <a:r>
              <a:rPr lang="en-US" sz="2400" dirty="0" smtClean="0">
                <a:solidFill>
                  <a:srgbClr val="000000"/>
                </a:solidFill>
              </a:rPr>
              <a:t> mot </a:t>
            </a:r>
            <a:r>
              <a:rPr lang="en-US" sz="2400" dirty="0" err="1" smtClean="0">
                <a:solidFill>
                  <a:srgbClr val="000000"/>
                </a:solidFill>
              </a:rPr>
              <a:t>förnybara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3609096"/>
            <a:ext cx="8374062" cy="68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1371600" lvl="2" indent="-457200" algn="l">
              <a:lnSpc>
                <a:spcPct val="80000"/>
              </a:lnSpc>
              <a:spcBef>
                <a:spcPts val="1200"/>
              </a:spcBef>
              <a:buFont typeface="+mj-lt"/>
              <a:buAutoNum type="arabicPeriod" startA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Stoppa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avskogningen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plantera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träd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för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att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binda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koldioxid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4437112"/>
            <a:ext cx="8374062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1371600" lvl="2" indent="-457200" algn="l">
              <a:lnSpc>
                <a:spcPct val="80000"/>
              </a:lnSpc>
              <a:spcBef>
                <a:spcPts val="1200"/>
              </a:spcBef>
              <a:buFont typeface="+mj-lt"/>
              <a:buAutoNum type="arabicPeriod" startAt="3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Förbättra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energieffektiviteten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strukturera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transportsystemen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9552" y="4725144"/>
            <a:ext cx="8374062" cy="75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177800" algn="l">
              <a:lnSpc>
                <a:spcPct val="80000"/>
              </a:lnSpc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	</a:t>
            </a:r>
          </a:p>
          <a:p>
            <a:pPr algn="l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800" dirty="0">
              <a:solidFill>
                <a:srgbClr val="000000"/>
              </a:solidFill>
            </a:endParaRPr>
          </a:p>
          <a:p>
            <a:pPr algn="l">
              <a:lnSpc>
                <a:spcPct val="80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	… </a:t>
            </a: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</a:rPr>
              <a:t>så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att</a:t>
            </a:r>
            <a:r>
              <a:rPr lang="en-US" sz="2400" dirty="0">
                <a:solidFill>
                  <a:srgbClr val="000000"/>
                </a:solidFill>
              </a:rPr>
              <a:t> vi </a:t>
            </a:r>
            <a:r>
              <a:rPr lang="en-US" sz="2400" dirty="0" err="1">
                <a:solidFill>
                  <a:srgbClr val="000000"/>
                </a:solidFill>
              </a:rPr>
              <a:t>hindrar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att</a:t>
            </a:r>
            <a:r>
              <a:rPr lang="en-US" sz="2400" dirty="0">
                <a:solidFill>
                  <a:srgbClr val="000000"/>
                </a:solidFill>
              </a:rPr>
              <a:t> den </a:t>
            </a:r>
            <a:r>
              <a:rPr lang="en-US" sz="2400" dirty="0" err="1">
                <a:solidFill>
                  <a:srgbClr val="000000"/>
                </a:solidFill>
              </a:rPr>
              <a:t>globala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koldioxidhalten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		</a:t>
            </a:r>
            <a:r>
              <a:rPr lang="en-US" sz="2400" dirty="0" err="1" smtClean="0">
                <a:solidFill>
                  <a:srgbClr val="000000"/>
                </a:solidFill>
              </a:rPr>
              <a:t>överstiger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400 </a:t>
            </a:r>
            <a:r>
              <a:rPr lang="en-US" sz="2400" dirty="0" err="1">
                <a:solidFill>
                  <a:srgbClr val="000000"/>
                </a:solidFill>
              </a:rPr>
              <a:t>ppm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på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så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sätt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minimerar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den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	</a:t>
            </a:r>
            <a:r>
              <a:rPr lang="en-US" sz="2400" dirty="0" err="1" smtClean="0">
                <a:solidFill>
                  <a:srgbClr val="000000"/>
                </a:solidFill>
              </a:rPr>
              <a:t>kommande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temperaturhöjningen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409575" y="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>
                <a:solidFill>
                  <a:srgbClr val="000000"/>
                </a:solidFill>
              </a:rPr>
              <a:t> </a:t>
            </a:r>
            <a:r>
              <a:rPr lang="en-US" sz="3600">
                <a:solidFill>
                  <a:srgbClr val="FFFFFF"/>
                </a:solidFill>
              </a:rPr>
              <a:t>Förbättra energieffektiviteten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76225" y="1147763"/>
            <a:ext cx="8591550" cy="5456237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36538" y="1200150"/>
            <a:ext cx="8650287" cy="12927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>
                <a:solidFill>
                  <a:srgbClr val="000000"/>
                </a:solidFill>
              </a:rPr>
              <a:t>Byggnader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736600" lvl="1" indent="-279400" algn="l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>
                <a:solidFill>
                  <a:srgbClr val="000000"/>
                </a:solidFill>
              </a:rPr>
              <a:t>Bättre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isolering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effektiva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apparater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skära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energibehovet</a:t>
            </a:r>
            <a:r>
              <a:rPr lang="en-US" sz="2800" dirty="0">
                <a:solidFill>
                  <a:srgbClr val="000000"/>
                </a:solidFill>
              </a:rPr>
              <a:t> med 20-50 </a:t>
            </a:r>
            <a:r>
              <a:rPr lang="en-US" sz="2800" dirty="0" smtClean="0">
                <a:solidFill>
                  <a:srgbClr val="000000"/>
                </a:solidFill>
              </a:rPr>
              <a:t>%.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0726" name="Line 5"/>
          <p:cNvSpPr>
            <a:spLocks noChangeShapeType="1"/>
          </p:cNvSpPr>
          <p:nvPr/>
        </p:nvSpPr>
        <p:spPr bwMode="auto">
          <a:xfrm>
            <a:off x="914400" y="990600"/>
            <a:ext cx="8229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6650038" y="6629400"/>
            <a:ext cx="24939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FFFFFF"/>
                </a:solidFill>
              </a:rPr>
              <a:t>Photo Credit: iStockPhoto / James Jones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1520" y="2564904"/>
            <a:ext cx="8650287" cy="2088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Belysning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  <a:p>
            <a:pPr marL="736600" lvl="1" indent="-279400" algn="l">
              <a:lnSpc>
                <a:spcPct val="90000"/>
              </a:lnSpc>
              <a:spcBef>
                <a:spcPts val="700"/>
              </a:spcBef>
              <a:buFont typeface="Arial" charset="0"/>
              <a:buChar char="–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En </a:t>
            </a:r>
            <a:r>
              <a:rPr lang="en-US" sz="2800" dirty="0" err="1">
                <a:solidFill>
                  <a:srgbClr val="000000"/>
                </a:solidFill>
              </a:rPr>
              <a:t>världsomfattande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övergång</a:t>
            </a:r>
            <a:r>
              <a:rPr lang="en-US" sz="2800" dirty="0">
                <a:solidFill>
                  <a:srgbClr val="000000"/>
                </a:solidFill>
              </a:rPr>
              <a:t> till </a:t>
            </a:r>
            <a:r>
              <a:rPr lang="en-US" sz="2800" dirty="0" err="1">
                <a:solidFill>
                  <a:srgbClr val="000000"/>
                </a:solidFill>
              </a:rPr>
              <a:t>högeffektiva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lågenergilampor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skulle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skära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energi-förbrukningen</a:t>
            </a:r>
            <a:r>
              <a:rPr lang="en-US" sz="2800" dirty="0">
                <a:solidFill>
                  <a:srgbClr val="000000"/>
                </a:solidFill>
              </a:rPr>
              <a:t> med 12 % </a:t>
            </a:r>
            <a:r>
              <a:rPr lang="en-US" sz="2800" dirty="0" err="1">
                <a:solidFill>
                  <a:srgbClr val="000000"/>
                </a:solidFill>
              </a:rPr>
              <a:t>vilket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motsvarar</a:t>
            </a:r>
            <a:r>
              <a:rPr lang="en-US" sz="2800" dirty="0">
                <a:solidFill>
                  <a:srgbClr val="000000"/>
                </a:solidFill>
              </a:rPr>
              <a:t> 705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err="1" smtClean="0">
                <a:solidFill>
                  <a:srgbClr val="000000"/>
                </a:solidFill>
              </a:rPr>
              <a:t>av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världens</a:t>
            </a:r>
            <a:r>
              <a:rPr lang="en-US" sz="2800" dirty="0">
                <a:solidFill>
                  <a:srgbClr val="000000"/>
                </a:solidFill>
              </a:rPr>
              <a:t>  2670 </a:t>
            </a:r>
            <a:r>
              <a:rPr lang="en-US" sz="2800" dirty="0" err="1" smtClean="0">
                <a:solidFill>
                  <a:srgbClr val="000000"/>
                </a:solidFill>
              </a:rPr>
              <a:t>kolkraftverk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1520" y="4797152"/>
            <a:ext cx="8650287" cy="1728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Apparater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vitvaror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736600" lvl="1" indent="-279400" algn="l">
              <a:lnSpc>
                <a:spcPct val="90000"/>
              </a:lnSpc>
              <a:spcBef>
                <a:spcPts val="700"/>
              </a:spcBef>
              <a:buFont typeface="Arial" charset="0"/>
              <a:buChar char="–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Japans </a:t>
            </a:r>
            <a:r>
              <a:rPr lang="en-US" sz="2800" i="1" dirty="0">
                <a:solidFill>
                  <a:srgbClr val="000000"/>
                </a:solidFill>
              </a:rPr>
              <a:t>Top Runner Program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använder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dagens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bästa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teknik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som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minimikrav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på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morgondagens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produkter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vilket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ger</a:t>
            </a:r>
            <a:r>
              <a:rPr lang="en-US" sz="2800" dirty="0">
                <a:solidFill>
                  <a:srgbClr val="000000"/>
                </a:solidFill>
              </a:rPr>
              <a:t> en </a:t>
            </a:r>
            <a:r>
              <a:rPr lang="en-US" sz="2800" dirty="0" err="1">
                <a:solidFill>
                  <a:srgbClr val="000000"/>
                </a:solidFill>
              </a:rPr>
              <a:t>enorm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energibesparing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49263" y="1408113"/>
            <a:ext cx="8229600" cy="4685183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FFFFFF"/>
                </a:solidFill>
              </a:rPr>
              <a:t>Hungern brer ut sig</a:t>
            </a:r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914400" y="1219200"/>
            <a:ext cx="82296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09600" y="1582738"/>
            <a:ext cx="7997825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2800" dirty="0">
                <a:solidFill>
                  <a:srgbClr val="000000"/>
                </a:solidFill>
              </a:rPr>
              <a:t>Hungern och undernäringen i världen minskade under senare delen 1900-talet – men efter att ha sjunkit till 825 miljoner i mitten av 1990-talet började antalet hungriga öka igen och nådde 915 miljoner år 2008. 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650038" y="6491288"/>
            <a:ext cx="24939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FFFFFF"/>
                </a:solidFill>
              </a:rPr>
              <a:t>Photo Credit: iStockPhoto / Claudia Dewald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1560" y="3861048"/>
            <a:ext cx="7997825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2800" dirty="0" smtClean="0">
                <a:solidFill>
                  <a:srgbClr val="000000"/>
                </a:solidFill>
              </a:rPr>
              <a:t>År </a:t>
            </a:r>
            <a:r>
              <a:rPr lang="sv-SE" sz="2800" dirty="0">
                <a:solidFill>
                  <a:srgbClr val="000000"/>
                </a:solidFill>
              </a:rPr>
              <a:t>2009 hade antalet passerat 1 </a:t>
            </a:r>
            <a:r>
              <a:rPr lang="sv-SE" sz="2800" dirty="0" smtClean="0">
                <a:solidFill>
                  <a:srgbClr val="000000"/>
                </a:solidFill>
              </a:rPr>
              <a:t>miljard.</a:t>
            </a:r>
            <a:endParaRPr lang="sv-SE" sz="2800" dirty="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6623" y="4437112"/>
            <a:ext cx="7997825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2800" dirty="0" smtClean="0">
                <a:solidFill>
                  <a:srgbClr val="000000"/>
                </a:solidFill>
              </a:rPr>
              <a:t>Om vi fortsätter som hittills ifråga </a:t>
            </a:r>
            <a:r>
              <a:rPr lang="sv-SE" sz="2800" dirty="0">
                <a:solidFill>
                  <a:srgbClr val="000000"/>
                </a:solidFill>
              </a:rPr>
              <a:t>om jordbruk, befolkning och energi kommer minst 1,2 miljarder att vara hungriga år 2015.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09575" y="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>
                <a:solidFill>
                  <a:srgbClr val="000000"/>
                </a:solidFill>
              </a:rPr>
              <a:t> </a:t>
            </a:r>
            <a:r>
              <a:rPr lang="en-US" sz="3600">
                <a:solidFill>
                  <a:srgbClr val="FFFFFF"/>
                </a:solidFill>
              </a:rPr>
              <a:t>Förbättra energieffektiviteten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76225" y="1147763"/>
            <a:ext cx="8591550" cy="5456237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36538" y="1200150"/>
            <a:ext cx="8650287" cy="2156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>
                <a:solidFill>
                  <a:srgbClr val="000000"/>
                </a:solidFill>
              </a:rPr>
              <a:t>Industrin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736600" lvl="1" indent="-279400" algn="l">
              <a:lnSpc>
                <a:spcPct val="90000"/>
              </a:lnSpc>
              <a:spcBef>
                <a:spcPts val="1200"/>
              </a:spcBef>
              <a:buFont typeface="Arial" charset="0"/>
              <a:buChar char="–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>
                <a:solidFill>
                  <a:srgbClr val="000000"/>
                </a:solidFill>
              </a:rPr>
              <a:t>Det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finns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stora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möjligheter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att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minska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energi-behovet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för</a:t>
            </a:r>
            <a:r>
              <a:rPr lang="en-US" sz="2800" dirty="0">
                <a:solidFill>
                  <a:srgbClr val="000000"/>
                </a:solidFill>
              </a:rPr>
              <a:t> de </a:t>
            </a:r>
            <a:r>
              <a:rPr lang="en-US" sz="2800" dirty="0" err="1">
                <a:solidFill>
                  <a:srgbClr val="000000"/>
                </a:solidFill>
              </a:rPr>
              <a:t>värsta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utsläpparna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av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koldioxid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inom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industrin</a:t>
            </a:r>
            <a:r>
              <a:rPr lang="en-US" sz="2800" dirty="0" smtClean="0">
                <a:solidFill>
                  <a:srgbClr val="000000"/>
                </a:solidFill>
              </a:rPr>
              <a:t> (</a:t>
            </a:r>
            <a:r>
              <a:rPr lang="en-US" sz="2800" dirty="0" err="1" smtClean="0">
                <a:solidFill>
                  <a:srgbClr val="000000"/>
                </a:solidFill>
              </a:rPr>
              <a:t>kemi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petrokemi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stål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cement).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914400" y="990600"/>
            <a:ext cx="8229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6650038" y="6626225"/>
            <a:ext cx="24939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FFFFFF"/>
                </a:solidFill>
              </a:rPr>
              <a:t>Photo Credit: iStockPhoto / James Jones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1520" y="3429000"/>
            <a:ext cx="8650287" cy="2736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Transporter </a:t>
            </a:r>
            <a:endParaRPr lang="en-US" sz="2800" dirty="0">
              <a:solidFill>
                <a:srgbClr val="000000"/>
              </a:solidFill>
            </a:endParaRPr>
          </a:p>
          <a:p>
            <a:pPr marL="736600" lvl="1" indent="-279400" algn="l">
              <a:lnSpc>
                <a:spcPct val="90000"/>
              </a:lnSpc>
              <a:spcBef>
                <a:spcPts val="1200"/>
              </a:spcBef>
              <a:buFont typeface="Arial" charset="0"/>
              <a:buChar char="–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En </a:t>
            </a:r>
            <a:r>
              <a:rPr lang="en-US" sz="2800" dirty="0" err="1">
                <a:solidFill>
                  <a:srgbClr val="000000"/>
                </a:solidFill>
              </a:rPr>
              <a:t>omläggning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av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transportsystemet</a:t>
            </a:r>
            <a:r>
              <a:rPr lang="en-US" sz="2800" dirty="0">
                <a:solidFill>
                  <a:srgbClr val="000000"/>
                </a:solidFill>
              </a:rPr>
              <a:t> mot </a:t>
            </a:r>
            <a:r>
              <a:rPr lang="en-US" sz="2800" dirty="0" err="1">
                <a:solidFill>
                  <a:srgbClr val="000000"/>
                </a:solidFill>
              </a:rPr>
              <a:t>mera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järnväg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spårväg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snabba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busslinjer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skulle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spara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energi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samtidigt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göra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trafiken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säkrare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för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cyklister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fotgängare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</a:p>
          <a:p>
            <a:pPr marL="736600" lvl="1" indent="-279400" algn="l">
              <a:lnSpc>
                <a:spcPct val="90000"/>
              </a:lnSpc>
              <a:spcBef>
                <a:spcPts val="1200"/>
              </a:spcBef>
              <a:buFont typeface="Arial" charset="0"/>
              <a:buChar char="–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Övergång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från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olja</a:t>
            </a:r>
            <a:r>
              <a:rPr lang="en-US" sz="2800" dirty="0" smtClean="0">
                <a:solidFill>
                  <a:srgbClr val="000000"/>
                </a:solidFill>
              </a:rPr>
              <a:t> till el </a:t>
            </a:r>
            <a:r>
              <a:rPr lang="en-US" sz="2800" dirty="0" err="1" smtClean="0">
                <a:solidFill>
                  <a:srgbClr val="000000"/>
                </a:solidFill>
              </a:rPr>
              <a:t>ger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stora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energivinster</a:t>
            </a:r>
            <a:r>
              <a:rPr lang="en-US" sz="2800" dirty="0" smtClean="0">
                <a:solidFill>
                  <a:srgbClr val="000000"/>
                </a:solidFill>
              </a:rPr>
              <a:t>.  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485775" y="2286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FFFFFF"/>
                </a:solidFill>
              </a:rPr>
              <a:t>En ny struktur på bilmarknaden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63550" y="1412776"/>
            <a:ext cx="8274050" cy="3507655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00063" y="1597025"/>
            <a:ext cx="8229600" cy="17599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Laddhybrider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är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elhybridbilar</a:t>
            </a:r>
            <a:r>
              <a:rPr lang="en-US" sz="2800" dirty="0" smtClean="0">
                <a:solidFill>
                  <a:srgbClr val="000000"/>
                </a:solidFill>
              </a:rPr>
              <a:t> med </a:t>
            </a:r>
            <a:r>
              <a:rPr lang="en-US" sz="2800" dirty="0" err="1" smtClean="0">
                <a:solidFill>
                  <a:srgbClr val="000000"/>
                </a:solidFill>
              </a:rPr>
              <a:t>batterier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som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laddas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från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det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vanliga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elnätet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Om de </a:t>
            </a:r>
            <a:r>
              <a:rPr lang="en-US" sz="2800" dirty="0" err="1" smtClean="0">
                <a:solidFill>
                  <a:srgbClr val="000000"/>
                </a:solidFill>
              </a:rPr>
              <a:t>laddas</a:t>
            </a:r>
            <a:r>
              <a:rPr lang="en-US" sz="2800" dirty="0" smtClean="0">
                <a:solidFill>
                  <a:srgbClr val="000000"/>
                </a:solidFill>
              </a:rPr>
              <a:t> med </a:t>
            </a:r>
            <a:r>
              <a:rPr lang="en-US" sz="2800" dirty="0" err="1" smtClean="0">
                <a:solidFill>
                  <a:srgbClr val="000000"/>
                </a:solidFill>
              </a:rPr>
              <a:t>utsläppsfri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el </a:t>
            </a:r>
            <a:r>
              <a:rPr lang="en-US" sz="2800" dirty="0" err="1">
                <a:solidFill>
                  <a:srgbClr val="000000"/>
                </a:solidFill>
              </a:rPr>
              <a:t>från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vind</a:t>
            </a:r>
            <a:r>
              <a:rPr lang="en-US" sz="2800" dirty="0">
                <a:solidFill>
                  <a:srgbClr val="000000"/>
                </a:solidFill>
              </a:rPr>
              <a:t>-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solenergi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pendling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korta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bilresor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göras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utan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koldioxidutsläpp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914400" y="1214438"/>
            <a:ext cx="8229600" cy="1587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6650038" y="6491288"/>
            <a:ext cx="24939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000000"/>
                </a:solidFill>
              </a:rPr>
              <a:t>Photo Credit: iStockPhoto / mm88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9552" y="3469233"/>
            <a:ext cx="8229600" cy="11839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Om </a:t>
            </a:r>
            <a:r>
              <a:rPr lang="en-US" sz="2800" dirty="0">
                <a:solidFill>
                  <a:srgbClr val="000000"/>
                </a:solidFill>
              </a:rPr>
              <a:t>man </a:t>
            </a:r>
            <a:r>
              <a:rPr lang="en-US" sz="2800" dirty="0" err="1">
                <a:solidFill>
                  <a:srgbClr val="000000"/>
                </a:solidFill>
              </a:rPr>
              <a:t>kombinerar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laddhybrider</a:t>
            </a:r>
            <a:r>
              <a:rPr lang="en-US" sz="2800" dirty="0">
                <a:solidFill>
                  <a:srgbClr val="000000"/>
                </a:solidFill>
              </a:rPr>
              <a:t> med </a:t>
            </a:r>
            <a:r>
              <a:rPr lang="en-US" sz="2800" dirty="0" err="1">
                <a:solidFill>
                  <a:srgbClr val="000000"/>
                </a:solidFill>
              </a:rPr>
              <a:t>kraftigt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utbyggd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vindkraft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batterierna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laddas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på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natten</a:t>
            </a:r>
            <a:r>
              <a:rPr lang="en-US" sz="2800" dirty="0">
                <a:solidFill>
                  <a:srgbClr val="000000"/>
                </a:solidFill>
              </a:rPr>
              <a:t> till </a:t>
            </a:r>
            <a:r>
              <a:rPr lang="en-US" sz="2800" dirty="0" err="1">
                <a:solidFill>
                  <a:srgbClr val="000000"/>
                </a:solidFill>
              </a:rPr>
              <a:t>mycket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låg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kostnad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Line 2"/>
          <p:cNvSpPr>
            <a:spLocks noChangeShapeType="1"/>
          </p:cNvSpPr>
          <p:nvPr/>
        </p:nvSpPr>
        <p:spPr bwMode="auto">
          <a:xfrm>
            <a:off x="508000" y="1181100"/>
            <a:ext cx="86360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457200" y="330200"/>
            <a:ext cx="8229600" cy="85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>
                <a:solidFill>
                  <a:srgbClr val="000000"/>
                </a:solidFill>
                <a:cs typeface="Arial Unicode MS" charset="0"/>
              </a:rPr>
              <a:t>Energieffektiviseringen i Plan B </a:t>
            </a:r>
          </a:p>
        </p:txBody>
      </p:sp>
      <p:sp>
        <p:nvSpPr>
          <p:cNvPr id="33797" name="Picture 4"/>
          <p:cNvSpPr>
            <a:spLocks noChangeAspect="1" noChangeArrowheads="1"/>
          </p:cNvSpPr>
          <p:nvPr/>
        </p:nvSpPr>
        <p:spPr bwMode="auto">
          <a:xfrm>
            <a:off x="-179388" y="1298575"/>
            <a:ext cx="9359901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1643042" y="6399213"/>
            <a:ext cx="3548062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600" dirty="0">
                <a:solidFill>
                  <a:srgbClr val="000000"/>
                </a:solidFill>
              </a:rPr>
              <a:t>1 </a:t>
            </a:r>
            <a:r>
              <a:rPr lang="sv-SE" sz="1600" dirty="0" err="1">
                <a:solidFill>
                  <a:srgbClr val="000000"/>
                </a:solidFill>
              </a:rPr>
              <a:t>Exajoule</a:t>
            </a:r>
            <a:r>
              <a:rPr lang="sv-SE" sz="1600" dirty="0">
                <a:solidFill>
                  <a:srgbClr val="000000"/>
                </a:solidFill>
              </a:rPr>
              <a:t> =1000 000 000 000 000 000 joule = 1 triljon joule</a:t>
            </a:r>
          </a:p>
        </p:txBody>
      </p:sp>
      <p:pic>
        <p:nvPicPr>
          <p:cNvPr id="8" name="Bildobjekt 7" descr="EPI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736"/>
            <a:ext cx="6448443" cy="4959122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6606464" y="1285860"/>
            <a:ext cx="2286016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sv-SE" dirty="0" smtClean="0">
                <a:latin typeface="Arial" pitchFamily="34" charset="0"/>
                <a:cs typeface="Arial" pitchFamily="34" charset="0"/>
              </a:rPr>
              <a:t>Förbättrad isolering </a:t>
            </a:r>
          </a:p>
          <a:p>
            <a:pPr algn="l"/>
            <a:r>
              <a:rPr lang="sv-SE" dirty="0" smtClean="0">
                <a:latin typeface="Arial" pitchFamily="34" charset="0"/>
                <a:cs typeface="Arial" pitchFamily="34" charset="0"/>
              </a:rPr>
              <a:t>i byggnader (7 EJ) 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6572264" y="2000240"/>
            <a:ext cx="2428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smtClean="0">
                <a:solidFill>
                  <a:schemeClr val="tx1"/>
                </a:solidFill>
              </a:rPr>
              <a:t>Effektivare belysning (20 EJ)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6572264" y="2714620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smtClean="0">
                <a:solidFill>
                  <a:schemeClr val="tx1"/>
                </a:solidFill>
              </a:rPr>
              <a:t>Höjd effektivitet hos apparater (20 EJ) 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6572264" y="342900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smtClean="0">
                <a:solidFill>
                  <a:schemeClr val="tx1"/>
                </a:solidFill>
              </a:rPr>
              <a:t>Höjd effektivitet i industrin (31 EJ)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6572264" y="4211429"/>
            <a:ext cx="250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smtClean="0">
                <a:solidFill>
                  <a:schemeClr val="tx1"/>
                </a:solidFill>
              </a:rPr>
              <a:t>Omstrukturering av transporterna (79 EJ)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928662" y="2488164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 smtClean="0">
                <a:solidFill>
                  <a:schemeClr val="tx1"/>
                </a:solidFill>
              </a:rPr>
              <a:t>Förväntad efterfrågan enligt IEA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785786" y="4857760"/>
            <a:ext cx="5322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 smtClean="0">
                <a:solidFill>
                  <a:schemeClr val="tx1"/>
                </a:solidFill>
              </a:rPr>
              <a:t>Efterfrågan efter energieffektivisering enligt Plan B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4286248" y="548856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i="1" dirty="0" smtClean="0">
                <a:solidFill>
                  <a:schemeClr val="tx1"/>
                </a:solidFill>
              </a:rPr>
              <a:t>Källa: EPI och IEA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85775" y="41275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>
                <a:solidFill>
                  <a:srgbClr val="000000"/>
                </a:solidFill>
              </a:rPr>
              <a:t>Byt ut fossila bränslen mot förnybara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611560" y="1928813"/>
            <a:ext cx="4038600" cy="42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Vind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4820" name="Line 3"/>
          <p:cNvSpPr>
            <a:spLocks noChangeShapeType="1"/>
          </p:cNvSpPr>
          <p:nvPr/>
        </p:nvSpPr>
        <p:spPr bwMode="auto">
          <a:xfrm>
            <a:off x="914400" y="1333500"/>
            <a:ext cx="8229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821" name="Group 4"/>
          <p:cNvGrpSpPr>
            <a:grpSpLocks/>
          </p:cNvGrpSpPr>
          <p:nvPr/>
        </p:nvGrpSpPr>
        <p:grpSpPr bwMode="auto">
          <a:xfrm>
            <a:off x="4802188" y="1700213"/>
            <a:ext cx="4022725" cy="4335462"/>
            <a:chOff x="3025" y="1071"/>
            <a:chExt cx="2534" cy="2731"/>
          </a:xfrm>
        </p:grpSpPr>
        <p:pic>
          <p:nvPicPr>
            <p:cNvPr id="3482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5" y="1071"/>
              <a:ext cx="2535" cy="27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4825" name="Text Box 6"/>
            <p:cNvSpPr txBox="1">
              <a:spLocks noChangeArrowheads="1"/>
            </p:cNvSpPr>
            <p:nvPr/>
          </p:nvSpPr>
          <p:spPr bwMode="auto">
            <a:xfrm>
              <a:off x="3025" y="1071"/>
              <a:ext cx="2535" cy="27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6650038" y="6491288"/>
            <a:ext cx="24939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000000"/>
                </a:solidFill>
              </a:rPr>
              <a:t>Photo Credit: iStockPhoto / Gary Milner</a:t>
            </a:r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696913" y="1219200"/>
            <a:ext cx="8447087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11560" y="2492896"/>
            <a:ext cx="4038600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Sol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11560" y="2996952"/>
            <a:ext cx="4038600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Geotermisk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energi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11560" y="3511550"/>
            <a:ext cx="4038600" cy="1861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Andra</a:t>
            </a:r>
            <a:r>
              <a:rPr lang="en-US" sz="2800" dirty="0">
                <a:solidFill>
                  <a:srgbClr val="000000"/>
                </a:solidFill>
              </a:rPr>
              <a:t>: </a:t>
            </a:r>
            <a:r>
              <a:rPr lang="en-US" sz="2800" dirty="0" err="1">
                <a:solidFill>
                  <a:srgbClr val="000000"/>
                </a:solidFill>
              </a:rPr>
              <a:t>småskalig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vattenkraft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våg</a:t>
            </a:r>
            <a:r>
              <a:rPr lang="en-US" sz="2800" dirty="0">
                <a:solidFill>
                  <a:srgbClr val="000000"/>
                </a:solidFill>
              </a:rPr>
              <a:t>-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tidvattenkraft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biomassa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438" y="2087563"/>
            <a:ext cx="4711700" cy="329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4748213" y="1628800"/>
            <a:ext cx="43957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 err="1" smtClean="0">
                <a:solidFill>
                  <a:srgbClr val="333333"/>
                </a:solidFill>
              </a:rPr>
              <a:t>Installerad</a:t>
            </a:r>
            <a:r>
              <a:rPr lang="en-US" sz="1400" b="1" dirty="0" smtClean="0">
                <a:solidFill>
                  <a:srgbClr val="333333"/>
                </a:solidFill>
              </a:rPr>
              <a:t> </a:t>
            </a:r>
            <a:r>
              <a:rPr lang="en-US" sz="1400" b="1" dirty="0" err="1" smtClean="0">
                <a:solidFill>
                  <a:srgbClr val="333333"/>
                </a:solidFill>
              </a:rPr>
              <a:t>vindkraftskapacitet</a:t>
            </a:r>
            <a:r>
              <a:rPr lang="en-US" sz="1400" b="1" dirty="0" smtClean="0">
                <a:solidFill>
                  <a:srgbClr val="333333"/>
                </a:solidFill>
              </a:rPr>
              <a:t> </a:t>
            </a:r>
            <a:r>
              <a:rPr lang="en-US" sz="1400" b="1" dirty="0" err="1" smtClean="0">
                <a:solidFill>
                  <a:srgbClr val="333333"/>
                </a:solidFill>
              </a:rPr>
              <a:t>i</a:t>
            </a:r>
            <a:r>
              <a:rPr lang="en-US" sz="1400" b="1" dirty="0" smtClean="0">
                <a:solidFill>
                  <a:srgbClr val="333333"/>
                </a:solidFill>
              </a:rPr>
              <a:t> </a:t>
            </a:r>
            <a:r>
              <a:rPr lang="en-US" sz="1400" b="1" dirty="0" err="1" smtClean="0">
                <a:solidFill>
                  <a:srgbClr val="333333"/>
                </a:solidFill>
              </a:rPr>
              <a:t>världen</a:t>
            </a:r>
            <a:r>
              <a:rPr lang="en-US" sz="1400" b="1" dirty="0" smtClean="0">
                <a:solidFill>
                  <a:srgbClr val="333333"/>
                </a:solidFill>
              </a:rPr>
              <a:t>, </a:t>
            </a:r>
            <a:br>
              <a:rPr lang="en-US" sz="1400" b="1" dirty="0" smtClean="0">
                <a:solidFill>
                  <a:srgbClr val="333333"/>
                </a:solidFill>
              </a:rPr>
            </a:br>
            <a:r>
              <a:rPr lang="en-US" sz="1400" b="1" dirty="0" smtClean="0">
                <a:solidFill>
                  <a:srgbClr val="333333"/>
                </a:solidFill>
              </a:rPr>
              <a:t>1980-2008</a:t>
            </a:r>
            <a:endParaRPr lang="en-US" sz="1400" b="1" dirty="0">
              <a:solidFill>
                <a:srgbClr val="333333"/>
              </a:solidFill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457200" y="257175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dirty="0" err="1" smtClean="0">
                <a:solidFill>
                  <a:srgbClr val="000000"/>
                </a:solidFill>
              </a:rPr>
              <a:t>Vindkraft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07504" y="1371600"/>
            <a:ext cx="4478338" cy="4012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Hörnsten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 Plan </a:t>
            </a:r>
            <a:r>
              <a:rPr lang="en-US" sz="2400" dirty="0" smtClean="0">
                <a:solidFill>
                  <a:srgbClr val="000000"/>
                </a:solidFill>
              </a:rPr>
              <a:t>B.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5846" name="Line 5"/>
          <p:cNvSpPr>
            <a:spLocks noChangeShapeType="1"/>
          </p:cNvSpPr>
          <p:nvPr/>
        </p:nvSpPr>
        <p:spPr bwMode="auto">
          <a:xfrm>
            <a:off x="914400" y="1204913"/>
            <a:ext cx="8229600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6650038" y="6491288"/>
            <a:ext cx="24939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000000"/>
                </a:solidFill>
              </a:rPr>
              <a:t>Photo Credit: iStockPhoto / Joe Gough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7504" y="1847800"/>
            <a:ext cx="4478338" cy="1437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Förekommer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rikligt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 err="1">
                <a:solidFill>
                  <a:srgbClr val="000000"/>
                </a:solidFill>
              </a:rPr>
              <a:t>Norddakota</a:t>
            </a:r>
            <a:r>
              <a:rPr lang="en-US" sz="2400" dirty="0">
                <a:solidFill>
                  <a:srgbClr val="000000"/>
                </a:solidFill>
              </a:rPr>
              <a:t>, Kansas </a:t>
            </a:r>
            <a:r>
              <a:rPr lang="en-US" sz="2400" dirty="0" err="1">
                <a:solidFill>
                  <a:srgbClr val="000000"/>
                </a:solidFill>
              </a:rPr>
              <a:t>och</a:t>
            </a:r>
            <a:r>
              <a:rPr lang="en-US" sz="2400" dirty="0">
                <a:solidFill>
                  <a:srgbClr val="000000"/>
                </a:solidFill>
              </a:rPr>
              <a:t> Texas </a:t>
            </a:r>
            <a:r>
              <a:rPr lang="en-US" sz="2400" dirty="0" err="1">
                <a:solidFill>
                  <a:srgbClr val="000000"/>
                </a:solidFill>
              </a:rPr>
              <a:t>skulle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ensamma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klara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hela</a:t>
            </a:r>
            <a:r>
              <a:rPr lang="en-US" sz="2400" dirty="0">
                <a:solidFill>
                  <a:srgbClr val="000000"/>
                </a:solidFill>
              </a:rPr>
              <a:t> USAs </a:t>
            </a:r>
            <a:r>
              <a:rPr lang="en-US" sz="2400" dirty="0" err="1" smtClean="0">
                <a:solidFill>
                  <a:srgbClr val="000000"/>
                </a:solidFill>
              </a:rPr>
              <a:t>energibehov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7504" y="3287960"/>
            <a:ext cx="4478338" cy="357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Finns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varje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land.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504" y="3720008"/>
            <a:ext cx="4478338" cy="429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Allt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billigare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7504" y="4224064"/>
            <a:ext cx="4478338" cy="1149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Plan B-</a:t>
            </a:r>
            <a:r>
              <a:rPr lang="en-US" sz="2400" dirty="0" err="1" smtClean="0">
                <a:solidFill>
                  <a:srgbClr val="000000"/>
                </a:solidFill>
              </a:rPr>
              <a:t>målet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är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att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världen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år</a:t>
            </a:r>
            <a:r>
              <a:rPr lang="en-US" sz="2400" dirty="0" smtClean="0">
                <a:solidFill>
                  <a:srgbClr val="000000"/>
                </a:solidFill>
              </a:rPr>
              <a:t> 2020 </a:t>
            </a:r>
            <a:r>
              <a:rPr lang="en-US" sz="2400" dirty="0" err="1" smtClean="0">
                <a:solidFill>
                  <a:srgbClr val="000000"/>
                </a:solidFill>
              </a:rPr>
              <a:t>ska</a:t>
            </a:r>
            <a:r>
              <a:rPr lang="en-US" sz="2400" dirty="0" smtClean="0">
                <a:solidFill>
                  <a:srgbClr val="000000"/>
                </a:solidFill>
              </a:rPr>
              <a:t> ha 3 </a:t>
            </a:r>
            <a:r>
              <a:rPr lang="en-US" sz="2400" dirty="0" err="1">
                <a:solidFill>
                  <a:srgbClr val="000000"/>
                </a:solidFill>
              </a:rPr>
              <a:t>miljoner</a:t>
            </a:r>
            <a:r>
              <a:rPr lang="en-US" sz="2400" dirty="0">
                <a:solidFill>
                  <a:srgbClr val="000000"/>
                </a:solidFill>
              </a:rPr>
              <a:t> MW </a:t>
            </a:r>
            <a:r>
              <a:rPr lang="en-US" sz="2400" dirty="0" err="1" smtClean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installerad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kapacitet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07504" y="5376192"/>
            <a:ext cx="4478338" cy="1149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Då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behövs</a:t>
            </a:r>
            <a:r>
              <a:rPr lang="en-US" sz="2400" dirty="0" smtClean="0">
                <a:solidFill>
                  <a:srgbClr val="000000"/>
                </a:solidFill>
              </a:rPr>
              <a:t> 1,5 </a:t>
            </a:r>
            <a:r>
              <a:rPr lang="en-US" sz="2400" dirty="0" err="1" smtClean="0">
                <a:solidFill>
                  <a:srgbClr val="000000"/>
                </a:solidFill>
              </a:rPr>
              <a:t>miljoner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turbiner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på</a:t>
            </a:r>
            <a:r>
              <a:rPr lang="en-US" sz="2400" dirty="0" smtClean="0">
                <a:solidFill>
                  <a:srgbClr val="000000"/>
                </a:solidFill>
              </a:rPr>
              <a:t> 2 MW </a:t>
            </a:r>
            <a:r>
              <a:rPr lang="en-US" sz="2400" dirty="0" err="1" smtClean="0">
                <a:solidFill>
                  <a:srgbClr val="000000"/>
                </a:solidFill>
              </a:rPr>
              <a:t>vardera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före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år</a:t>
            </a:r>
            <a:r>
              <a:rPr lang="en-US" sz="2400" dirty="0" smtClean="0">
                <a:solidFill>
                  <a:srgbClr val="000000"/>
                </a:solidFill>
              </a:rPr>
              <a:t> 2020.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8" grpId="0"/>
      <p:bldP spid="9" grpId="0"/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57200" y="288925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>
                <a:solidFill>
                  <a:srgbClr val="000000"/>
                </a:solidFill>
              </a:rPr>
              <a:t>Solkraft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4925888" y="1524001"/>
            <a:ext cx="4218112" cy="1472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Dagens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tekniker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inne</a:t>
            </a:r>
            <a:r>
              <a:rPr lang="en-US" sz="2400" dirty="0" smtClean="0">
                <a:solidFill>
                  <a:srgbClr val="000000"/>
                </a:solidFill>
              </a:rPr>
              <a:t>-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fattar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solceller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solvärme-kraftverk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samt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solfångare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för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värme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varmvatten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6868" name="Line 3"/>
          <p:cNvSpPr>
            <a:spLocks noChangeShapeType="1"/>
          </p:cNvSpPr>
          <p:nvPr/>
        </p:nvSpPr>
        <p:spPr bwMode="auto">
          <a:xfrm>
            <a:off x="914400" y="1204913"/>
            <a:ext cx="8229600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6257925" y="6491288"/>
            <a:ext cx="288607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000000"/>
                </a:solidFill>
              </a:rPr>
              <a:t>Photo Credit: iStockPhoto / Ekaterina Romanova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33375" y="1495425"/>
            <a:ext cx="4267200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9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500" b="1" dirty="0" err="1" smtClean="0">
                <a:solidFill>
                  <a:srgbClr val="333333"/>
                </a:solidFill>
              </a:rPr>
              <a:t>Världens</a:t>
            </a:r>
            <a:r>
              <a:rPr lang="en-US" sz="1500" b="1" dirty="0" smtClean="0">
                <a:solidFill>
                  <a:srgbClr val="333333"/>
                </a:solidFill>
              </a:rPr>
              <a:t> </a:t>
            </a:r>
            <a:r>
              <a:rPr lang="en-US" sz="1500" b="1" dirty="0" err="1" smtClean="0">
                <a:solidFill>
                  <a:srgbClr val="333333"/>
                </a:solidFill>
              </a:rPr>
              <a:t>samlade</a:t>
            </a:r>
            <a:r>
              <a:rPr lang="en-US" sz="1500" b="1" dirty="0" smtClean="0">
                <a:solidFill>
                  <a:srgbClr val="333333"/>
                </a:solidFill>
              </a:rPr>
              <a:t> </a:t>
            </a:r>
            <a:r>
              <a:rPr lang="en-US" sz="1500" b="1" dirty="0" err="1" smtClean="0">
                <a:solidFill>
                  <a:srgbClr val="333333"/>
                </a:solidFill>
              </a:rPr>
              <a:t>produktion</a:t>
            </a:r>
            <a:r>
              <a:rPr lang="en-US" sz="1500" b="1" dirty="0" smtClean="0">
                <a:solidFill>
                  <a:srgbClr val="333333"/>
                </a:solidFill>
              </a:rPr>
              <a:t> </a:t>
            </a:r>
            <a:r>
              <a:rPr lang="en-US" sz="1500" b="1" dirty="0" err="1" smtClean="0">
                <a:solidFill>
                  <a:srgbClr val="333333"/>
                </a:solidFill>
              </a:rPr>
              <a:t>av</a:t>
            </a:r>
            <a:r>
              <a:rPr lang="en-US" sz="1500" b="1" dirty="0" smtClean="0">
                <a:solidFill>
                  <a:srgbClr val="333333"/>
                </a:solidFill>
              </a:rPr>
              <a:t> </a:t>
            </a:r>
            <a:r>
              <a:rPr lang="en-US" sz="1500" b="1" dirty="0" err="1" smtClean="0">
                <a:solidFill>
                  <a:srgbClr val="333333"/>
                </a:solidFill>
              </a:rPr>
              <a:t>solceller</a:t>
            </a:r>
            <a:r>
              <a:rPr lang="en-US" sz="1500" b="1" dirty="0" smtClean="0">
                <a:solidFill>
                  <a:srgbClr val="333333"/>
                </a:solidFill>
              </a:rPr>
              <a:t> </a:t>
            </a:r>
            <a:r>
              <a:rPr lang="en-US" sz="1500" b="1" dirty="0">
                <a:solidFill>
                  <a:srgbClr val="333333"/>
                </a:solidFill>
              </a:rPr>
              <a:t>1975-2008</a:t>
            </a:r>
          </a:p>
        </p:txBody>
      </p:sp>
      <p:pic>
        <p:nvPicPr>
          <p:cNvPr id="3687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2068513"/>
            <a:ext cx="4954587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925888" y="2935485"/>
            <a:ext cx="4038600" cy="1717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Den </a:t>
            </a:r>
            <a:r>
              <a:rPr lang="en-US" sz="2400" dirty="0" err="1">
                <a:solidFill>
                  <a:srgbClr val="000000"/>
                </a:solidFill>
              </a:rPr>
              <a:t>solenergi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som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träffar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jorden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på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bara</a:t>
            </a:r>
            <a:r>
              <a:rPr lang="en-US" sz="2400" dirty="0">
                <a:solidFill>
                  <a:srgbClr val="000000"/>
                </a:solidFill>
              </a:rPr>
              <a:t> 1 </a:t>
            </a:r>
            <a:r>
              <a:rPr lang="en-US" sz="2400" dirty="0" err="1">
                <a:solidFill>
                  <a:srgbClr val="000000"/>
                </a:solidFill>
              </a:rPr>
              <a:t>timme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motsvarar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globala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energibehovet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för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ett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helt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år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932040" y="4653137"/>
            <a:ext cx="4038600" cy="18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Plan B-</a:t>
            </a:r>
            <a:r>
              <a:rPr lang="en-US" sz="2400" dirty="0" err="1" smtClean="0">
                <a:solidFill>
                  <a:srgbClr val="000000"/>
                </a:solidFill>
              </a:rPr>
              <a:t>målet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är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att</a:t>
            </a:r>
            <a:r>
              <a:rPr lang="en-US" sz="2400" dirty="0" smtClean="0">
                <a:solidFill>
                  <a:srgbClr val="000000"/>
                </a:solidFill>
              </a:rPr>
              <a:t> den </a:t>
            </a:r>
            <a:r>
              <a:rPr lang="en-US" sz="2400" dirty="0" err="1" smtClean="0">
                <a:solidFill>
                  <a:srgbClr val="000000"/>
                </a:solidFill>
              </a:rPr>
              <a:t>installerade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kapaciteten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för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solenergi</a:t>
            </a: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värme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och</a:t>
            </a:r>
            <a:r>
              <a:rPr lang="en-US" sz="2400" dirty="0" smtClean="0">
                <a:solidFill>
                  <a:srgbClr val="000000"/>
                </a:solidFill>
              </a:rPr>
              <a:t> el) </a:t>
            </a:r>
            <a:r>
              <a:rPr lang="en-US" sz="2400" dirty="0" err="1" smtClean="0">
                <a:solidFill>
                  <a:srgbClr val="000000"/>
                </a:solidFill>
              </a:rPr>
              <a:t>ska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överstiga</a:t>
            </a:r>
            <a:r>
              <a:rPr lang="en-US" sz="2400" dirty="0" smtClean="0">
                <a:solidFill>
                  <a:srgbClr val="000000"/>
                </a:solidFill>
              </a:rPr>
              <a:t> 1 </a:t>
            </a:r>
            <a:r>
              <a:rPr lang="en-US" sz="2400" dirty="0" err="1" smtClean="0">
                <a:solidFill>
                  <a:srgbClr val="000000"/>
                </a:solidFill>
              </a:rPr>
              <a:t>miljon</a:t>
            </a:r>
            <a:r>
              <a:rPr lang="en-US" sz="2400" dirty="0" smtClean="0">
                <a:solidFill>
                  <a:srgbClr val="000000"/>
                </a:solidFill>
              </a:rPr>
              <a:t> MW </a:t>
            </a:r>
            <a:r>
              <a:rPr lang="en-US" sz="2400" dirty="0" err="1" smtClean="0">
                <a:solidFill>
                  <a:srgbClr val="000000"/>
                </a:solidFill>
              </a:rPr>
              <a:t>år</a:t>
            </a:r>
            <a:r>
              <a:rPr lang="en-US" sz="2400" dirty="0" smtClean="0">
                <a:solidFill>
                  <a:srgbClr val="000000"/>
                </a:solidFill>
              </a:rPr>
              <a:t> 2020.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125" y="1706563"/>
            <a:ext cx="3627438" cy="269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457200" y="257175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>
                <a:solidFill>
                  <a:srgbClr val="000000"/>
                </a:solidFill>
              </a:rPr>
              <a:t>Geotermisk energi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228600" y="1571625"/>
            <a:ext cx="4616450" cy="19293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12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Värmen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jordskorpans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översta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10 km </a:t>
            </a:r>
            <a:r>
              <a:rPr lang="en-US" sz="2400" dirty="0" err="1" smtClean="0">
                <a:solidFill>
                  <a:srgbClr val="000000"/>
                </a:solidFill>
              </a:rPr>
              <a:t>innehåller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50 000 </a:t>
            </a:r>
            <a:r>
              <a:rPr lang="en-US" sz="2400" dirty="0" err="1">
                <a:solidFill>
                  <a:srgbClr val="000000"/>
                </a:solidFill>
              </a:rPr>
              <a:t>gånger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så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mycket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energi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som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</a:rPr>
              <a:t>totala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globala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reserverna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av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olja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gas.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7893" name="Line 4"/>
          <p:cNvSpPr>
            <a:spLocks noChangeShapeType="1"/>
          </p:cNvSpPr>
          <p:nvPr/>
        </p:nvSpPr>
        <p:spPr bwMode="auto">
          <a:xfrm>
            <a:off x="685800" y="1209675"/>
            <a:ext cx="84582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6650038" y="6491288"/>
            <a:ext cx="24939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000000"/>
                </a:solidFill>
              </a:rPr>
              <a:t>Photo Credit: iStockPhoto / Xiaofeng Luo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1520" y="3626296"/>
            <a:ext cx="4616450" cy="2683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12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Plan B-</a:t>
            </a:r>
            <a:r>
              <a:rPr lang="en-US" sz="2400" dirty="0" err="1" smtClean="0">
                <a:solidFill>
                  <a:srgbClr val="000000"/>
                </a:solidFill>
              </a:rPr>
              <a:t>målet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är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att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öka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den </a:t>
            </a:r>
            <a:r>
              <a:rPr lang="en-US" sz="2400" dirty="0" err="1" smtClean="0">
                <a:solidFill>
                  <a:srgbClr val="000000"/>
                </a:solidFill>
              </a:rPr>
              <a:t>geotermiska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värme-produktionen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5 </a:t>
            </a:r>
            <a:r>
              <a:rPr lang="en-US" sz="2400" dirty="0" err="1">
                <a:solidFill>
                  <a:srgbClr val="000000"/>
                </a:solidFill>
              </a:rPr>
              <a:t>gånger</a:t>
            </a:r>
            <a:r>
              <a:rPr lang="en-US" sz="2400" dirty="0">
                <a:solidFill>
                  <a:srgbClr val="000000"/>
                </a:solidFill>
              </a:rPr>
              <a:t> till 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500 </a:t>
            </a:r>
            <a:r>
              <a:rPr lang="en-US" sz="2400" dirty="0">
                <a:solidFill>
                  <a:srgbClr val="000000"/>
                </a:solidFill>
              </a:rPr>
              <a:t>000 MW </a:t>
            </a:r>
            <a:r>
              <a:rPr lang="en-US" sz="2400" dirty="0" err="1">
                <a:solidFill>
                  <a:srgbClr val="000000"/>
                </a:solidFill>
              </a:rPr>
              <a:t>värme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och</a:t>
            </a:r>
            <a:r>
              <a:rPr lang="en-US" sz="2400" dirty="0">
                <a:solidFill>
                  <a:srgbClr val="000000"/>
                </a:solidFill>
              </a:rPr>
              <a:t> den </a:t>
            </a:r>
            <a:r>
              <a:rPr lang="en-US" sz="2400" dirty="0" err="1">
                <a:solidFill>
                  <a:srgbClr val="000000"/>
                </a:solidFill>
              </a:rPr>
              <a:t>geotermiska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elproduktionen</a:t>
            </a:r>
            <a:r>
              <a:rPr lang="en-US" sz="2400" dirty="0">
                <a:solidFill>
                  <a:srgbClr val="000000"/>
                </a:solidFill>
              </a:rPr>
              <a:t> 20 </a:t>
            </a:r>
            <a:r>
              <a:rPr lang="en-US" sz="2400" dirty="0" err="1">
                <a:solidFill>
                  <a:srgbClr val="000000"/>
                </a:solidFill>
              </a:rPr>
              <a:t>gånger</a:t>
            </a:r>
            <a:r>
              <a:rPr lang="en-US" sz="2400" dirty="0">
                <a:solidFill>
                  <a:srgbClr val="000000"/>
                </a:solidFill>
              </a:rPr>
              <a:t> till 200 000 MW till </a:t>
            </a:r>
            <a:r>
              <a:rPr lang="en-US" sz="2400" dirty="0" err="1">
                <a:solidFill>
                  <a:srgbClr val="000000"/>
                </a:solidFill>
              </a:rPr>
              <a:t>år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2020.</a:t>
            </a:r>
            <a:endParaRPr lang="en-US" sz="2400" dirty="0">
              <a:solidFill>
                <a:srgbClr val="000000"/>
              </a:solidFill>
            </a:endParaRPr>
          </a:p>
          <a:p>
            <a:pPr marL="336550" indent="-336550" algn="l">
              <a:spcBef>
                <a:spcPts val="6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9213" y="1185863"/>
            <a:ext cx="6115050" cy="498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39" name="Line 2"/>
          <p:cNvSpPr>
            <a:spLocks noChangeShapeType="1"/>
          </p:cNvSpPr>
          <p:nvPr/>
        </p:nvSpPr>
        <p:spPr bwMode="auto">
          <a:xfrm>
            <a:off x="914400" y="1066800"/>
            <a:ext cx="8229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457200" y="274638"/>
            <a:ext cx="8099425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3000" dirty="0">
                <a:solidFill>
                  <a:srgbClr val="000000"/>
                </a:solidFill>
              </a:rPr>
              <a:t>Världens fördelade elproduktion år 2008 </a:t>
            </a:r>
            <a:r>
              <a:rPr lang="sv-SE" sz="3000" dirty="0" smtClean="0">
                <a:solidFill>
                  <a:srgbClr val="000000"/>
                </a:solidFill>
              </a:rPr>
              <a:t>jämfört med Plan </a:t>
            </a:r>
            <a:r>
              <a:rPr lang="sv-SE" sz="3000" dirty="0">
                <a:solidFill>
                  <a:srgbClr val="000000"/>
                </a:solidFill>
              </a:rPr>
              <a:t>B ekonomins 2020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2401838" y="1699022"/>
            <a:ext cx="116205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600" dirty="0" smtClean="0"/>
              <a:t>Vattenkraft</a:t>
            </a:r>
            <a:br>
              <a:rPr lang="sv-SE" sz="1600" dirty="0" smtClean="0"/>
            </a:br>
            <a:r>
              <a:rPr lang="sv-SE" sz="1600" dirty="0" smtClean="0"/>
              <a:t>17,5</a:t>
            </a:r>
            <a:endParaRPr lang="sv-SE" sz="1600" dirty="0"/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2447925" y="2411413"/>
            <a:ext cx="10033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600" dirty="0">
                <a:solidFill>
                  <a:srgbClr val="000000"/>
                </a:solidFill>
              </a:rPr>
              <a:t>Kärnkraft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600" dirty="0">
                <a:solidFill>
                  <a:srgbClr val="000000"/>
                </a:solidFill>
              </a:rPr>
              <a:t>   </a:t>
            </a:r>
            <a:r>
              <a:rPr lang="sv-SE" sz="1600" dirty="0" smtClean="0">
                <a:solidFill>
                  <a:srgbClr val="000000"/>
                </a:solidFill>
              </a:rPr>
              <a:t>13,7</a:t>
            </a:r>
            <a:endParaRPr lang="sv-SE" sz="1600" dirty="0">
              <a:solidFill>
                <a:srgbClr val="000000"/>
              </a:solidFill>
            </a:endParaRPr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2488580" y="3095625"/>
            <a:ext cx="10033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600" dirty="0" smtClean="0">
                <a:solidFill>
                  <a:srgbClr val="FFFFFF"/>
                </a:solidFill>
              </a:rPr>
              <a:t>Fossilgas</a:t>
            </a:r>
            <a:endParaRPr lang="sv-SE" sz="1600" dirty="0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600" dirty="0">
                <a:solidFill>
                  <a:srgbClr val="FFFFFF"/>
                </a:solidFill>
              </a:rPr>
              <a:t> </a:t>
            </a:r>
            <a:r>
              <a:rPr lang="sv-SE" sz="1600" dirty="0" smtClean="0">
                <a:solidFill>
                  <a:srgbClr val="FFFFFF"/>
                </a:solidFill>
              </a:rPr>
              <a:t> </a:t>
            </a:r>
            <a:r>
              <a:rPr lang="sv-SE" sz="1600" dirty="0">
                <a:solidFill>
                  <a:srgbClr val="FFFFFF"/>
                </a:solidFill>
              </a:rPr>
              <a:t>19,1</a:t>
            </a:r>
          </a:p>
        </p:txBody>
      </p:sp>
      <p:sp>
        <p:nvSpPr>
          <p:cNvPr id="39944" name="Text Box 7"/>
          <p:cNvSpPr txBox="1">
            <a:spLocks noChangeArrowheads="1"/>
          </p:cNvSpPr>
          <p:nvPr/>
        </p:nvSpPr>
        <p:spPr bwMode="auto">
          <a:xfrm>
            <a:off x="2519363" y="3959225"/>
            <a:ext cx="879475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600">
                <a:solidFill>
                  <a:srgbClr val="FFFFFF"/>
                </a:solidFill>
              </a:rPr>
              <a:t>Olja 5,2</a:t>
            </a:r>
          </a:p>
        </p:txBody>
      </p:sp>
      <p:sp>
        <p:nvSpPr>
          <p:cNvPr id="39945" name="Text Box 8"/>
          <p:cNvSpPr txBox="1">
            <a:spLocks noChangeArrowheads="1"/>
          </p:cNvSpPr>
          <p:nvPr/>
        </p:nvSpPr>
        <p:spPr bwMode="auto">
          <a:xfrm>
            <a:off x="2697163" y="4500563"/>
            <a:ext cx="57467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600">
                <a:solidFill>
                  <a:srgbClr val="FFFFFF"/>
                </a:solidFill>
              </a:rPr>
              <a:t> Kol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600">
                <a:solidFill>
                  <a:srgbClr val="FFFFFF"/>
                </a:solidFill>
              </a:rPr>
              <a:t>40,3</a:t>
            </a:r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3625850" y="1474788"/>
            <a:ext cx="1336675" cy="73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400">
                <a:solidFill>
                  <a:srgbClr val="000000"/>
                </a:solidFill>
              </a:rPr>
              <a:t>Förnybar utom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400">
                <a:solidFill>
                  <a:srgbClr val="000000"/>
                </a:solidFill>
              </a:rPr>
              <a:t>    vattenkraft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400">
                <a:solidFill>
                  <a:srgbClr val="000000"/>
                </a:solidFill>
              </a:rPr>
              <a:t>4,1</a:t>
            </a:r>
          </a:p>
        </p:txBody>
      </p:sp>
      <p:sp>
        <p:nvSpPr>
          <p:cNvPr id="39947" name="Text Box 10"/>
          <p:cNvSpPr txBox="1">
            <a:spLocks noChangeArrowheads="1"/>
          </p:cNvSpPr>
          <p:nvPr/>
        </p:nvSpPr>
        <p:spPr bwMode="auto">
          <a:xfrm>
            <a:off x="4932363" y="4464050"/>
            <a:ext cx="116205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600" dirty="0" smtClean="0">
                <a:solidFill>
                  <a:srgbClr val="FFFFFF"/>
                </a:solidFill>
              </a:rPr>
              <a:t>Vattenkraft</a:t>
            </a:r>
            <a:br>
              <a:rPr lang="sv-SE" sz="1600" dirty="0" smtClean="0">
                <a:solidFill>
                  <a:srgbClr val="FFFFFF"/>
                </a:solidFill>
              </a:rPr>
            </a:br>
            <a:r>
              <a:rPr lang="sv-SE" sz="1600" dirty="0" smtClean="0">
                <a:solidFill>
                  <a:srgbClr val="FFFFFF"/>
                </a:solidFill>
              </a:rPr>
              <a:t>20,8</a:t>
            </a:r>
            <a:endParaRPr lang="sv-SE" sz="1600" dirty="0">
              <a:solidFill>
                <a:srgbClr val="FFFFFF"/>
              </a:solidFill>
            </a:endParaRPr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5003800" y="5327650"/>
            <a:ext cx="10033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600" dirty="0">
                <a:solidFill>
                  <a:srgbClr val="000000"/>
                </a:solidFill>
              </a:rPr>
              <a:t>Kärnkraft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600" dirty="0">
                <a:solidFill>
                  <a:srgbClr val="000000"/>
                </a:solidFill>
              </a:rPr>
              <a:t> </a:t>
            </a:r>
            <a:r>
              <a:rPr lang="sv-SE" sz="1600" dirty="0" smtClean="0">
                <a:solidFill>
                  <a:srgbClr val="000000"/>
                </a:solidFill>
              </a:rPr>
              <a:t>11,4</a:t>
            </a:r>
            <a:endParaRPr lang="sv-SE" sz="1600" dirty="0">
              <a:solidFill>
                <a:srgbClr val="000000"/>
              </a:solidFill>
            </a:endParaRPr>
          </a:p>
        </p:txBody>
      </p:sp>
      <p:sp>
        <p:nvSpPr>
          <p:cNvPr id="39949" name="Text Box 12"/>
          <p:cNvSpPr txBox="1">
            <a:spLocks noChangeArrowheads="1"/>
          </p:cNvSpPr>
          <p:nvPr/>
        </p:nvSpPr>
        <p:spPr bwMode="auto">
          <a:xfrm>
            <a:off x="6235700" y="5534025"/>
            <a:ext cx="10033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600" dirty="0" smtClean="0">
                <a:solidFill>
                  <a:srgbClr val="000000"/>
                </a:solidFill>
              </a:rPr>
              <a:t>Fossilgas</a:t>
            </a:r>
            <a:endParaRPr lang="sv-SE" sz="16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600" dirty="0">
                <a:solidFill>
                  <a:srgbClr val="000000"/>
                </a:solidFill>
              </a:rPr>
              <a:t> 4,8</a:t>
            </a:r>
          </a:p>
        </p:txBody>
      </p:sp>
      <p:sp>
        <p:nvSpPr>
          <p:cNvPr id="39950" name="Text Box 13"/>
          <p:cNvSpPr txBox="1">
            <a:spLocks noChangeArrowheads="1"/>
          </p:cNvSpPr>
          <p:nvPr/>
        </p:nvSpPr>
        <p:spPr bwMode="auto">
          <a:xfrm>
            <a:off x="5219700" y="2771775"/>
            <a:ext cx="58737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600">
                <a:solidFill>
                  <a:srgbClr val="000000"/>
                </a:solidFill>
              </a:rPr>
              <a:t>Vind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600">
                <a:solidFill>
                  <a:srgbClr val="000000"/>
                </a:solidFill>
              </a:rPr>
              <a:t>37,7</a:t>
            </a:r>
          </a:p>
        </p:txBody>
      </p:sp>
      <p:sp>
        <p:nvSpPr>
          <p:cNvPr id="39951" name="Text Box 14"/>
          <p:cNvSpPr txBox="1">
            <a:spLocks noChangeArrowheads="1"/>
          </p:cNvSpPr>
          <p:nvPr/>
        </p:nvSpPr>
        <p:spPr bwMode="auto">
          <a:xfrm>
            <a:off x="5219700" y="2016125"/>
            <a:ext cx="57467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600">
                <a:solidFill>
                  <a:srgbClr val="000000"/>
                </a:solidFill>
              </a:rPr>
              <a:t> Sol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600">
                <a:solidFill>
                  <a:srgbClr val="000000"/>
                </a:solidFill>
              </a:rPr>
              <a:t>13,5</a:t>
            </a:r>
          </a:p>
        </p:txBody>
      </p:sp>
      <p:sp>
        <p:nvSpPr>
          <p:cNvPr id="39952" name="Text Box 15"/>
          <p:cNvSpPr txBox="1">
            <a:spLocks noChangeArrowheads="1"/>
          </p:cNvSpPr>
          <p:nvPr/>
        </p:nvSpPr>
        <p:spPr bwMode="auto">
          <a:xfrm>
            <a:off x="6191250" y="1728788"/>
            <a:ext cx="12192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600">
                <a:solidFill>
                  <a:srgbClr val="000000"/>
                </a:solidFill>
              </a:rPr>
              <a:t>Geotermisk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600">
                <a:solidFill>
                  <a:srgbClr val="000000"/>
                </a:solidFill>
              </a:rPr>
              <a:t> 6,3</a:t>
            </a:r>
          </a:p>
        </p:txBody>
      </p:sp>
      <p:sp>
        <p:nvSpPr>
          <p:cNvPr id="39953" name="Text Box 16"/>
          <p:cNvSpPr txBox="1">
            <a:spLocks noChangeArrowheads="1"/>
          </p:cNvSpPr>
          <p:nvPr/>
        </p:nvSpPr>
        <p:spPr bwMode="auto">
          <a:xfrm>
            <a:off x="4895850" y="1511300"/>
            <a:ext cx="1263650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400">
                <a:solidFill>
                  <a:srgbClr val="000000"/>
                </a:solidFill>
              </a:rPr>
              <a:t>Biomassa 5,6</a:t>
            </a:r>
          </a:p>
        </p:txBody>
      </p: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179388" y="1331913"/>
            <a:ext cx="9667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>
                <a:solidFill>
                  <a:srgbClr val="000000"/>
                </a:solidFill>
              </a:rPr>
              <a:t>Procent</a:t>
            </a:r>
          </a:p>
        </p:txBody>
      </p:sp>
      <p:sp>
        <p:nvSpPr>
          <p:cNvPr id="39955" name="Text Box 18"/>
          <p:cNvSpPr txBox="1">
            <a:spLocks noChangeArrowheads="1"/>
          </p:cNvSpPr>
          <p:nvPr/>
        </p:nvSpPr>
        <p:spPr bwMode="auto">
          <a:xfrm>
            <a:off x="7197725" y="6480175"/>
            <a:ext cx="184150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1600" i="1">
                <a:solidFill>
                  <a:srgbClr val="000000"/>
                </a:solidFill>
              </a:rPr>
              <a:t>Källa: EPI och IEA</a:t>
            </a:r>
          </a:p>
        </p:txBody>
      </p:sp>
      <p:sp>
        <p:nvSpPr>
          <p:cNvPr id="39956" name="Text Box 19"/>
          <p:cNvSpPr txBox="1">
            <a:spLocks noChangeArrowheads="1"/>
          </p:cNvSpPr>
          <p:nvPr/>
        </p:nvSpPr>
        <p:spPr bwMode="auto">
          <a:xfrm>
            <a:off x="6235700" y="5400675"/>
            <a:ext cx="1003300" cy="71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9957" name="Text Box 20"/>
          <p:cNvSpPr txBox="1">
            <a:spLocks noChangeArrowheads="1"/>
          </p:cNvSpPr>
          <p:nvPr/>
        </p:nvSpPr>
        <p:spPr bwMode="auto">
          <a:xfrm>
            <a:off x="2339975" y="6119813"/>
            <a:ext cx="12604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>
                <a:solidFill>
                  <a:srgbClr val="000000"/>
                </a:solidFill>
              </a:rPr>
              <a:t>2008</a:t>
            </a:r>
          </a:p>
        </p:txBody>
      </p:sp>
      <p:sp>
        <p:nvSpPr>
          <p:cNvPr id="39958" name="Text Box 21"/>
          <p:cNvSpPr txBox="1">
            <a:spLocks noChangeArrowheads="1"/>
          </p:cNvSpPr>
          <p:nvPr/>
        </p:nvSpPr>
        <p:spPr bwMode="auto">
          <a:xfrm>
            <a:off x="5148263" y="6119813"/>
            <a:ext cx="72072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>
                <a:solidFill>
                  <a:srgbClr val="000000"/>
                </a:solidFill>
              </a:rPr>
              <a:t>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4" cstate="print">
            <a:lum bright="-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457200" y="-9525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dirty="0" err="1" smtClean="0">
                <a:solidFill>
                  <a:srgbClr val="FFFFFF"/>
                </a:solidFill>
              </a:rPr>
              <a:t>Stoppa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nettoavskogningen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och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plantera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träd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5536" y="1484784"/>
            <a:ext cx="8142287" cy="4819650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229600" cy="1324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Om </a:t>
            </a:r>
            <a:r>
              <a:rPr lang="en-US" sz="2800" dirty="0" err="1" smtClean="0">
                <a:solidFill>
                  <a:srgbClr val="000000"/>
                </a:solidFill>
              </a:rPr>
              <a:t>nettoavskogningen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stoppas</a:t>
            </a:r>
            <a:r>
              <a:rPr lang="en-US" sz="2800" dirty="0" smtClean="0">
                <a:solidFill>
                  <a:srgbClr val="000000"/>
                </a:solidFill>
              </a:rPr>
              <a:t> till </a:t>
            </a:r>
            <a:r>
              <a:rPr lang="en-US" sz="2800" dirty="0" err="1" smtClean="0">
                <a:solidFill>
                  <a:srgbClr val="000000"/>
                </a:solidFill>
              </a:rPr>
              <a:t>år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2020 </a:t>
            </a:r>
            <a:r>
              <a:rPr lang="en-US" sz="2800" dirty="0" err="1" smtClean="0">
                <a:solidFill>
                  <a:srgbClr val="000000"/>
                </a:solidFill>
              </a:rPr>
              <a:t>kommer</a:t>
            </a:r>
            <a:r>
              <a:rPr lang="en-US" sz="2800" dirty="0" smtClean="0">
                <a:solidFill>
                  <a:srgbClr val="000000"/>
                </a:solidFill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</a:rPr>
              <a:t>årliga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koldioxidutsläppen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att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minska</a:t>
            </a:r>
            <a:r>
              <a:rPr lang="en-US" sz="2800" dirty="0" smtClean="0">
                <a:solidFill>
                  <a:srgbClr val="000000"/>
                </a:solidFill>
              </a:rPr>
              <a:t> med 1,5 </a:t>
            </a:r>
            <a:r>
              <a:rPr lang="en-US" sz="2800" dirty="0" err="1" smtClean="0">
                <a:solidFill>
                  <a:srgbClr val="000000"/>
                </a:solidFill>
              </a:rPr>
              <a:t>miljarder</a:t>
            </a:r>
            <a:r>
              <a:rPr lang="en-US" sz="2800" dirty="0" smtClean="0">
                <a:solidFill>
                  <a:srgbClr val="000000"/>
                </a:solidFill>
              </a:rPr>
              <a:t> ton </a:t>
            </a:r>
            <a:r>
              <a:rPr lang="en-US" sz="2800" dirty="0" err="1" smtClean="0">
                <a:solidFill>
                  <a:srgbClr val="000000"/>
                </a:solidFill>
              </a:rPr>
              <a:t>kol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3200" dirty="0">
              <a:solidFill>
                <a:srgbClr val="000000"/>
              </a:solidFill>
            </a:endParaRPr>
          </a:p>
          <a:p>
            <a:pPr marL="336550" indent="-336550" algn="l">
              <a:spcBef>
                <a:spcPts val="8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0966" name="Line 5"/>
          <p:cNvSpPr>
            <a:spLocks noChangeShapeType="1"/>
          </p:cNvSpPr>
          <p:nvPr/>
        </p:nvSpPr>
        <p:spPr bwMode="auto">
          <a:xfrm>
            <a:off x="914400" y="1219200"/>
            <a:ext cx="82296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6650038" y="6491288"/>
            <a:ext cx="24939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FFFFFF"/>
                </a:solidFill>
              </a:rPr>
              <a:t>Photo Credit: iStockPhoto / AVTG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22288" y="4818063"/>
            <a:ext cx="7997825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 dirty="0" smtClean="0">
                <a:solidFill>
                  <a:srgbClr val="000000"/>
                </a:solidFill>
              </a:rPr>
              <a:t>Om vi </a:t>
            </a:r>
            <a:r>
              <a:rPr lang="en-US" sz="2400" i="1" dirty="0" err="1" smtClean="0">
                <a:solidFill>
                  <a:srgbClr val="000000"/>
                </a:solidFill>
              </a:rPr>
              <a:t>kombinerar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dessa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metoder</a:t>
            </a:r>
            <a:r>
              <a:rPr lang="en-US" sz="2400" i="1" dirty="0" smtClean="0">
                <a:solidFill>
                  <a:srgbClr val="000000"/>
                </a:solidFill>
              </a:rPr>
              <a:t> med </a:t>
            </a:r>
            <a:r>
              <a:rPr lang="en-US" sz="2400" i="1" dirty="0" err="1" smtClean="0">
                <a:solidFill>
                  <a:srgbClr val="000000"/>
                </a:solidFill>
              </a:rPr>
              <a:t>våra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mål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för</a:t>
            </a:r>
            <a:r>
              <a:rPr lang="en-US" sz="2400" i="1" dirty="0" smtClean="0">
                <a:solidFill>
                  <a:srgbClr val="000000"/>
                </a:solidFill>
              </a:rPr>
              <a:t> den </a:t>
            </a:r>
            <a:r>
              <a:rPr lang="en-US" sz="2400" i="1" dirty="0" err="1" smtClean="0">
                <a:solidFill>
                  <a:srgbClr val="000000"/>
                </a:solidFill>
              </a:rPr>
              <a:t>förnybara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energiproduktionen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kan</a:t>
            </a:r>
            <a:r>
              <a:rPr lang="en-US" sz="2400" i="1" dirty="0" smtClean="0">
                <a:solidFill>
                  <a:srgbClr val="000000"/>
                </a:solidFill>
              </a:rPr>
              <a:t> vi </a:t>
            </a:r>
            <a:r>
              <a:rPr lang="en-US" sz="2400" i="1" dirty="0" err="1" smtClean="0">
                <a:solidFill>
                  <a:srgbClr val="000000"/>
                </a:solidFill>
              </a:rPr>
              <a:t>minska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netto-utsläppen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av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koldioxid</a:t>
            </a:r>
            <a:r>
              <a:rPr lang="en-US" sz="2400" i="1" dirty="0" smtClean="0">
                <a:solidFill>
                  <a:srgbClr val="000000"/>
                </a:solidFill>
              </a:rPr>
              <a:t> med 80 % till </a:t>
            </a:r>
            <a:r>
              <a:rPr lang="en-US" sz="2400" i="1" dirty="0" err="1" smtClean="0">
                <a:solidFill>
                  <a:srgbClr val="000000"/>
                </a:solidFill>
              </a:rPr>
              <a:t>år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</a:rPr>
              <a:t>2020.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7544" y="2980704"/>
            <a:ext cx="8229600" cy="15284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Om vi </a:t>
            </a:r>
            <a:r>
              <a:rPr lang="en-US" sz="2800" dirty="0" err="1" smtClean="0">
                <a:solidFill>
                  <a:srgbClr val="000000"/>
                </a:solidFill>
              </a:rPr>
              <a:t>planterar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träd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och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inför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skonsam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jordbearbetning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och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markanvändning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kan</a:t>
            </a:r>
            <a:r>
              <a:rPr lang="en-US" sz="2800" dirty="0" smtClean="0">
                <a:solidFill>
                  <a:srgbClr val="000000"/>
                </a:solidFill>
              </a:rPr>
              <a:t> vi </a:t>
            </a:r>
            <a:r>
              <a:rPr lang="en-US" sz="2800" dirty="0" err="1" smtClean="0">
                <a:solidFill>
                  <a:srgbClr val="000000"/>
                </a:solidFill>
              </a:rPr>
              <a:t>både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stabilisera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jordarna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och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binda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kol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  <a:p>
            <a:pPr marL="336550" indent="-336550" algn="l">
              <a:spcBef>
                <a:spcPts val="8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	</a:t>
            </a:r>
          </a:p>
          <a:p>
            <a:pPr marL="336550" indent="-336550" algn="l">
              <a:spcBef>
                <a:spcPts val="8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Line 2"/>
          <p:cNvSpPr>
            <a:spLocks noChangeShapeType="1"/>
          </p:cNvSpPr>
          <p:nvPr/>
        </p:nvSpPr>
        <p:spPr bwMode="auto">
          <a:xfrm>
            <a:off x="914400" y="1066800"/>
            <a:ext cx="8229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457200" y="274638"/>
            <a:ext cx="8099425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000" dirty="0">
                <a:solidFill>
                  <a:srgbClr val="000000"/>
                </a:solidFill>
              </a:rPr>
              <a:t>Plan </a:t>
            </a:r>
            <a:r>
              <a:rPr lang="en-US" sz="3000" dirty="0" smtClean="0">
                <a:solidFill>
                  <a:srgbClr val="000000"/>
                </a:solidFill>
              </a:rPr>
              <a:t>B-</a:t>
            </a:r>
            <a:r>
              <a:rPr lang="en-US" sz="3000" dirty="0" err="1" smtClean="0">
                <a:solidFill>
                  <a:srgbClr val="000000"/>
                </a:solidFill>
              </a:rPr>
              <a:t>målen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</a:rPr>
              <a:t>för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</a:rPr>
              <a:t>minskning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</a:rPr>
              <a:t>av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</a:rPr>
              <a:t>koldioxidutsläppen</a:t>
            </a:r>
            <a:r>
              <a:rPr lang="en-US" sz="3000" dirty="0" smtClean="0">
                <a:solidFill>
                  <a:srgbClr val="000000"/>
                </a:solidFill>
              </a:rPr>
              <a:t> till </a:t>
            </a:r>
            <a:r>
              <a:rPr lang="en-US" sz="3000" dirty="0" err="1" smtClean="0">
                <a:solidFill>
                  <a:srgbClr val="000000"/>
                </a:solidFill>
              </a:rPr>
              <a:t>år</a:t>
            </a:r>
            <a:r>
              <a:rPr lang="en-US" sz="3000" dirty="0" smtClean="0">
                <a:solidFill>
                  <a:srgbClr val="000000"/>
                </a:solidFill>
              </a:rPr>
              <a:t> 2020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3080352" y="1142984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chemeClr val="tx1"/>
                </a:solidFill>
              </a:rPr>
              <a:t>(Miljoner ton kol)</a:t>
            </a:r>
            <a:endParaRPr lang="sv-SE" sz="2000" b="1" dirty="0">
              <a:solidFill>
                <a:schemeClr val="tx1"/>
              </a:solidFill>
            </a:endParaRPr>
          </a:p>
        </p:txBody>
      </p:sp>
      <p:pic>
        <p:nvPicPr>
          <p:cNvPr id="8" name="Bildobjekt 7" descr="EPI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2237" y="1928802"/>
            <a:ext cx="3438469" cy="355283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428596" y="198809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>
                <a:solidFill>
                  <a:schemeClr val="tx1"/>
                </a:solidFill>
              </a:rPr>
              <a:t>Återstående utsläpp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1357290" y="3068421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smtClean="0">
                <a:solidFill>
                  <a:schemeClr val="tx1"/>
                </a:solidFill>
              </a:rPr>
              <a:t>Jordbruk för att binda kol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928662" y="3862992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>
                <a:solidFill>
                  <a:schemeClr val="tx1"/>
                </a:solidFill>
              </a:rPr>
              <a:t>Trädplantering för att binda koldioxid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928662" y="498849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>
                <a:solidFill>
                  <a:schemeClr val="tx1"/>
                </a:solidFill>
              </a:rPr>
              <a:t>Slut på avskogningen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2655714" y="5425875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tx1"/>
                </a:solidFill>
              </a:rPr>
              <a:t>Minskad kol- och 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oljeanvändning i industrin (100)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5072066" y="471488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>
                <a:solidFill>
                  <a:schemeClr val="tx1"/>
                </a:solidFill>
              </a:rPr>
              <a:t>Omstrukturering     </a:t>
            </a:r>
          </a:p>
          <a:p>
            <a:pPr algn="r"/>
            <a:r>
              <a:rPr lang="sv-SE" dirty="0" smtClean="0">
                <a:solidFill>
                  <a:schemeClr val="tx1"/>
                </a:solidFill>
              </a:rPr>
              <a:t>av transportsystemet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5643570" y="2571744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>
                <a:solidFill>
                  <a:schemeClr val="tx1"/>
                </a:solidFill>
              </a:rPr>
              <a:t>Förnybar energi i stället </a:t>
            </a:r>
          </a:p>
          <a:p>
            <a:pPr algn="r"/>
            <a:r>
              <a:rPr lang="sv-SE" dirty="0" smtClean="0">
                <a:solidFill>
                  <a:schemeClr val="tx1"/>
                </a:solidFill>
              </a:rPr>
              <a:t>för fossila bränslen vid 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produktion av el 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och värme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3302869" y="250030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1680</a:t>
            </a:r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2928926" y="3416858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600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3002480" y="3916924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860</a:t>
            </a:r>
            <a:endParaRPr lang="sv-SE" dirty="0"/>
          </a:p>
        </p:txBody>
      </p:sp>
      <p:sp>
        <p:nvSpPr>
          <p:cNvPr id="19" name="textruta 18"/>
          <p:cNvSpPr txBox="1"/>
          <p:nvPr/>
        </p:nvSpPr>
        <p:spPr>
          <a:xfrm>
            <a:off x="3571868" y="457200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1500</a:t>
            </a:r>
            <a:endParaRPr lang="sv-SE" dirty="0"/>
          </a:p>
        </p:txBody>
      </p:sp>
      <p:sp>
        <p:nvSpPr>
          <p:cNvPr id="20" name="textruta 19"/>
          <p:cNvSpPr txBox="1"/>
          <p:nvPr/>
        </p:nvSpPr>
        <p:spPr>
          <a:xfrm>
            <a:off x="4660191" y="457200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1400</a:t>
            </a:r>
            <a:endParaRPr lang="sv-SE" dirty="0"/>
          </a:p>
        </p:txBody>
      </p:sp>
      <p:sp>
        <p:nvSpPr>
          <p:cNvPr id="21" name="textruta 20"/>
          <p:cNvSpPr txBox="1"/>
          <p:nvPr/>
        </p:nvSpPr>
        <p:spPr>
          <a:xfrm>
            <a:off x="4945943" y="341685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1"/>
                </a:solidFill>
              </a:rPr>
              <a:t>3210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1142976" y="6345816"/>
            <a:ext cx="684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tx1"/>
                </a:solidFill>
              </a:rPr>
              <a:t>Utgångsvärdet för utsläppen: 9350 miljoner ton kol (år 2006)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000000"/>
                </a:solidFill>
              </a:rPr>
              <a:t>Snabbt stigande matpriser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52400" y="1314450"/>
            <a:ext cx="4419600" cy="1106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 algn="l">
              <a:spcBef>
                <a:spcPts val="55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 err="1" smtClean="0">
                <a:solidFill>
                  <a:srgbClr val="000000"/>
                </a:solidFill>
              </a:rPr>
              <a:t>Åren</a:t>
            </a:r>
            <a:r>
              <a:rPr lang="en-US" sz="2200" dirty="0" smtClean="0">
                <a:solidFill>
                  <a:srgbClr val="000000"/>
                </a:solidFill>
              </a:rPr>
              <a:t> 2006-2008 </a:t>
            </a:r>
            <a:r>
              <a:rPr lang="en-US" sz="2200" dirty="0" err="1">
                <a:solidFill>
                  <a:srgbClr val="000000"/>
                </a:solidFill>
              </a:rPr>
              <a:t>tre-dubblades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priset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på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spannmål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och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sojabönor</a:t>
            </a:r>
            <a:r>
              <a:rPr lang="en-US" sz="2200" dirty="0" smtClean="0">
                <a:solidFill>
                  <a:srgbClr val="000000"/>
                </a:solidFill>
              </a:rPr>
              <a:t>. 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>
            <a:off x="914400" y="1219200"/>
            <a:ext cx="8229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366838"/>
            <a:ext cx="3560763" cy="253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9963" y="4025900"/>
            <a:ext cx="3651250" cy="260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4892675" y="1452563"/>
            <a:ext cx="2481263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 smtClean="0">
                <a:solidFill>
                  <a:srgbClr val="000000"/>
                </a:solidFill>
              </a:rPr>
              <a:t>Vetepriserna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4813300" y="4025900"/>
            <a:ext cx="24812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 smtClean="0">
                <a:solidFill>
                  <a:srgbClr val="000000"/>
                </a:solidFill>
              </a:rPr>
              <a:t>Rispriserna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5864225" y="6249988"/>
            <a:ext cx="2424113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i="1" dirty="0" err="1" smtClean="0">
                <a:solidFill>
                  <a:srgbClr val="000000"/>
                </a:solidFill>
              </a:rPr>
              <a:t>Källa</a:t>
            </a:r>
            <a:r>
              <a:rPr lang="en-US" sz="1000" i="1" dirty="0" smtClean="0">
                <a:solidFill>
                  <a:srgbClr val="000000"/>
                </a:solidFill>
              </a:rPr>
              <a:t>: </a:t>
            </a:r>
            <a:r>
              <a:rPr lang="en-US" sz="1000" i="1" dirty="0">
                <a:solidFill>
                  <a:srgbClr val="000000"/>
                </a:solidFill>
              </a:rPr>
              <a:t>futures.tradingcharts.com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8721" y="2348880"/>
            <a:ext cx="4259263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 algn="l">
              <a:spcBef>
                <a:spcPts val="55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 err="1" smtClean="0">
                <a:solidFill>
                  <a:srgbClr val="000000"/>
                </a:solidFill>
              </a:rPr>
              <a:t>Effekterna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blev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globala</a:t>
            </a:r>
            <a:r>
              <a:rPr lang="en-US" sz="2200" dirty="0">
                <a:solidFill>
                  <a:srgbClr val="000000"/>
                </a:solidFill>
              </a:rPr>
              <a:t>, men de </a:t>
            </a:r>
            <a:r>
              <a:rPr lang="en-US" sz="2200" dirty="0" err="1">
                <a:solidFill>
                  <a:srgbClr val="000000"/>
                </a:solidFill>
              </a:rPr>
              <a:t>fattiga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drabbades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hårdast</a:t>
            </a:r>
            <a:r>
              <a:rPr lang="en-US" sz="2200" dirty="0" smtClean="0">
                <a:solidFill>
                  <a:srgbClr val="000000"/>
                </a:solidFill>
              </a:rPr>
              <a:t>. 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68721" y="5013176"/>
            <a:ext cx="4259263" cy="1656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 algn="l">
              <a:spcBef>
                <a:spcPts val="55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 smtClean="0">
                <a:solidFill>
                  <a:srgbClr val="000000"/>
                </a:solidFill>
              </a:rPr>
              <a:t>Den </a:t>
            </a:r>
            <a:r>
              <a:rPr lang="en-US" sz="2200" dirty="0" err="1">
                <a:solidFill>
                  <a:srgbClr val="000000"/>
                </a:solidFill>
              </a:rPr>
              <a:t>värsta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ekonomiska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krisen</a:t>
            </a:r>
            <a:r>
              <a:rPr lang="en-US" sz="2200" dirty="0">
                <a:solidFill>
                  <a:srgbClr val="000000"/>
                </a:solidFill>
              </a:rPr>
              <a:t> sedan </a:t>
            </a:r>
            <a:r>
              <a:rPr lang="en-US" sz="2200" dirty="0" err="1">
                <a:solidFill>
                  <a:srgbClr val="000000"/>
                </a:solidFill>
              </a:rPr>
              <a:t>depressionen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fick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ner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priserna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igen</a:t>
            </a:r>
            <a:r>
              <a:rPr lang="en-US" sz="2200" dirty="0">
                <a:solidFill>
                  <a:srgbClr val="000000"/>
                </a:solidFill>
              </a:rPr>
              <a:t>, men de </a:t>
            </a:r>
            <a:r>
              <a:rPr lang="en-US" sz="2200" dirty="0" err="1">
                <a:solidFill>
                  <a:srgbClr val="000000"/>
                </a:solidFill>
              </a:rPr>
              <a:t>ligger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ändå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kvar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klart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över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sina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historiska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medeltal</a:t>
            </a:r>
            <a:r>
              <a:rPr lang="en-US" sz="2200" dirty="0" smtClean="0">
                <a:solidFill>
                  <a:srgbClr val="000000"/>
                </a:solidFill>
              </a:rPr>
              <a:t>.  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21121" y="3068960"/>
            <a:ext cx="4394895" cy="2661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531813" lvl="1" indent="-177800" algn="l">
              <a:spcBef>
                <a:spcPts val="450"/>
              </a:spcBef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baseline="-1000" dirty="0" smtClean="0">
                <a:solidFill>
                  <a:schemeClr val="tx1"/>
                </a:solidFill>
              </a:rPr>
              <a:t>- De </a:t>
            </a:r>
            <a:r>
              <a:rPr lang="en-US" sz="2800" baseline="-1000" dirty="0" err="1">
                <a:solidFill>
                  <a:schemeClr val="tx1"/>
                </a:solidFill>
              </a:rPr>
              <a:t>fattigaste</a:t>
            </a:r>
            <a:r>
              <a:rPr lang="en-US" sz="2800" baseline="-1000" dirty="0">
                <a:solidFill>
                  <a:schemeClr val="tx1"/>
                </a:solidFill>
              </a:rPr>
              <a:t> </a:t>
            </a:r>
            <a:r>
              <a:rPr lang="en-US" sz="2800" baseline="-1000" dirty="0" err="1">
                <a:solidFill>
                  <a:schemeClr val="tx1"/>
                </a:solidFill>
              </a:rPr>
              <a:t>använder</a:t>
            </a:r>
            <a:r>
              <a:rPr lang="en-US" sz="2800" baseline="-1000" dirty="0">
                <a:solidFill>
                  <a:schemeClr val="tx1"/>
                </a:solidFill>
              </a:rPr>
              <a:t> </a:t>
            </a:r>
            <a:r>
              <a:rPr lang="en-US" sz="2800" baseline="-1000" dirty="0" err="1" smtClean="0">
                <a:solidFill>
                  <a:schemeClr val="tx1"/>
                </a:solidFill>
              </a:rPr>
              <a:t>ofta</a:t>
            </a:r>
            <a:r>
              <a:rPr lang="en-US" sz="2800" baseline="-1000" dirty="0">
                <a:solidFill>
                  <a:schemeClr val="tx1"/>
                </a:solidFill>
              </a:rPr>
              <a:t> </a:t>
            </a:r>
            <a:r>
              <a:rPr lang="en-US" sz="2800" baseline="-1000" dirty="0" smtClean="0">
                <a:solidFill>
                  <a:schemeClr val="tx1"/>
                </a:solidFill>
              </a:rPr>
              <a:t/>
            </a:r>
            <a:br>
              <a:rPr lang="en-US" sz="2800" baseline="-1000" dirty="0" smtClean="0">
                <a:solidFill>
                  <a:schemeClr val="tx1"/>
                </a:solidFill>
              </a:rPr>
            </a:br>
            <a:r>
              <a:rPr lang="en-US" sz="2800" baseline="-1000" dirty="0" smtClean="0">
                <a:solidFill>
                  <a:schemeClr val="tx1"/>
                </a:solidFill>
              </a:rPr>
              <a:t>50-70 </a:t>
            </a:r>
            <a:r>
              <a:rPr lang="en-US" sz="2800" baseline="-1000" dirty="0">
                <a:solidFill>
                  <a:schemeClr val="tx1"/>
                </a:solidFill>
              </a:rPr>
              <a:t>% </a:t>
            </a:r>
            <a:r>
              <a:rPr lang="en-US" sz="2800" baseline="-1000" dirty="0" err="1">
                <a:solidFill>
                  <a:schemeClr val="tx1"/>
                </a:solidFill>
              </a:rPr>
              <a:t>av</a:t>
            </a:r>
            <a:r>
              <a:rPr lang="en-US" sz="2800" baseline="-1000" dirty="0">
                <a:solidFill>
                  <a:schemeClr val="tx1"/>
                </a:solidFill>
              </a:rPr>
              <a:t> </a:t>
            </a:r>
            <a:r>
              <a:rPr lang="en-US" sz="2800" baseline="-1000" dirty="0" err="1">
                <a:solidFill>
                  <a:schemeClr val="tx1"/>
                </a:solidFill>
              </a:rPr>
              <a:t>inkomsten</a:t>
            </a:r>
            <a:r>
              <a:rPr lang="en-US" sz="2800" baseline="-1000" dirty="0">
                <a:solidFill>
                  <a:schemeClr val="tx1"/>
                </a:solidFill>
              </a:rPr>
              <a:t> till </a:t>
            </a:r>
            <a:r>
              <a:rPr lang="en-US" sz="2800" baseline="-1000" dirty="0" smtClean="0">
                <a:solidFill>
                  <a:schemeClr val="tx1"/>
                </a:solidFill>
              </a:rPr>
              <a:t>mat.</a:t>
            </a:r>
            <a:endParaRPr lang="en-US" sz="2800" baseline="-1000" dirty="0">
              <a:solidFill>
                <a:schemeClr val="tx1"/>
              </a:solidFill>
            </a:endParaRPr>
          </a:p>
          <a:p>
            <a:pPr marL="531813" lvl="1" indent="-177800" algn="l">
              <a:spcBef>
                <a:spcPts val="450"/>
              </a:spcBef>
              <a:tabLst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baseline="-1000" dirty="0" smtClean="0">
                <a:solidFill>
                  <a:schemeClr val="tx1"/>
                </a:solidFill>
              </a:rPr>
              <a:t>- Om </a:t>
            </a:r>
            <a:r>
              <a:rPr lang="en-US" sz="2800" baseline="-1000" dirty="0" err="1">
                <a:solidFill>
                  <a:schemeClr val="tx1"/>
                </a:solidFill>
              </a:rPr>
              <a:t>priset</a:t>
            </a:r>
            <a:r>
              <a:rPr lang="en-US" sz="2800" baseline="-1000" dirty="0">
                <a:solidFill>
                  <a:schemeClr val="tx1"/>
                </a:solidFill>
              </a:rPr>
              <a:t> </a:t>
            </a:r>
            <a:r>
              <a:rPr lang="en-US" sz="2800" baseline="-1000" dirty="0" err="1">
                <a:solidFill>
                  <a:schemeClr val="tx1"/>
                </a:solidFill>
              </a:rPr>
              <a:t>på</a:t>
            </a:r>
            <a:r>
              <a:rPr lang="en-US" sz="2800" baseline="-1000" dirty="0">
                <a:solidFill>
                  <a:schemeClr val="tx1"/>
                </a:solidFill>
              </a:rPr>
              <a:t> </a:t>
            </a:r>
            <a:r>
              <a:rPr lang="en-US" sz="2800" baseline="-1000" dirty="0" err="1">
                <a:solidFill>
                  <a:schemeClr val="tx1"/>
                </a:solidFill>
              </a:rPr>
              <a:t>spannmål</a:t>
            </a:r>
            <a:r>
              <a:rPr lang="en-US" sz="2800" baseline="-1000" dirty="0">
                <a:solidFill>
                  <a:schemeClr val="tx1"/>
                </a:solidFill>
              </a:rPr>
              <a:t> </a:t>
            </a:r>
            <a:r>
              <a:rPr lang="en-US" sz="2800" baseline="-1000" dirty="0" err="1">
                <a:solidFill>
                  <a:schemeClr val="tx1"/>
                </a:solidFill>
              </a:rPr>
              <a:t>tre-dubblas</a:t>
            </a:r>
            <a:r>
              <a:rPr lang="en-US" sz="2800" baseline="-1000" dirty="0">
                <a:solidFill>
                  <a:schemeClr val="tx1"/>
                </a:solidFill>
              </a:rPr>
              <a:t> </a:t>
            </a:r>
            <a:r>
              <a:rPr lang="en-US" sz="2800" baseline="-1000" dirty="0" err="1">
                <a:solidFill>
                  <a:schemeClr val="tx1"/>
                </a:solidFill>
              </a:rPr>
              <a:t>så</a:t>
            </a:r>
            <a:r>
              <a:rPr lang="en-US" sz="2800" baseline="-1000" dirty="0">
                <a:solidFill>
                  <a:schemeClr val="tx1"/>
                </a:solidFill>
              </a:rPr>
              <a:t> </a:t>
            </a:r>
            <a:r>
              <a:rPr lang="en-US" sz="2800" baseline="-1000" dirty="0" err="1">
                <a:solidFill>
                  <a:schemeClr val="tx1"/>
                </a:solidFill>
              </a:rPr>
              <a:t>tre-dubblas</a:t>
            </a:r>
            <a:r>
              <a:rPr lang="en-US" sz="2800" baseline="-1000" dirty="0">
                <a:solidFill>
                  <a:schemeClr val="tx1"/>
                </a:solidFill>
              </a:rPr>
              <a:t> </a:t>
            </a:r>
            <a:r>
              <a:rPr lang="en-US" sz="2800" baseline="-1000" dirty="0" err="1">
                <a:solidFill>
                  <a:schemeClr val="tx1"/>
                </a:solidFill>
              </a:rPr>
              <a:t>också</a:t>
            </a:r>
            <a:r>
              <a:rPr lang="en-US" sz="2800" baseline="-1000" dirty="0">
                <a:solidFill>
                  <a:schemeClr val="tx1"/>
                </a:solidFill>
              </a:rPr>
              <a:t> </a:t>
            </a:r>
            <a:r>
              <a:rPr lang="en-US" sz="2800" baseline="-1000" dirty="0" err="1" smtClean="0">
                <a:solidFill>
                  <a:schemeClr val="tx1"/>
                </a:solidFill>
              </a:rPr>
              <a:t>livsmedels-kostnaderna</a:t>
            </a:r>
            <a:r>
              <a:rPr lang="en-US" sz="2800" baseline="-1000" dirty="0">
                <a:solidFill>
                  <a:schemeClr val="tx1"/>
                </a:solidFill>
              </a:rPr>
              <a:t>, </a:t>
            </a:r>
            <a:r>
              <a:rPr lang="en-US" sz="2800" baseline="-1000" dirty="0" err="1">
                <a:solidFill>
                  <a:schemeClr val="tx1"/>
                </a:solidFill>
              </a:rPr>
              <a:t>särskilt</a:t>
            </a:r>
            <a:r>
              <a:rPr lang="en-US" sz="2800" baseline="-1000" dirty="0">
                <a:solidFill>
                  <a:schemeClr val="tx1"/>
                </a:solidFill>
              </a:rPr>
              <a:t> </a:t>
            </a:r>
            <a:r>
              <a:rPr lang="en-US" sz="2800" baseline="-1000" dirty="0" err="1">
                <a:solidFill>
                  <a:schemeClr val="tx1"/>
                </a:solidFill>
              </a:rPr>
              <a:t>för</a:t>
            </a:r>
            <a:r>
              <a:rPr lang="en-US" sz="2800" baseline="-1000" dirty="0">
                <a:solidFill>
                  <a:schemeClr val="tx1"/>
                </a:solidFill>
              </a:rPr>
              <a:t> </a:t>
            </a:r>
            <a:r>
              <a:rPr lang="en-US" sz="2800" baseline="-1000" dirty="0" err="1">
                <a:solidFill>
                  <a:schemeClr val="tx1"/>
                </a:solidFill>
              </a:rPr>
              <a:t>fattiga</a:t>
            </a:r>
            <a:r>
              <a:rPr lang="en-US" sz="2800" baseline="-1000" dirty="0">
                <a:solidFill>
                  <a:schemeClr val="tx1"/>
                </a:solidFill>
              </a:rPr>
              <a:t> </a:t>
            </a:r>
            <a:r>
              <a:rPr lang="en-US" sz="2800" baseline="-1000" dirty="0" err="1">
                <a:solidFill>
                  <a:schemeClr val="tx1"/>
                </a:solidFill>
              </a:rPr>
              <a:t>i</a:t>
            </a:r>
            <a:r>
              <a:rPr lang="en-US" sz="2800" baseline="-1000" dirty="0">
                <a:solidFill>
                  <a:schemeClr val="tx1"/>
                </a:solidFill>
              </a:rPr>
              <a:t> </a:t>
            </a:r>
            <a:r>
              <a:rPr lang="en-US" sz="2800" baseline="-1000" dirty="0" smtClean="0">
                <a:solidFill>
                  <a:schemeClr val="tx1"/>
                </a:solidFill>
              </a:rPr>
              <a:t>u-</a:t>
            </a:r>
            <a:r>
              <a:rPr lang="en-US" sz="2800" baseline="-1000" dirty="0" err="1" smtClean="0">
                <a:solidFill>
                  <a:schemeClr val="tx1"/>
                </a:solidFill>
              </a:rPr>
              <a:t>länder</a:t>
            </a:r>
            <a:r>
              <a:rPr lang="en-US" sz="2800" baseline="-1000" dirty="0" smtClean="0">
                <a:solidFill>
                  <a:schemeClr val="tx1"/>
                </a:solidFill>
              </a:rPr>
              <a:t>.</a:t>
            </a:r>
            <a:r>
              <a:rPr lang="en-US" sz="2200" dirty="0" smtClean="0">
                <a:solidFill>
                  <a:srgbClr val="000000"/>
                </a:solidFill>
              </a:rPr>
              <a:t>  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10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dirty="0" err="1" smtClean="0">
                <a:solidFill>
                  <a:srgbClr val="FFFFFF"/>
                </a:solidFill>
              </a:rPr>
              <a:t>Gör</a:t>
            </a:r>
            <a:r>
              <a:rPr lang="en-US" sz="4400" dirty="0" smtClean="0">
                <a:solidFill>
                  <a:srgbClr val="FFFFFF"/>
                </a:solidFill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</a:rPr>
              <a:t>koldioxidutsläppen</a:t>
            </a:r>
            <a:r>
              <a:rPr lang="en-US" sz="4400" dirty="0" smtClean="0">
                <a:solidFill>
                  <a:srgbClr val="FFFFFF"/>
                </a:solidFill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</a:rPr>
              <a:t>dyrare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20688" y="1495425"/>
            <a:ext cx="8142287" cy="4702175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57200" y="1484784"/>
            <a:ext cx="7859216" cy="2088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355600" indent="-355600" algn="l">
              <a:spcBef>
                <a:spcPts val="6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>
                <a:solidFill>
                  <a:schemeClr val="tx1"/>
                </a:solidFill>
              </a:rPr>
              <a:t>Problem: </a:t>
            </a:r>
            <a:r>
              <a:rPr lang="en-US" sz="2800" dirty="0" err="1" smtClean="0">
                <a:solidFill>
                  <a:schemeClr val="tx1"/>
                </a:solidFill>
              </a:rPr>
              <a:t>Priset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på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fossila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bränslen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uttrycker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inte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vad</a:t>
            </a:r>
            <a:r>
              <a:rPr lang="en-US" sz="2800" dirty="0" smtClean="0">
                <a:solidFill>
                  <a:schemeClr val="tx1"/>
                </a:solidFill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</a:rPr>
              <a:t>egentligen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kostar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Kostnaden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för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klimatförändringen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ingår</a:t>
            </a:r>
            <a:r>
              <a:rPr lang="en-US" sz="2800" dirty="0" smtClean="0">
                <a:solidFill>
                  <a:schemeClr val="tx1"/>
                </a:solidFill>
              </a:rPr>
              <a:t> till </a:t>
            </a:r>
            <a:r>
              <a:rPr lang="en-US" sz="2800" dirty="0" err="1" smtClean="0">
                <a:solidFill>
                  <a:schemeClr val="tx1"/>
                </a:solidFill>
              </a:rPr>
              <a:t>exempel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inte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Marknaden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talar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inte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ekologisk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sanning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3200" baseline="-1000" dirty="0">
              <a:solidFill>
                <a:schemeClr val="tx1"/>
              </a:solidFill>
            </a:endParaRPr>
          </a:p>
        </p:txBody>
      </p:sp>
      <p:sp>
        <p:nvSpPr>
          <p:cNvPr id="43014" name="Line 5"/>
          <p:cNvSpPr>
            <a:spLocks noChangeShapeType="1"/>
          </p:cNvSpPr>
          <p:nvPr/>
        </p:nvSpPr>
        <p:spPr bwMode="auto">
          <a:xfrm>
            <a:off x="914400" y="1219200"/>
            <a:ext cx="82296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6924675" y="6491288"/>
            <a:ext cx="22193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FFFFFF"/>
                </a:solidFill>
              </a:rPr>
              <a:t>Photo Credit: Yann Arthus-Bertrand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7544" y="3573016"/>
            <a:ext cx="8229600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336550" indent="-336550" algn="l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chemeClr val="tx1"/>
                </a:solidFill>
              </a:rPr>
              <a:t>Lösning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Skatteväxling</a:t>
            </a:r>
            <a:r>
              <a:rPr lang="en-US" sz="2800" dirty="0" smtClean="0">
                <a:solidFill>
                  <a:schemeClr val="tx1"/>
                </a:solidFill>
              </a:rPr>
              <a:t>! </a:t>
            </a:r>
            <a:endParaRPr lang="en-US" sz="3200" baseline="-1000" dirty="0">
              <a:solidFill>
                <a:schemeClr val="tx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7544" y="4221088"/>
            <a:ext cx="7920880" cy="1728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355600" indent="-355600" algn="l">
              <a:spcBef>
                <a:spcPts val="600"/>
              </a:spcBef>
              <a:buFont typeface="Arial" pitchFamily="34" charset="0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Plan B </a:t>
            </a:r>
            <a:r>
              <a:rPr lang="en-US" sz="2800" dirty="0" err="1" smtClean="0">
                <a:solidFill>
                  <a:schemeClr val="tx1"/>
                </a:solidFill>
              </a:rPr>
              <a:t>föreslår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sänkta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inkomstskatter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och</a:t>
            </a:r>
            <a:r>
              <a:rPr lang="en-US" sz="2800" dirty="0" smtClean="0">
                <a:solidFill>
                  <a:schemeClr val="tx1"/>
                </a:solidFill>
              </a:rPr>
              <a:t> en </a:t>
            </a:r>
            <a:r>
              <a:rPr lang="en-US" sz="2800" dirty="0" err="1" smtClean="0">
                <a:solidFill>
                  <a:schemeClr val="tx1"/>
                </a:solidFill>
              </a:rPr>
              <a:t>samtidig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skattehöjning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på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koldioxidutsläpp</a:t>
            </a:r>
            <a:r>
              <a:rPr lang="en-US" sz="2800" dirty="0" smtClean="0">
                <a:solidFill>
                  <a:schemeClr val="tx1"/>
                </a:solidFill>
              </a:rPr>
              <a:t> med 20 dollar per ton </a:t>
            </a:r>
            <a:r>
              <a:rPr lang="en-US" sz="2800" dirty="0" err="1" smtClean="0">
                <a:solidFill>
                  <a:schemeClr val="tx1"/>
                </a:solidFill>
              </a:rPr>
              <a:t>varje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år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så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att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skatten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blir</a:t>
            </a:r>
            <a:r>
              <a:rPr lang="en-US" sz="2800" dirty="0" smtClean="0">
                <a:solidFill>
                  <a:schemeClr val="tx1"/>
                </a:solidFill>
              </a:rPr>
              <a:t> 200 dollar per ton </a:t>
            </a:r>
            <a:r>
              <a:rPr lang="en-US" sz="2800" dirty="0" err="1" smtClean="0">
                <a:solidFill>
                  <a:schemeClr val="tx1"/>
                </a:solidFill>
              </a:rPr>
              <a:t>år</a:t>
            </a:r>
            <a:r>
              <a:rPr lang="en-US" sz="2800" dirty="0" smtClean="0">
                <a:solidFill>
                  <a:schemeClr val="tx1"/>
                </a:solidFill>
              </a:rPr>
              <a:t> 2020. </a:t>
            </a:r>
            <a:endParaRPr lang="en-US" sz="3200" baseline="-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dirty="0" err="1" smtClean="0">
                <a:solidFill>
                  <a:srgbClr val="FFFFFF"/>
                </a:solidFill>
              </a:rPr>
              <a:t>Snabbast</a:t>
            </a:r>
            <a:r>
              <a:rPr lang="en-US" sz="4400" dirty="0" smtClean="0">
                <a:solidFill>
                  <a:srgbClr val="FFFFFF"/>
                </a:solidFill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</a:rPr>
              <a:t>tänkbara</a:t>
            </a:r>
            <a:r>
              <a:rPr lang="en-US" sz="4400" dirty="0" smtClean="0">
                <a:solidFill>
                  <a:srgbClr val="FFFFFF"/>
                </a:solidFill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</a:rPr>
              <a:t>mobilisering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20688" y="1481139"/>
            <a:ext cx="8142287" cy="3460029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57200" y="1600201"/>
            <a:ext cx="7931224" cy="1252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På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bara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några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få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månader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lyckades</a:t>
            </a:r>
            <a:r>
              <a:rPr lang="en-US" sz="2800" dirty="0" smtClean="0">
                <a:solidFill>
                  <a:srgbClr val="000000"/>
                </a:solidFill>
              </a:rPr>
              <a:t> USA </a:t>
            </a:r>
            <a:r>
              <a:rPr lang="en-US" sz="2800" dirty="0" err="1" smtClean="0">
                <a:solidFill>
                  <a:srgbClr val="000000"/>
                </a:solidFill>
              </a:rPr>
              <a:t>mobilisera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och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totalt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strukturera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om</a:t>
            </a:r>
            <a:r>
              <a:rPr lang="en-US" sz="2800" dirty="0" smtClean="0">
                <a:solidFill>
                  <a:srgbClr val="000000"/>
                </a:solidFill>
              </a:rPr>
              <a:t> sin </a:t>
            </a:r>
            <a:r>
              <a:rPr lang="en-US" sz="2800" dirty="0" err="1" smtClean="0">
                <a:solidFill>
                  <a:srgbClr val="000000"/>
                </a:solidFill>
              </a:rPr>
              <a:t>eko-nomi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när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landet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gav</a:t>
            </a:r>
            <a:r>
              <a:rPr lang="en-US" sz="2800" dirty="0" smtClean="0">
                <a:solidFill>
                  <a:srgbClr val="000000"/>
                </a:solidFill>
              </a:rPr>
              <a:t> sig in </a:t>
            </a:r>
            <a:r>
              <a:rPr lang="en-US" sz="2800" dirty="0" err="1" smtClean="0">
                <a:solidFill>
                  <a:srgbClr val="000000"/>
                </a:solidFill>
              </a:rPr>
              <a:t>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andra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världskriget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4038" name="Line 5"/>
          <p:cNvSpPr>
            <a:spLocks noChangeShapeType="1"/>
          </p:cNvSpPr>
          <p:nvPr/>
        </p:nvSpPr>
        <p:spPr bwMode="auto">
          <a:xfrm>
            <a:off x="914400" y="1219200"/>
            <a:ext cx="82296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6924675" y="6491288"/>
            <a:ext cx="22193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FFFFFF"/>
                </a:solidFill>
              </a:rPr>
              <a:t>Photo Credit: Yann Arthus-Bertrand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7544" y="2896344"/>
            <a:ext cx="8229600" cy="8926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Att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rädda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civilisationen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kommer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att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kräva</a:t>
            </a:r>
            <a:r>
              <a:rPr lang="en-US" sz="2800" dirty="0" smtClean="0">
                <a:solidFill>
                  <a:srgbClr val="000000"/>
                </a:solidFill>
              </a:rPr>
              <a:t> en </a:t>
            </a:r>
            <a:r>
              <a:rPr lang="en-US" sz="2800" dirty="0" err="1" smtClean="0">
                <a:solidFill>
                  <a:srgbClr val="000000"/>
                </a:solidFill>
              </a:rPr>
              <a:t>lika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brådskande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insats</a:t>
            </a:r>
            <a:r>
              <a:rPr lang="en-US" sz="2800" dirty="0" smtClean="0">
                <a:solidFill>
                  <a:srgbClr val="000000"/>
                </a:solidFill>
              </a:rPr>
              <a:t>, men i </a:t>
            </a:r>
            <a:r>
              <a:rPr lang="en-US" sz="2800" dirty="0" err="1" smtClean="0">
                <a:solidFill>
                  <a:srgbClr val="000000"/>
                </a:solidFill>
              </a:rPr>
              <a:t>mycket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större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skala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7544" y="3789040"/>
            <a:ext cx="8229600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Vi </a:t>
            </a:r>
            <a:r>
              <a:rPr lang="en-US" sz="2800" dirty="0" err="1" smtClean="0">
                <a:solidFill>
                  <a:srgbClr val="000000"/>
                </a:solidFill>
              </a:rPr>
              <a:t>har</a:t>
            </a:r>
            <a:r>
              <a:rPr lang="en-US" sz="2800" dirty="0" smtClean="0">
                <a:solidFill>
                  <a:srgbClr val="000000"/>
                </a:solidFill>
              </a:rPr>
              <a:t> den </a:t>
            </a:r>
            <a:r>
              <a:rPr lang="en-US" sz="2800" dirty="0" err="1" smtClean="0">
                <a:solidFill>
                  <a:srgbClr val="000000"/>
                </a:solidFill>
              </a:rPr>
              <a:t>teknik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som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behövs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för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att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genomföra</a:t>
            </a:r>
            <a:r>
              <a:rPr lang="en-US" sz="2800" dirty="0" smtClean="0">
                <a:solidFill>
                  <a:srgbClr val="000000"/>
                </a:solidFill>
              </a:rPr>
              <a:t> Plan B – nu </a:t>
            </a:r>
            <a:r>
              <a:rPr lang="en-US" sz="2800" dirty="0" err="1" smtClean="0">
                <a:solidFill>
                  <a:srgbClr val="000000"/>
                </a:solidFill>
              </a:rPr>
              <a:t>behövs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bara</a:t>
            </a:r>
            <a:r>
              <a:rPr lang="en-US" sz="2800" dirty="0" smtClean="0">
                <a:solidFill>
                  <a:srgbClr val="000000"/>
                </a:solidFill>
              </a:rPr>
              <a:t> den </a:t>
            </a:r>
            <a:r>
              <a:rPr lang="en-US" sz="2800" dirty="0" err="1" smtClean="0">
                <a:solidFill>
                  <a:srgbClr val="000000"/>
                </a:solidFill>
              </a:rPr>
              <a:t>politiska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viljan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428625" y="24288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dirty="0" err="1" smtClean="0">
                <a:solidFill>
                  <a:srgbClr val="FFFFFF"/>
                </a:solidFill>
              </a:rPr>
              <a:t>Hoppfulla</a:t>
            </a:r>
            <a:r>
              <a:rPr lang="en-US" sz="4400" dirty="0" smtClean="0">
                <a:solidFill>
                  <a:srgbClr val="FFFFFF"/>
                </a:solidFill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</a:rPr>
              <a:t>exempel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63538" y="1638300"/>
            <a:ext cx="8388350" cy="4660900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23528" y="1746250"/>
            <a:ext cx="8229600" cy="45630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177800" algn="l">
              <a:lnSpc>
                <a:spcPct val="90000"/>
              </a:lnSpc>
              <a:spcBef>
                <a:spcPts val="7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Länder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och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städer</a:t>
            </a:r>
            <a:r>
              <a:rPr lang="en-US" sz="2800" dirty="0" smtClean="0">
                <a:solidFill>
                  <a:srgbClr val="000000"/>
                </a:solidFill>
              </a:rPr>
              <a:t> runt </a:t>
            </a:r>
            <a:r>
              <a:rPr lang="en-US" sz="2800" dirty="0" err="1" smtClean="0">
                <a:solidFill>
                  <a:srgbClr val="000000"/>
                </a:solidFill>
              </a:rPr>
              <a:t>om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världen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visar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vad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som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redan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idag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göras</a:t>
            </a:r>
            <a:r>
              <a:rPr lang="en-US" sz="2800" dirty="0" smtClean="0">
                <a:solidFill>
                  <a:srgbClr val="000000"/>
                </a:solidFill>
              </a:rPr>
              <a:t>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>
            <a:off x="914400" y="1208088"/>
            <a:ext cx="8229600" cy="1587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6650038" y="6491288"/>
            <a:ext cx="24939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FFFFFF"/>
                </a:solidFill>
              </a:rPr>
              <a:t>Photo Credit: iStockPhoto / Sander Nagel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528" y="2610346"/>
            <a:ext cx="8229600" cy="4586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I </a:t>
            </a:r>
            <a:r>
              <a:rPr lang="en-US" sz="2400" dirty="0" err="1" smtClean="0">
                <a:solidFill>
                  <a:srgbClr val="000000"/>
                </a:solidFill>
              </a:rPr>
              <a:t>Köpenhamn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cyklar</a:t>
            </a:r>
            <a:r>
              <a:rPr lang="en-US" sz="2400" dirty="0" smtClean="0">
                <a:solidFill>
                  <a:srgbClr val="000000"/>
                </a:solidFill>
              </a:rPr>
              <a:t> 36 % </a:t>
            </a:r>
            <a:r>
              <a:rPr lang="en-US" sz="2400" dirty="0" err="1" smtClean="0">
                <a:solidFill>
                  <a:srgbClr val="000000"/>
                </a:solidFill>
              </a:rPr>
              <a:t>av</a:t>
            </a:r>
            <a:r>
              <a:rPr lang="en-US" sz="2400" dirty="0" smtClean="0">
                <a:solidFill>
                  <a:srgbClr val="000000"/>
                </a:solidFill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</a:rPr>
              <a:t>arbetande</a:t>
            </a:r>
            <a:r>
              <a:rPr lang="en-US" sz="2400" dirty="0" smtClean="0">
                <a:solidFill>
                  <a:srgbClr val="000000"/>
                </a:solidFill>
              </a:rPr>
              <a:t> till </a:t>
            </a:r>
            <a:r>
              <a:rPr lang="en-US" sz="2400" dirty="0" err="1" smtClean="0">
                <a:solidFill>
                  <a:srgbClr val="000000"/>
                </a:solidFill>
              </a:rPr>
              <a:t>jobbet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3528" y="3114402"/>
            <a:ext cx="8229600" cy="1178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Iran </a:t>
            </a:r>
            <a:r>
              <a:rPr lang="en-US" sz="2400" dirty="0" err="1" smtClean="0">
                <a:solidFill>
                  <a:srgbClr val="000000"/>
                </a:solidFill>
              </a:rPr>
              <a:t>skar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ner</a:t>
            </a:r>
            <a:r>
              <a:rPr lang="en-US" sz="2400" dirty="0" smtClean="0">
                <a:solidFill>
                  <a:srgbClr val="000000"/>
                </a:solidFill>
              </a:rPr>
              <a:t> sin </a:t>
            </a:r>
            <a:r>
              <a:rPr lang="en-US" sz="2400" dirty="0" err="1" smtClean="0">
                <a:solidFill>
                  <a:srgbClr val="000000"/>
                </a:solidFill>
              </a:rPr>
              <a:t>befolkningstillväxt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från</a:t>
            </a:r>
            <a:r>
              <a:rPr lang="en-US" sz="2400" dirty="0" smtClean="0">
                <a:solidFill>
                  <a:srgbClr val="000000"/>
                </a:solidFill>
              </a:rPr>
              <a:t> 4,2 % </a:t>
            </a:r>
            <a:r>
              <a:rPr lang="en-US" sz="2400" dirty="0" err="1" smtClean="0">
                <a:solidFill>
                  <a:srgbClr val="000000"/>
                </a:solidFill>
              </a:rPr>
              <a:t>år</a:t>
            </a:r>
            <a:r>
              <a:rPr lang="en-US" sz="2400" dirty="0" smtClean="0">
                <a:solidFill>
                  <a:srgbClr val="000000"/>
                </a:solidFill>
              </a:rPr>
              <a:t> 1980 till 1,3 % </a:t>
            </a:r>
            <a:r>
              <a:rPr lang="en-US" sz="2400" dirty="0" err="1" smtClean="0">
                <a:solidFill>
                  <a:srgbClr val="000000"/>
                </a:solidFill>
              </a:rPr>
              <a:t>år</a:t>
            </a:r>
            <a:r>
              <a:rPr lang="en-US" sz="2400" dirty="0" smtClean="0">
                <a:solidFill>
                  <a:srgbClr val="000000"/>
                </a:solidFill>
              </a:rPr>
              <a:t> 2006 med </a:t>
            </a:r>
            <a:r>
              <a:rPr lang="en-US" sz="2400" dirty="0" err="1" smtClean="0">
                <a:solidFill>
                  <a:srgbClr val="000000"/>
                </a:solidFill>
              </a:rPr>
              <a:t>hjälp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av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utbildning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hälsovård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och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familjeplanering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3528" y="4266530"/>
            <a:ext cx="8229600" cy="8186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Kina </a:t>
            </a:r>
            <a:r>
              <a:rPr lang="en-US" sz="2400" dirty="0" err="1" smtClean="0">
                <a:solidFill>
                  <a:srgbClr val="000000"/>
                </a:solidFill>
              </a:rPr>
              <a:t>har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27 </a:t>
            </a:r>
            <a:r>
              <a:rPr lang="en-US" sz="2400" dirty="0" err="1" smtClean="0">
                <a:solidFill>
                  <a:srgbClr val="000000"/>
                </a:solidFill>
              </a:rPr>
              <a:t>miljoner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solfångare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på</a:t>
            </a:r>
            <a:r>
              <a:rPr lang="en-US" sz="2400" dirty="0" smtClean="0">
                <a:solidFill>
                  <a:srgbClr val="000000"/>
                </a:solidFill>
              </a:rPr>
              <a:t> taken. Den </a:t>
            </a:r>
            <a:r>
              <a:rPr lang="en-US" sz="2400" dirty="0" err="1" smtClean="0">
                <a:solidFill>
                  <a:srgbClr val="000000"/>
                </a:solidFill>
              </a:rPr>
              <a:t>energi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som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tillgodogörs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motsvarar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energin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från</a:t>
            </a:r>
            <a:r>
              <a:rPr lang="en-US" sz="2400" dirty="0" smtClean="0">
                <a:solidFill>
                  <a:srgbClr val="000000"/>
                </a:solidFill>
              </a:rPr>
              <a:t> 49 </a:t>
            </a:r>
            <a:r>
              <a:rPr lang="en-US" sz="2400" dirty="0" err="1" smtClean="0">
                <a:solidFill>
                  <a:srgbClr val="000000"/>
                </a:solidFill>
              </a:rPr>
              <a:t>kolkraftverk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5085184"/>
            <a:ext cx="8229600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Japans </a:t>
            </a:r>
            <a:r>
              <a:rPr lang="en-US" sz="2400" dirty="0" err="1" smtClean="0">
                <a:solidFill>
                  <a:srgbClr val="000000"/>
                </a:solidFill>
              </a:rPr>
              <a:t>höghastighetståg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transporterar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hundratusentals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passagerare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varje</a:t>
            </a:r>
            <a:r>
              <a:rPr lang="en-US" sz="2400" dirty="0" smtClean="0">
                <a:solidFill>
                  <a:srgbClr val="000000"/>
                </a:solidFill>
              </a:rPr>
              <a:t> dag med </a:t>
            </a:r>
            <a:r>
              <a:rPr lang="en-US" sz="2400" dirty="0" err="1" smtClean="0">
                <a:solidFill>
                  <a:srgbClr val="000000"/>
                </a:solidFill>
              </a:rPr>
              <a:t>förseningar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som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mäts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sekunder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63538" y="1390650"/>
            <a:ext cx="8445500" cy="513469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95536" y="1457325"/>
            <a:ext cx="8229600" cy="603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Sydkorea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som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efter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koreakriget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helt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skoglöst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har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återskapat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skogar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på</a:t>
            </a:r>
            <a:r>
              <a:rPr lang="en-US" sz="2400" dirty="0" smtClean="0">
                <a:solidFill>
                  <a:srgbClr val="000000"/>
                </a:solidFill>
              </a:rPr>
              <a:t> 65 % </a:t>
            </a:r>
            <a:r>
              <a:rPr lang="en-US" sz="2400" dirty="0" err="1" smtClean="0">
                <a:solidFill>
                  <a:srgbClr val="000000"/>
                </a:solidFill>
              </a:rPr>
              <a:t>av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landets</a:t>
            </a:r>
            <a:r>
              <a:rPr lang="en-US" sz="2400" dirty="0" smtClean="0">
                <a:solidFill>
                  <a:srgbClr val="000000"/>
                </a:solidFill>
              </a:rPr>
              <a:t> areal.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420688" y="1519238"/>
            <a:ext cx="8388350" cy="4830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6924675" y="6491288"/>
            <a:ext cx="22193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FFFFFF"/>
                </a:solidFill>
              </a:rPr>
              <a:t>Photo Credit: Yann Arthus-Bertrand</a:t>
            </a:r>
          </a:p>
        </p:txBody>
      </p:sp>
      <p:sp>
        <p:nvSpPr>
          <p:cNvPr id="46087" name="Line 6"/>
          <p:cNvSpPr>
            <a:spLocks noChangeShapeType="1"/>
          </p:cNvSpPr>
          <p:nvPr/>
        </p:nvSpPr>
        <p:spPr bwMode="auto">
          <a:xfrm>
            <a:off x="914400" y="1208088"/>
            <a:ext cx="8229600" cy="1587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428625" y="24288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dirty="0" err="1" smtClean="0">
                <a:solidFill>
                  <a:srgbClr val="FFFFFF"/>
                </a:solidFill>
              </a:rPr>
              <a:t>Hoppfulla</a:t>
            </a:r>
            <a:r>
              <a:rPr lang="en-US" sz="4400" dirty="0" smtClean="0">
                <a:solidFill>
                  <a:srgbClr val="FFFFFF"/>
                </a:solidFill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</a:rPr>
              <a:t>exempel</a:t>
            </a:r>
            <a:endParaRPr lang="en-US" sz="4400" dirty="0" smtClean="0">
              <a:solidFill>
                <a:srgbClr val="FFFFFF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95536" y="2132856"/>
            <a:ext cx="8229600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På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Filippinerna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får</a:t>
            </a:r>
            <a:r>
              <a:rPr lang="en-US" sz="2400" dirty="0" smtClean="0">
                <a:solidFill>
                  <a:srgbClr val="000000"/>
                </a:solidFill>
              </a:rPr>
              <a:t> 19 </a:t>
            </a:r>
            <a:r>
              <a:rPr lang="en-US" sz="2400" dirty="0" err="1" smtClean="0">
                <a:solidFill>
                  <a:srgbClr val="000000"/>
                </a:solidFill>
              </a:rPr>
              <a:t>miljoner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människor</a:t>
            </a:r>
            <a:r>
              <a:rPr lang="en-US" sz="2400" dirty="0" smtClean="0">
                <a:solidFill>
                  <a:srgbClr val="000000"/>
                </a:solidFill>
              </a:rPr>
              <a:t> sin el </a:t>
            </a:r>
            <a:r>
              <a:rPr lang="en-US" sz="2400" dirty="0" err="1" smtClean="0">
                <a:solidFill>
                  <a:srgbClr val="000000"/>
                </a:solidFill>
              </a:rPr>
              <a:t>från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geotermiska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kraftverk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5536" y="2817688"/>
            <a:ext cx="8229600" cy="899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USA </a:t>
            </a:r>
            <a:r>
              <a:rPr lang="en-US" sz="2400" dirty="0" err="1" smtClean="0">
                <a:solidFill>
                  <a:srgbClr val="000000"/>
                </a:solidFill>
              </a:rPr>
              <a:t>minskade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jorderosionen</a:t>
            </a:r>
            <a:r>
              <a:rPr lang="en-US" sz="2400" dirty="0" smtClean="0">
                <a:solidFill>
                  <a:srgbClr val="000000"/>
                </a:solidFill>
              </a:rPr>
              <a:t> med 40 % </a:t>
            </a:r>
            <a:r>
              <a:rPr lang="en-US" sz="2400" dirty="0" err="1" smtClean="0">
                <a:solidFill>
                  <a:srgbClr val="000000"/>
                </a:solidFill>
              </a:rPr>
              <a:t>på</a:t>
            </a:r>
            <a:r>
              <a:rPr lang="en-US" sz="2400" dirty="0" smtClean="0">
                <a:solidFill>
                  <a:srgbClr val="000000"/>
                </a:solidFill>
              </a:rPr>
              <a:t> 25 </a:t>
            </a:r>
            <a:r>
              <a:rPr lang="en-US" sz="2400" dirty="0" err="1" smtClean="0">
                <a:solidFill>
                  <a:srgbClr val="000000"/>
                </a:solidFill>
              </a:rPr>
              <a:t>år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genom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att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lägga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igen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åkrar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och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införa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varsammare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jordbearbet-ning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</a:rPr>
              <a:t>Samtidigt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ökade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spannmålsskörden</a:t>
            </a:r>
            <a:r>
              <a:rPr lang="en-US" sz="2400" dirty="0" smtClean="0">
                <a:solidFill>
                  <a:srgbClr val="000000"/>
                </a:solidFill>
              </a:rPr>
              <a:t> med 20 %.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95536" y="3789040"/>
            <a:ext cx="8229600" cy="1224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Tyskland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minskade</a:t>
            </a:r>
            <a:r>
              <a:rPr lang="en-US" sz="2400" dirty="0" smtClean="0">
                <a:solidFill>
                  <a:srgbClr val="000000"/>
                </a:solidFill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</a:rPr>
              <a:t>årliga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utsläppen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av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koldioxid</a:t>
            </a:r>
            <a:r>
              <a:rPr lang="en-US" sz="2400" dirty="0" smtClean="0">
                <a:solidFill>
                  <a:srgbClr val="000000"/>
                </a:solidFill>
              </a:rPr>
              <a:t> med 20 </a:t>
            </a:r>
            <a:r>
              <a:rPr lang="en-US" sz="2400" dirty="0" err="1" smtClean="0">
                <a:solidFill>
                  <a:srgbClr val="000000"/>
                </a:solidFill>
              </a:rPr>
              <a:t>miljoner</a:t>
            </a:r>
            <a:r>
              <a:rPr lang="en-US" sz="2400" dirty="0" smtClean="0">
                <a:solidFill>
                  <a:srgbClr val="000000"/>
                </a:solidFill>
              </a:rPr>
              <a:t> ton </a:t>
            </a:r>
            <a:r>
              <a:rPr lang="en-US" sz="2400" dirty="0" err="1" smtClean="0">
                <a:solidFill>
                  <a:srgbClr val="000000"/>
                </a:solidFill>
              </a:rPr>
              <a:t>och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skapade</a:t>
            </a:r>
            <a:r>
              <a:rPr lang="en-US" sz="2400" dirty="0" smtClean="0">
                <a:solidFill>
                  <a:srgbClr val="000000"/>
                </a:solidFill>
              </a:rPr>
              <a:t> 250 000 </a:t>
            </a:r>
            <a:r>
              <a:rPr lang="en-US" sz="2400" dirty="0" err="1" smtClean="0">
                <a:solidFill>
                  <a:srgbClr val="000000"/>
                </a:solidFill>
              </a:rPr>
              <a:t>jobb</a:t>
            </a:r>
            <a:r>
              <a:rPr lang="en-US" sz="2400" dirty="0" smtClean="0">
                <a:solidFill>
                  <a:srgbClr val="000000"/>
                </a:solidFill>
              </a:rPr>
              <a:t> med </a:t>
            </a:r>
            <a:r>
              <a:rPr lang="en-US" sz="2400" dirty="0" err="1" smtClean="0">
                <a:solidFill>
                  <a:srgbClr val="000000"/>
                </a:solidFill>
              </a:rPr>
              <a:t>hjälp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av</a:t>
            </a:r>
            <a:r>
              <a:rPr lang="en-US" sz="2400" dirty="0" smtClean="0">
                <a:solidFill>
                  <a:srgbClr val="000000"/>
                </a:solidFill>
              </a:rPr>
              <a:t> en </a:t>
            </a:r>
            <a:r>
              <a:rPr lang="en-US" sz="2400" dirty="0" err="1" smtClean="0">
                <a:solidFill>
                  <a:srgbClr val="000000"/>
                </a:solidFill>
              </a:rPr>
              <a:t>systematisk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skatteväxling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från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arbete</a:t>
            </a:r>
            <a:r>
              <a:rPr lang="en-US" sz="2400" dirty="0" smtClean="0">
                <a:solidFill>
                  <a:srgbClr val="000000"/>
                </a:solidFill>
              </a:rPr>
              <a:t> till </a:t>
            </a:r>
            <a:r>
              <a:rPr lang="en-US" sz="2400" dirty="0" err="1" smtClean="0">
                <a:solidFill>
                  <a:srgbClr val="000000"/>
                </a:solidFill>
              </a:rPr>
              <a:t>energi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som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genomfördes</a:t>
            </a:r>
            <a:r>
              <a:rPr lang="en-US" sz="2400" dirty="0" smtClean="0">
                <a:solidFill>
                  <a:srgbClr val="000000"/>
                </a:solidFill>
              </a:rPr>
              <a:t> under </a:t>
            </a:r>
            <a:r>
              <a:rPr lang="en-US" sz="2400" dirty="0" err="1" smtClean="0">
                <a:solidFill>
                  <a:srgbClr val="000000"/>
                </a:solidFill>
              </a:rPr>
              <a:t>åren</a:t>
            </a:r>
            <a:r>
              <a:rPr lang="en-US" sz="2400" dirty="0" smtClean="0">
                <a:solidFill>
                  <a:srgbClr val="000000"/>
                </a:solidFill>
              </a:rPr>
              <a:t> 1999 till 2003.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5536" y="5049936"/>
            <a:ext cx="8229600" cy="61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Danmark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får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än</a:t>
            </a:r>
            <a:r>
              <a:rPr lang="en-US" sz="2400" dirty="0" smtClean="0">
                <a:solidFill>
                  <a:srgbClr val="000000"/>
                </a:solidFill>
              </a:rPr>
              <a:t> 20 % </a:t>
            </a:r>
            <a:r>
              <a:rPr lang="en-US" sz="2400" dirty="0" err="1" smtClean="0">
                <a:solidFill>
                  <a:srgbClr val="000000"/>
                </a:solidFill>
              </a:rPr>
              <a:t>av</a:t>
            </a:r>
            <a:r>
              <a:rPr lang="en-US" sz="2400" dirty="0" smtClean="0">
                <a:solidFill>
                  <a:srgbClr val="000000"/>
                </a:solidFill>
              </a:rPr>
              <a:t> sin el </a:t>
            </a:r>
            <a:r>
              <a:rPr lang="en-US" sz="2400" dirty="0" err="1" smtClean="0">
                <a:solidFill>
                  <a:srgbClr val="000000"/>
                </a:solidFill>
              </a:rPr>
              <a:t>från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vind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och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siktar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på</a:t>
            </a:r>
            <a:r>
              <a:rPr lang="en-US" sz="2400" dirty="0" smtClean="0">
                <a:solidFill>
                  <a:srgbClr val="000000"/>
                </a:solidFill>
              </a:rPr>
              <a:t> 50 %.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95536" y="5698008"/>
            <a:ext cx="8229600" cy="61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Planer </a:t>
            </a:r>
            <a:r>
              <a:rPr lang="en-US" sz="2400" dirty="0" err="1" smtClean="0">
                <a:solidFill>
                  <a:srgbClr val="000000"/>
                </a:solidFill>
              </a:rPr>
              <a:t>på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än</a:t>
            </a:r>
            <a:r>
              <a:rPr lang="en-US" sz="2400" dirty="0" smtClean="0">
                <a:solidFill>
                  <a:srgbClr val="000000"/>
                </a:solidFill>
              </a:rPr>
              <a:t> 100 </a:t>
            </a:r>
            <a:r>
              <a:rPr lang="en-US" sz="2400" dirty="0" err="1" smtClean="0">
                <a:solidFill>
                  <a:srgbClr val="000000"/>
                </a:solidFill>
              </a:rPr>
              <a:t>kolkraftverk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 USA </a:t>
            </a:r>
            <a:r>
              <a:rPr lang="en-US" sz="2400" dirty="0" err="1" smtClean="0">
                <a:solidFill>
                  <a:srgbClr val="000000"/>
                </a:solidFill>
              </a:rPr>
              <a:t>har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lagts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på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hyllan</a:t>
            </a:r>
            <a:r>
              <a:rPr lang="en-US" sz="2400" dirty="0" smtClean="0">
                <a:solidFill>
                  <a:srgbClr val="000000"/>
                </a:solidFill>
              </a:rPr>
              <a:t> sedan </a:t>
            </a:r>
            <a:r>
              <a:rPr lang="en-US" sz="2400" dirty="0" err="1" smtClean="0">
                <a:solidFill>
                  <a:srgbClr val="000000"/>
                </a:solidFill>
              </a:rPr>
              <a:t>år</a:t>
            </a:r>
            <a:r>
              <a:rPr lang="en-US" sz="2400" dirty="0" smtClean="0">
                <a:solidFill>
                  <a:srgbClr val="000000"/>
                </a:solidFill>
              </a:rPr>
              <a:t> 2001.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9" grpId="0"/>
      <p:bldP spid="10" grpId="0"/>
      <p:bldP spid="11" grpId="0"/>
      <p:bldP spid="12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457200" y="246063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dirty="0" err="1" smtClean="0">
                <a:solidFill>
                  <a:srgbClr val="000000"/>
                </a:solidFill>
              </a:rPr>
              <a:t>Låt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oss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komma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igång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20688" y="1393824"/>
            <a:ext cx="8272462" cy="4699471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827584" y="1443039"/>
            <a:ext cx="8229600" cy="9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7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sz="2800" i="1" dirty="0" err="1" smtClean="0">
                <a:solidFill>
                  <a:schemeClr val="tx1"/>
                </a:solidFill>
              </a:rPr>
              <a:t>Att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rädda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civilisationen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är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ingen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soffliggarsport</a:t>
            </a:r>
            <a:r>
              <a:rPr lang="en-US" sz="2800" i="1" dirty="0" smtClean="0">
                <a:solidFill>
                  <a:schemeClr val="tx1"/>
                </a:solidFill>
              </a:rPr>
              <a:t>.</a:t>
            </a:r>
            <a:endParaRPr lang="en-US" sz="2800" i="1" dirty="0">
              <a:solidFill>
                <a:schemeClr val="tx1"/>
              </a:solidFill>
            </a:endParaRPr>
          </a:p>
          <a:p>
            <a:pPr marL="336550" indent="-336550">
              <a:spcBef>
                <a:spcPts val="6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sz="2800" dirty="0">
                <a:solidFill>
                  <a:schemeClr val="tx1"/>
                </a:solidFill>
              </a:rPr>
              <a:t>		                </a:t>
            </a:r>
            <a:r>
              <a:rPr lang="en-US" sz="2800" dirty="0" smtClean="0">
                <a:solidFill>
                  <a:schemeClr val="tx1"/>
                </a:solidFill>
              </a:rPr>
              <a:t>				 </a:t>
            </a:r>
            <a:r>
              <a:rPr lang="en-US" sz="2400" dirty="0">
                <a:solidFill>
                  <a:schemeClr val="tx1"/>
                </a:solidFill>
              </a:rPr>
              <a:t>Lester R. </a:t>
            </a:r>
            <a:r>
              <a:rPr lang="en-US" sz="2400" dirty="0" smtClean="0">
                <a:solidFill>
                  <a:schemeClr val="tx1"/>
                </a:solidFill>
              </a:rPr>
              <a:t>Brown</a:t>
            </a:r>
            <a:endParaRPr lang="en-US" sz="2400" baseline="-1000" dirty="0">
              <a:solidFill>
                <a:schemeClr val="tx1"/>
              </a:solidFill>
            </a:endParaRPr>
          </a:p>
        </p:txBody>
      </p:sp>
      <p:sp>
        <p:nvSpPr>
          <p:cNvPr id="47110" name="Line 5"/>
          <p:cNvSpPr>
            <a:spLocks noChangeShapeType="1"/>
          </p:cNvSpPr>
          <p:nvPr/>
        </p:nvSpPr>
        <p:spPr bwMode="auto">
          <a:xfrm>
            <a:off x="914400" y="1219200"/>
            <a:ext cx="8229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6315075" y="6548438"/>
            <a:ext cx="28289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000000"/>
                </a:solidFill>
              </a:rPr>
              <a:t>Photo Credit: iStockPhoto / Alexandr Denisenko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7544" y="2276872"/>
            <a:ext cx="8229600" cy="5213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7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sz="2800" dirty="0" err="1" smtClean="0">
                <a:solidFill>
                  <a:schemeClr val="tx1"/>
                </a:solidFill>
              </a:rPr>
              <a:t>Vad</a:t>
            </a:r>
            <a:r>
              <a:rPr lang="en-US" sz="2800" dirty="0" smtClean="0">
                <a:solidFill>
                  <a:schemeClr val="tx1"/>
                </a:solidFill>
              </a:rPr>
              <a:t> du </a:t>
            </a:r>
            <a:r>
              <a:rPr lang="en-US" sz="2800" dirty="0" err="1" smtClean="0">
                <a:solidFill>
                  <a:schemeClr val="tx1"/>
                </a:solidFill>
              </a:rPr>
              <a:t>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göra</a:t>
            </a:r>
            <a:endParaRPr lang="en-US" sz="2400" baseline="-1000" dirty="0">
              <a:solidFill>
                <a:schemeClr val="tx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7544" y="2852936"/>
            <a:ext cx="8676456" cy="5213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33400" lvl="1" indent="-279400" algn="l">
              <a:spcBef>
                <a:spcPts val="600"/>
              </a:spcBef>
              <a:buFont typeface="Arial" pitchFamily="34" charset="0"/>
              <a:buChar char="-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sz="3200" baseline="-1000" dirty="0" err="1" smtClean="0">
                <a:solidFill>
                  <a:schemeClr val="tx1"/>
                </a:solidFill>
              </a:rPr>
              <a:t>Lär</a:t>
            </a:r>
            <a:r>
              <a:rPr lang="en-US" sz="3200" baseline="-1000" dirty="0" smtClean="0">
                <a:solidFill>
                  <a:schemeClr val="tx1"/>
                </a:solidFill>
              </a:rPr>
              <a:t> dig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mer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om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dessa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frågor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och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hjälp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andra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att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också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göra</a:t>
            </a:r>
            <a:r>
              <a:rPr lang="en-US" sz="3200" baseline="-1000" dirty="0" smtClean="0">
                <a:solidFill>
                  <a:schemeClr val="tx1"/>
                </a:solidFill>
              </a:rPr>
              <a:t> det.  </a:t>
            </a:r>
            <a:endParaRPr lang="en-US" sz="3200" baseline="-1000" dirty="0">
              <a:solidFill>
                <a:schemeClr val="tx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7544" y="3339653"/>
            <a:ext cx="8229600" cy="809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33400" lvl="1" indent="-279400" algn="l">
              <a:spcBef>
                <a:spcPts val="600"/>
              </a:spcBef>
              <a:buFont typeface="Arial" pitchFamily="34" charset="0"/>
              <a:buChar char="-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sz="3200" baseline="-1000" dirty="0" err="1" smtClean="0">
                <a:solidFill>
                  <a:schemeClr val="tx1"/>
                </a:solidFill>
              </a:rPr>
              <a:t>Hjälp</a:t>
            </a:r>
            <a:r>
              <a:rPr lang="en-US" sz="3200" baseline="-1000" dirty="0" smtClean="0">
                <a:solidFill>
                  <a:schemeClr val="tx1"/>
                </a:solidFill>
              </a:rPr>
              <a:t> till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att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sprida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informationen</a:t>
            </a:r>
            <a:r>
              <a:rPr lang="en-US" sz="3200" baseline="-1000" dirty="0" smtClean="0">
                <a:solidFill>
                  <a:schemeClr val="tx1"/>
                </a:solidFill>
              </a:rPr>
              <a:t>: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skriv</a:t>
            </a:r>
            <a:r>
              <a:rPr lang="en-US" sz="3200" baseline="-1000" dirty="0" smtClean="0">
                <a:solidFill>
                  <a:schemeClr val="tx1"/>
                </a:solidFill>
              </a:rPr>
              <a:t> till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makthavarna</a:t>
            </a:r>
            <a:r>
              <a:rPr lang="en-US" sz="3200" baseline="-1000" dirty="0" smtClean="0">
                <a:solidFill>
                  <a:schemeClr val="tx1"/>
                </a:solidFill>
              </a:rPr>
              <a:t>,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skicka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insändare</a:t>
            </a:r>
            <a:r>
              <a:rPr lang="en-US" sz="3200" baseline="-1000" dirty="0" smtClean="0">
                <a:solidFill>
                  <a:schemeClr val="tx1"/>
                </a:solidFill>
              </a:rPr>
              <a:t> till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tidningar</a:t>
            </a:r>
            <a:r>
              <a:rPr lang="en-US" sz="3200" baseline="-1000" dirty="0" smtClean="0">
                <a:solidFill>
                  <a:schemeClr val="tx1"/>
                </a:solidFill>
              </a:rPr>
              <a:t>,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använd</a:t>
            </a:r>
            <a:r>
              <a:rPr lang="en-US" sz="3200" baseline="-1000" dirty="0" smtClean="0">
                <a:solidFill>
                  <a:schemeClr val="tx1"/>
                </a:solidFill>
              </a:rPr>
              <a:t> internet.</a:t>
            </a:r>
            <a:endParaRPr lang="en-US" sz="2400" baseline="-1000" dirty="0">
              <a:solidFill>
                <a:schemeClr val="tx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7544" y="4077073"/>
            <a:ext cx="822960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33400" lvl="1" indent="-279400" algn="l">
              <a:spcBef>
                <a:spcPts val="600"/>
              </a:spcBef>
              <a:buFont typeface="Arial" pitchFamily="34" charset="0"/>
              <a:buChar char="-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sz="3200" baseline="-1000" dirty="0" err="1" smtClean="0">
                <a:solidFill>
                  <a:schemeClr val="tx1"/>
                </a:solidFill>
              </a:rPr>
              <a:t>Engagera</a:t>
            </a:r>
            <a:r>
              <a:rPr lang="en-US" sz="3200" baseline="-1000" dirty="0" smtClean="0">
                <a:solidFill>
                  <a:schemeClr val="tx1"/>
                </a:solidFill>
              </a:rPr>
              <a:t> dig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politiskt</a:t>
            </a:r>
            <a:r>
              <a:rPr lang="en-US" sz="3200" baseline="-1000" dirty="0" smtClean="0">
                <a:solidFill>
                  <a:schemeClr val="tx1"/>
                </a:solidFill>
              </a:rPr>
              <a:t>: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låt</a:t>
            </a:r>
            <a:r>
              <a:rPr lang="en-US" sz="3200" baseline="-1000" dirty="0" smtClean="0">
                <a:solidFill>
                  <a:schemeClr val="tx1"/>
                </a:solidFill>
              </a:rPr>
              <a:t> de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folkvalda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veta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vad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som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är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viktigast</a:t>
            </a:r>
            <a:r>
              <a:rPr lang="en-US" sz="3200" baseline="-1000" dirty="0" smtClean="0">
                <a:solidFill>
                  <a:schemeClr val="tx1"/>
                </a:solidFill>
              </a:rPr>
              <a:t>.</a:t>
            </a:r>
            <a:endParaRPr lang="en-US" sz="2400" baseline="-1000" dirty="0">
              <a:solidFill>
                <a:schemeClr val="tx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67544" y="4797153"/>
            <a:ext cx="8229600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33400" lvl="1" indent="-279400" algn="l">
              <a:spcBef>
                <a:spcPts val="600"/>
              </a:spcBef>
              <a:buFont typeface="Arial" pitchFamily="34" charset="0"/>
              <a:buChar char="-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sz="3200" baseline="-1000" dirty="0" smtClean="0">
                <a:solidFill>
                  <a:schemeClr val="tx1"/>
                </a:solidFill>
              </a:rPr>
              <a:t>Ta tag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i</a:t>
            </a:r>
            <a:r>
              <a:rPr lang="en-US" sz="3200" baseline="-1000" dirty="0" smtClean="0">
                <a:solidFill>
                  <a:schemeClr val="tx1"/>
                </a:solidFill>
              </a:rPr>
              <a:t> en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fråga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som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intresserar</a:t>
            </a:r>
            <a:r>
              <a:rPr lang="en-US" sz="3200" baseline="-1000" dirty="0" smtClean="0">
                <a:solidFill>
                  <a:schemeClr val="tx1"/>
                </a:solidFill>
              </a:rPr>
              <a:t> dig,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som</a:t>
            </a:r>
            <a:r>
              <a:rPr lang="en-US" sz="3200" baseline="-1000" dirty="0" smtClean="0">
                <a:solidFill>
                  <a:schemeClr val="tx1"/>
                </a:solidFill>
              </a:rPr>
              <a:t> till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exempel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att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stänga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Vattenfalls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kolkraftverk</a:t>
            </a:r>
            <a:r>
              <a:rPr lang="en-US" sz="3200" baseline="-1000" dirty="0" smtClean="0">
                <a:solidFill>
                  <a:schemeClr val="tx1"/>
                </a:solidFill>
              </a:rPr>
              <a:t>,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införa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skatteväxling</a:t>
            </a:r>
            <a:r>
              <a:rPr lang="en-US" sz="3200" baseline="-1000" dirty="0" smtClean="0">
                <a:solidFill>
                  <a:schemeClr val="tx1"/>
                </a:solidFill>
              </a:rPr>
              <a:t>,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eller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motarbeta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biobränslen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som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höjer</a:t>
            </a:r>
            <a:r>
              <a:rPr lang="en-US" sz="3200" baseline="-1000" dirty="0" smtClean="0">
                <a:solidFill>
                  <a:schemeClr val="tx1"/>
                </a:solidFill>
              </a:rPr>
              <a:t> </a:t>
            </a:r>
            <a:r>
              <a:rPr lang="en-US" sz="3200" baseline="-1000" dirty="0" err="1" smtClean="0">
                <a:solidFill>
                  <a:schemeClr val="tx1"/>
                </a:solidFill>
              </a:rPr>
              <a:t>livsmedelspriserna</a:t>
            </a:r>
            <a:r>
              <a:rPr lang="en-US" sz="3200" baseline="-1000" dirty="0" smtClean="0">
                <a:solidFill>
                  <a:schemeClr val="tx1"/>
                </a:solidFill>
              </a:rPr>
              <a:t>. </a:t>
            </a:r>
            <a:endParaRPr lang="en-US" sz="3200" baseline="-1000" dirty="0">
              <a:solidFill>
                <a:schemeClr val="tx1"/>
              </a:solidFill>
            </a:endParaRPr>
          </a:p>
          <a:p>
            <a:pPr marL="336550" indent="-336550" algn="l">
              <a:spcBef>
                <a:spcPts val="600"/>
              </a:spcBef>
              <a:buClrTx/>
              <a:buSz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US" sz="2400" baseline="-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04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dirty="0" smtClean="0">
                <a:solidFill>
                  <a:srgbClr val="FFFFFF"/>
                </a:solidFill>
              </a:rPr>
              <a:t>Valet </a:t>
            </a:r>
            <a:r>
              <a:rPr lang="en-US" sz="4400" dirty="0" err="1" smtClean="0">
                <a:solidFill>
                  <a:srgbClr val="FFFFFF"/>
                </a:solidFill>
              </a:rPr>
              <a:t>är</a:t>
            </a:r>
            <a:r>
              <a:rPr lang="en-US" sz="4400" dirty="0" smtClean="0">
                <a:solidFill>
                  <a:srgbClr val="FFFFFF"/>
                </a:solidFill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</a:rPr>
              <a:t>vårt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20688" y="1482725"/>
            <a:ext cx="8142287" cy="4754587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18864" y="1543050"/>
            <a:ext cx="8229600" cy="13818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l"/>
            <a:r>
              <a:rPr lang="sv-SE" sz="2800" dirty="0" smtClean="0">
                <a:solidFill>
                  <a:schemeClr val="tx1"/>
                </a:solidFill>
              </a:rPr>
              <a:t>Skall vi fortsätta med ”</a:t>
            </a:r>
            <a:r>
              <a:rPr lang="sv-SE" sz="2800" dirty="0" err="1" smtClean="0">
                <a:solidFill>
                  <a:schemeClr val="tx1"/>
                </a:solidFill>
              </a:rPr>
              <a:t>business-as-usual</a:t>
            </a:r>
            <a:r>
              <a:rPr lang="sv-SE" sz="2800" dirty="0" smtClean="0">
                <a:solidFill>
                  <a:schemeClr val="tx1"/>
                </a:solidFill>
              </a:rPr>
              <a:t>”, d.v.s. med en ekonomi som förstör naturens ekosystem tills vi utplånar oss själva?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48134" name="Line 5"/>
          <p:cNvSpPr>
            <a:spLocks noChangeShapeType="1"/>
          </p:cNvSpPr>
          <p:nvPr/>
        </p:nvSpPr>
        <p:spPr bwMode="auto">
          <a:xfrm>
            <a:off x="914400" y="1219200"/>
            <a:ext cx="82296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6650038" y="6491288"/>
            <a:ext cx="24939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FFFFFF"/>
                </a:solidFill>
              </a:rPr>
              <a:t>Photo Credit: iStockPhoto / kycstudio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18864" y="2996952"/>
            <a:ext cx="7869560" cy="19442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l"/>
            <a:r>
              <a:rPr lang="sv-SE" sz="2800" dirty="0" smtClean="0">
                <a:solidFill>
                  <a:schemeClr val="tx1"/>
                </a:solidFill>
              </a:rPr>
              <a:t>	Eller...</a:t>
            </a:r>
          </a:p>
          <a:p>
            <a:pPr algn="l"/>
            <a:r>
              <a:rPr lang="sv-SE" sz="2800" dirty="0" smtClean="0">
                <a:solidFill>
                  <a:schemeClr val="tx1"/>
                </a:solidFill>
              </a:rPr>
              <a:t>skall vi använda Plan B och bli den generation som lägger om riktningen och ser till att hållbara framsteg räddar civilisationen?	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9552" y="4999434"/>
            <a:ext cx="8229600" cy="949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l"/>
            <a:r>
              <a:rPr lang="sv-SE" sz="2800" i="1" dirty="0" smtClean="0">
                <a:solidFill>
                  <a:schemeClr val="tx1"/>
                </a:solidFill>
              </a:rPr>
              <a:t>Valet är vårt, men det kommer att vara avgörande för livet på jorden i all framtid.</a:t>
            </a:r>
          </a:p>
          <a:p>
            <a:pPr marL="336550" indent="-336550" algn="l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05064"/>
            <a:ext cx="1678657" cy="2451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3419872" y="3933056"/>
            <a:ext cx="4752528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err="1" smtClean="0">
                <a:solidFill>
                  <a:srgbClr val="000000"/>
                </a:solidFill>
              </a:rPr>
              <a:t>Alla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böcker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och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rapporter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från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Earth </a:t>
            </a:r>
            <a:r>
              <a:rPr lang="en-US" sz="2000" dirty="0">
                <a:solidFill>
                  <a:srgbClr val="000000"/>
                </a:solidFill>
              </a:rPr>
              <a:t>Policy Institute </a:t>
            </a:r>
            <a:r>
              <a:rPr lang="en-US" sz="2000" dirty="0" err="1" smtClean="0">
                <a:solidFill>
                  <a:srgbClr val="000000"/>
                </a:solidFill>
              </a:rPr>
              <a:t>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nedladdas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fritt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från</a:t>
            </a:r>
            <a:r>
              <a:rPr lang="en-US" sz="2000" dirty="0" smtClean="0">
                <a:solidFill>
                  <a:srgbClr val="000000"/>
                </a:solidFill>
              </a:rPr>
              <a:t> www.earthpolicy.org</a:t>
            </a:r>
            <a:endParaRPr lang="en-US" sz="2000" dirty="0">
              <a:solidFill>
                <a:srgbClr val="CCCCFF"/>
              </a:solidFill>
            </a:endParaRP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085184"/>
            <a:ext cx="2719388" cy="850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Bildobjekt 4" descr="PB4_bi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58670"/>
            <a:ext cx="1800200" cy="261029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771800" y="692696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Svenska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översättningar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av</a:t>
            </a:r>
            <a:r>
              <a:rPr lang="en-US" sz="2400" dirty="0" smtClean="0">
                <a:solidFill>
                  <a:schemeClr val="tx1"/>
                </a:solidFill>
              </a:rPr>
              <a:t> Plan B 2 – 4  </a:t>
            </a:r>
            <a:r>
              <a:rPr lang="en-US" sz="2400" dirty="0" err="1" smtClean="0">
                <a:solidFill>
                  <a:schemeClr val="tx1"/>
                </a:solidFill>
              </a:rPr>
              <a:t>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laddas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fritt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från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vår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webbplats</a:t>
            </a:r>
            <a:r>
              <a:rPr lang="en-US" sz="2400" dirty="0" smtClean="0">
                <a:solidFill>
                  <a:schemeClr val="tx1"/>
                </a:solidFill>
              </a:rPr>
              <a:t> www.svenskaplanb.se </a:t>
            </a:r>
            <a:endParaRPr lang="sv-SE" sz="2400" dirty="0">
              <a:solidFill>
                <a:schemeClr val="tx1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347864" y="6309320"/>
            <a:ext cx="4752528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err="1" smtClean="0">
                <a:solidFill>
                  <a:srgbClr val="000000"/>
                </a:solidFill>
              </a:rPr>
              <a:t>Presentationen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översatt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av</a:t>
            </a:r>
            <a:r>
              <a:rPr lang="en-US" sz="1600" dirty="0" smtClean="0">
                <a:solidFill>
                  <a:srgbClr val="000000"/>
                </a:solidFill>
              </a:rPr>
              <a:t> Lars </a:t>
            </a:r>
            <a:r>
              <a:rPr lang="en-US" sz="1600" dirty="0" err="1" smtClean="0">
                <a:solidFill>
                  <a:srgbClr val="000000"/>
                </a:solidFill>
              </a:rPr>
              <a:t>Almström</a:t>
            </a:r>
            <a:endParaRPr lang="en-US" sz="1600" dirty="0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638"/>
            <a:ext cx="9144000" cy="690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FFFFFF"/>
                </a:solidFill>
              </a:rPr>
              <a:t>Hur hamnade vi här?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49263" y="1408113"/>
            <a:ext cx="8229600" cy="3533055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1600201"/>
            <a:ext cx="8229600" cy="17567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>
                <a:solidFill>
                  <a:srgbClr val="000000"/>
                </a:solidFill>
              </a:rPr>
              <a:t>Förr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kunde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matpriserna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nå</a:t>
            </a:r>
            <a:r>
              <a:rPr lang="en-US" sz="2800" dirty="0">
                <a:solidFill>
                  <a:srgbClr val="000000"/>
                </a:solidFill>
              </a:rPr>
              <a:t> en </a:t>
            </a:r>
            <a:r>
              <a:rPr lang="en-US" sz="2800" dirty="0" err="1">
                <a:solidFill>
                  <a:srgbClr val="000000"/>
                </a:solidFill>
              </a:rPr>
              <a:t>topp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på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grund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av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någon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enstaka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händelse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som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t.ex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</a:rPr>
              <a:t>missväxt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Men </a:t>
            </a:r>
            <a:r>
              <a:rPr lang="en-US" sz="2800" dirty="0">
                <a:solidFill>
                  <a:srgbClr val="000000"/>
                </a:solidFill>
              </a:rPr>
              <a:t>de </a:t>
            </a:r>
            <a:r>
              <a:rPr lang="en-US" sz="2800" dirty="0" err="1">
                <a:solidFill>
                  <a:srgbClr val="000000"/>
                </a:solidFill>
              </a:rPr>
              <a:t>återgick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vanligen</a:t>
            </a:r>
            <a:r>
              <a:rPr lang="en-US" sz="2800" dirty="0">
                <a:solidFill>
                  <a:srgbClr val="000000"/>
                </a:solidFill>
              </a:rPr>
              <a:t> till </a:t>
            </a:r>
            <a:r>
              <a:rPr lang="en-US" sz="2800" dirty="0" err="1">
                <a:solidFill>
                  <a:srgbClr val="000000"/>
                </a:solidFill>
              </a:rPr>
              <a:t>sina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normala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värden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efter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nästa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skörd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914400" y="1219200"/>
            <a:ext cx="82296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6650038" y="6491288"/>
            <a:ext cx="24939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FFFFFF"/>
                </a:solidFill>
              </a:rPr>
              <a:t>Photo Credit: iStockPhoto / Tobias Helbig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7544" y="3429001"/>
            <a:ext cx="8229600" cy="1440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Den </a:t>
            </a:r>
            <a:r>
              <a:rPr lang="en-US" sz="2800" dirty="0" err="1">
                <a:solidFill>
                  <a:srgbClr val="000000"/>
                </a:solidFill>
              </a:rPr>
              <a:t>nuvarande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prisstegringen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beror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på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långsiktiga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trender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som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begränsar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utbudet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ökar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efterfrågan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34975" y="1422400"/>
            <a:ext cx="8343900" cy="4814912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457200" y="21748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FFFFFF"/>
                </a:solidFill>
              </a:rPr>
              <a:t>Utbudet begränsas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1412776"/>
            <a:ext cx="8229600" cy="1440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Det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finns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inte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mycket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oanvänd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odlingsbar</a:t>
            </a:r>
            <a:r>
              <a:rPr lang="en-US" sz="2800" dirty="0">
                <a:solidFill>
                  <a:srgbClr val="000000"/>
                </a:solidFill>
              </a:rPr>
              <a:t> mark </a:t>
            </a:r>
            <a:r>
              <a:rPr lang="en-US" sz="2800" dirty="0" err="1" smtClean="0">
                <a:solidFill>
                  <a:srgbClr val="000000"/>
                </a:solidFill>
              </a:rPr>
              <a:t>kvar</a:t>
            </a:r>
            <a:r>
              <a:rPr lang="en-US" sz="2800" dirty="0" smtClean="0">
                <a:solidFill>
                  <a:srgbClr val="000000"/>
                </a:solidFill>
              </a:rPr>
              <a:t> – </a:t>
            </a:r>
            <a:r>
              <a:rPr lang="en-US" sz="2800" dirty="0" err="1" smtClean="0">
                <a:solidFill>
                  <a:srgbClr val="000000"/>
                </a:solidFill>
              </a:rPr>
              <a:t>och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samtidigt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försvinner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åkermark</a:t>
            </a:r>
            <a:r>
              <a:rPr lang="en-US" sz="2800" dirty="0" smtClean="0">
                <a:solidFill>
                  <a:srgbClr val="000000"/>
                </a:solidFill>
              </a:rPr>
              <a:t> till </a:t>
            </a:r>
            <a:r>
              <a:rPr lang="en-US" sz="2800" dirty="0" err="1">
                <a:solidFill>
                  <a:srgbClr val="000000"/>
                </a:solidFill>
              </a:rPr>
              <a:t>andra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användningsområden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668338" y="1219200"/>
            <a:ext cx="8475662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6924675" y="6548438"/>
            <a:ext cx="22193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FFFFFF"/>
                </a:solidFill>
              </a:rPr>
              <a:t>Photo Credit: Yann Arthus-Bertrand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" y="4366220"/>
            <a:ext cx="8229600" cy="430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Skördarnas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avkastning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ökar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långsammare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7544" y="2854052"/>
            <a:ext cx="8229600" cy="14390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Det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går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inte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att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öka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bevattningen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eftersom</a:t>
            </a:r>
            <a:r>
              <a:rPr lang="en-US" sz="2800" dirty="0" smtClean="0">
                <a:solidFill>
                  <a:srgbClr val="000000"/>
                </a:solidFill>
              </a:rPr>
              <a:t> man </a:t>
            </a:r>
            <a:r>
              <a:rPr lang="en-US" sz="2800" dirty="0" err="1" smtClean="0">
                <a:solidFill>
                  <a:srgbClr val="000000"/>
                </a:solidFill>
              </a:rPr>
              <a:t>redan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pumpar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upp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för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mycket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grundvatten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och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överutnyttjar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floderna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7544" y="5014292"/>
            <a:ext cx="8229600" cy="8629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Jordarna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eroderas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och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öknarna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växer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p.g.a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</a:rPr>
              <a:t>avskogning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och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för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hård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betning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och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plöjning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34975" y="1422400"/>
            <a:ext cx="8258175" cy="4454872"/>
          </a:xfrm>
          <a:prstGeom prst="rect">
            <a:avLst/>
          </a:prstGeom>
          <a:solidFill>
            <a:srgbClr val="FFFFFF">
              <a:alpha val="87842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57200" y="231775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FFFFFF"/>
                </a:solidFill>
              </a:rPr>
              <a:t>Efterfrågan ökar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18864" y="1412776"/>
            <a:ext cx="8229600" cy="10069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>
                <a:solidFill>
                  <a:srgbClr val="000000"/>
                </a:solidFill>
              </a:rPr>
              <a:t>Jordens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befolkning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ökar</a:t>
            </a:r>
            <a:r>
              <a:rPr lang="en-US" sz="2800" dirty="0">
                <a:solidFill>
                  <a:srgbClr val="000000"/>
                </a:solidFill>
              </a:rPr>
              <a:t> med 79 </a:t>
            </a:r>
            <a:r>
              <a:rPr lang="en-US" sz="2800" dirty="0" err="1">
                <a:solidFill>
                  <a:srgbClr val="000000"/>
                </a:solidFill>
              </a:rPr>
              <a:t>miljoner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err="1" smtClean="0">
                <a:solidFill>
                  <a:srgbClr val="000000"/>
                </a:solidFill>
              </a:rPr>
              <a:t>varje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år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>
            <a:off x="696913" y="1219200"/>
            <a:ext cx="8447087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6924675" y="6548438"/>
            <a:ext cx="22193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FFFFFF"/>
                </a:solidFill>
              </a:rPr>
              <a:t>Photo Credit: Yann Arthus-Bertrand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18864" y="2422004"/>
            <a:ext cx="8229600" cy="14390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Runt </a:t>
            </a:r>
            <a:r>
              <a:rPr lang="en-US" sz="2800" dirty="0">
                <a:solidFill>
                  <a:srgbClr val="000000"/>
                </a:solidFill>
              </a:rPr>
              <a:t>3 </a:t>
            </a:r>
            <a:r>
              <a:rPr lang="en-US" sz="2800" dirty="0" err="1">
                <a:solidFill>
                  <a:srgbClr val="000000"/>
                </a:solidFill>
              </a:rPr>
              <a:t>miljarder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människor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försöker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klättra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uppför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näringskedjan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äta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spannmåls-intensiva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köttprodukter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18864" y="3862164"/>
            <a:ext cx="8229600" cy="38873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Livsmedel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står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numera</a:t>
            </a:r>
            <a:r>
              <a:rPr lang="en-US" sz="2800" dirty="0" smtClean="0">
                <a:solidFill>
                  <a:srgbClr val="000000"/>
                </a:solidFill>
              </a:rPr>
              <a:t> mot </a:t>
            </a:r>
            <a:r>
              <a:rPr lang="en-US" sz="2800" dirty="0" err="1" smtClean="0">
                <a:solidFill>
                  <a:srgbClr val="000000"/>
                </a:solidFill>
              </a:rPr>
              <a:t>fordonsbränslen</a:t>
            </a:r>
            <a:r>
              <a:rPr lang="en-US" sz="2800" dirty="0" smtClean="0">
                <a:solidFill>
                  <a:srgbClr val="000000"/>
                </a:solidFill>
              </a:rPr>
              <a:t>: 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err="1" smtClean="0">
                <a:solidFill>
                  <a:srgbClr val="000000"/>
                </a:solidFill>
              </a:rPr>
              <a:t>När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produktionen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av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biobränslen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ökar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måste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människorna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konkurrera</a:t>
            </a:r>
            <a:r>
              <a:rPr lang="en-US" sz="2800" dirty="0" smtClean="0">
                <a:solidFill>
                  <a:srgbClr val="000000"/>
                </a:solidFill>
              </a:rPr>
              <a:t> med </a:t>
            </a:r>
            <a:r>
              <a:rPr lang="en-US" sz="2800" dirty="0" err="1" smtClean="0">
                <a:solidFill>
                  <a:srgbClr val="000000"/>
                </a:solidFill>
              </a:rPr>
              <a:t>bilarna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skördarna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</a:p>
          <a:p>
            <a:pPr marL="336550" indent="-336550" algn="l">
              <a:spcBef>
                <a:spcPts val="8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rgbClr val="000000"/>
              </a:solidFill>
            </a:endParaRPr>
          </a:p>
          <a:p>
            <a:pPr marL="336550" indent="-336550" algn="l">
              <a:spcBef>
                <a:spcPts val="8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838" y="1695450"/>
            <a:ext cx="4913312" cy="354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000000"/>
                </a:solidFill>
              </a:rPr>
              <a:t>Mat står mot bilbränslen</a:t>
            </a: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914400" y="1219200"/>
            <a:ext cx="8229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4030663" y="1431925"/>
            <a:ext cx="5021262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9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500" b="1" dirty="0" err="1" smtClean="0">
                <a:solidFill>
                  <a:srgbClr val="000000"/>
                </a:solidFill>
              </a:rPr>
              <a:t>Omvandling</a:t>
            </a:r>
            <a:r>
              <a:rPr lang="en-US" sz="1500" b="1" dirty="0" smtClean="0">
                <a:solidFill>
                  <a:srgbClr val="000000"/>
                </a:solidFill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</a:rPr>
              <a:t>av</a:t>
            </a:r>
            <a:r>
              <a:rPr lang="en-US" sz="1500" b="1" dirty="0" smtClean="0">
                <a:solidFill>
                  <a:srgbClr val="000000"/>
                </a:solidFill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</a:rPr>
              <a:t>majs</a:t>
            </a:r>
            <a:r>
              <a:rPr lang="en-US" sz="1500" b="1" dirty="0" smtClean="0">
                <a:solidFill>
                  <a:srgbClr val="000000"/>
                </a:solidFill>
              </a:rPr>
              <a:t> </a:t>
            </a:r>
            <a:r>
              <a:rPr lang="en-US" sz="1500" b="1" dirty="0">
                <a:solidFill>
                  <a:srgbClr val="000000"/>
                </a:solidFill>
              </a:rPr>
              <a:t>till </a:t>
            </a:r>
            <a:r>
              <a:rPr lang="en-US" sz="1500" b="1" dirty="0" err="1">
                <a:solidFill>
                  <a:srgbClr val="000000"/>
                </a:solidFill>
              </a:rPr>
              <a:t>etanol</a:t>
            </a:r>
            <a:r>
              <a:rPr lang="en-US" sz="1500" b="1" dirty="0">
                <a:solidFill>
                  <a:srgbClr val="000000"/>
                </a:solidFill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</a:rPr>
              <a:t>1980-2009 </a:t>
            </a:r>
            <a:r>
              <a:rPr lang="en-US" sz="1500" b="1" dirty="0" err="1" smtClean="0">
                <a:solidFill>
                  <a:srgbClr val="000000"/>
                </a:solidFill>
              </a:rPr>
              <a:t>i</a:t>
            </a:r>
            <a:r>
              <a:rPr lang="en-US" sz="1500" b="1" dirty="0" smtClean="0">
                <a:solidFill>
                  <a:srgbClr val="000000"/>
                </a:solidFill>
              </a:rPr>
              <a:t> USA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152400" y="1514475"/>
            <a:ext cx="3563938" cy="1626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 algn="l"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Ökande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oljepriser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gjort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lönsamt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att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omvandla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spannmål</a:t>
            </a:r>
            <a:r>
              <a:rPr lang="en-US" sz="2400" dirty="0">
                <a:solidFill>
                  <a:srgbClr val="000000"/>
                </a:solidFill>
              </a:rPr>
              <a:t> till </a:t>
            </a:r>
            <a:r>
              <a:rPr lang="en-US" sz="2400" dirty="0" err="1" smtClean="0">
                <a:solidFill>
                  <a:srgbClr val="000000"/>
                </a:solidFill>
              </a:rPr>
              <a:t>bränsle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79512" y="5836182"/>
            <a:ext cx="8389937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 dirty="0">
                <a:solidFill>
                  <a:srgbClr val="000000"/>
                </a:solidFill>
              </a:rPr>
              <a:t>Den </a:t>
            </a:r>
            <a:r>
              <a:rPr lang="en-US" sz="2400" i="1" dirty="0" err="1">
                <a:solidFill>
                  <a:srgbClr val="000000"/>
                </a:solidFill>
              </a:rPr>
              <a:t>spannmål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som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krävs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för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att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tillverka</a:t>
            </a:r>
            <a:r>
              <a:rPr lang="en-US" sz="2400" i="1" dirty="0">
                <a:solidFill>
                  <a:srgbClr val="000000"/>
                </a:solidFill>
              </a:rPr>
              <a:t> 100 liter </a:t>
            </a:r>
            <a:r>
              <a:rPr lang="en-US" sz="2400" i="1" dirty="0" err="1">
                <a:solidFill>
                  <a:srgbClr val="000000"/>
                </a:solidFill>
              </a:rPr>
              <a:t>etanol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skulle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kunna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livnära</a:t>
            </a:r>
            <a:r>
              <a:rPr lang="en-US" sz="2400" i="1" dirty="0">
                <a:solidFill>
                  <a:srgbClr val="000000"/>
                </a:solidFill>
              </a:rPr>
              <a:t> en </a:t>
            </a:r>
            <a:r>
              <a:rPr lang="en-US" sz="2400" i="1" dirty="0" smtClean="0">
                <a:solidFill>
                  <a:srgbClr val="000000"/>
                </a:solidFill>
              </a:rPr>
              <a:t>person </a:t>
            </a:r>
            <a:r>
              <a:rPr lang="en-US" sz="2400" i="1" dirty="0" err="1">
                <a:solidFill>
                  <a:srgbClr val="000000"/>
                </a:solidFill>
              </a:rPr>
              <a:t>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ett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helt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år</a:t>
            </a:r>
            <a:r>
              <a:rPr lang="en-US" sz="2400" i="1" dirty="0" smtClean="0">
                <a:solidFill>
                  <a:srgbClr val="000000"/>
                </a:solidFill>
              </a:rPr>
              <a:t>.</a:t>
            </a:r>
            <a:endParaRPr lang="en-US" sz="2400" i="1" dirty="0">
              <a:solidFill>
                <a:srgbClr val="000000"/>
              </a:solidFill>
            </a:endParaRP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6650038" y="6491288"/>
            <a:ext cx="24939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000000"/>
                </a:solidFill>
              </a:rPr>
              <a:t>Photo Credit: iStockPhoto / Dave Huss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79512" y="3068960"/>
            <a:ext cx="3816424" cy="26642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 algn="l"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USAs </a:t>
            </a:r>
            <a:r>
              <a:rPr lang="en-US" sz="2400" dirty="0" err="1" smtClean="0">
                <a:solidFill>
                  <a:srgbClr val="000000"/>
                </a:solidFill>
              </a:rPr>
              <a:t>snabba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omställ-ning</a:t>
            </a:r>
            <a:r>
              <a:rPr lang="en-US" sz="2400" dirty="0" smtClean="0">
                <a:solidFill>
                  <a:srgbClr val="000000"/>
                </a:solidFill>
              </a:rPr>
              <a:t> till </a:t>
            </a:r>
            <a:r>
              <a:rPr lang="en-US" sz="2400" dirty="0" err="1" smtClean="0">
                <a:solidFill>
                  <a:srgbClr val="000000"/>
                </a:solidFill>
              </a:rPr>
              <a:t>etanolproduktion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gjorde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att</a:t>
            </a:r>
            <a:r>
              <a:rPr lang="en-US" sz="2400" dirty="0" smtClean="0">
                <a:solidFill>
                  <a:srgbClr val="000000"/>
                </a:solidFill>
              </a:rPr>
              <a:t> den </a:t>
            </a:r>
            <a:r>
              <a:rPr lang="en-US" sz="2400" dirty="0" err="1" smtClean="0">
                <a:solidFill>
                  <a:srgbClr val="000000"/>
                </a:solidFill>
              </a:rPr>
              <a:t>globala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efterfrågeökningen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på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spannmål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dubblades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och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världens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spannmålspriser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steg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FFFFFF"/>
                </a:solidFill>
              </a:rPr>
              <a:t>Livsmedelsbristens geopolitik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04800" y="1481138"/>
            <a:ext cx="8562975" cy="4972198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95536" y="1657350"/>
            <a:ext cx="8229600" cy="1627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14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I </a:t>
            </a:r>
            <a:r>
              <a:rPr lang="en-US" sz="2800" dirty="0" err="1">
                <a:solidFill>
                  <a:srgbClr val="000000"/>
                </a:solidFill>
                <a:cs typeface="Arial Unicode MS" charset="0"/>
              </a:rPr>
              <a:t>slutet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 Unicode MS" charset="0"/>
              </a:rPr>
              <a:t>av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 Unicode MS" charset="0"/>
              </a:rPr>
              <a:t>år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 2007 </a:t>
            </a:r>
            <a:r>
              <a:rPr lang="en-US" sz="2800" dirty="0" err="1">
                <a:solidFill>
                  <a:srgbClr val="000000"/>
                </a:solidFill>
                <a:cs typeface="Arial Unicode MS" charset="0"/>
              </a:rPr>
              <a:t>drevs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 Unicode MS" charset="0"/>
              </a:rPr>
              <a:t>priserna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 Unicode MS" charset="0"/>
              </a:rPr>
              <a:t>upp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 Unicode MS" charset="0"/>
              </a:rPr>
              <a:t>ytterligare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 Unicode MS" charset="0"/>
              </a:rPr>
              <a:t>när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 Unicode MS" charset="0"/>
              </a:rPr>
              <a:t>utbudet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 Unicode MS" charset="0"/>
              </a:rPr>
              <a:t>på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 Unicode MS" charset="0"/>
              </a:rPr>
              <a:t>världsmarknaden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 Unicode MS" charset="0"/>
              </a:rPr>
              <a:t>minskades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 Unicode MS" charset="0"/>
              </a:rPr>
              <a:t>av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 Unicode MS" charset="0"/>
              </a:rPr>
              <a:t>att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 Unicode MS" charset="0"/>
              </a:rPr>
              <a:t>ledande</a:t>
            </a:r>
            <a:r>
              <a:rPr lang="en-US" sz="2800" dirty="0" smtClean="0">
                <a:solidFill>
                  <a:srgbClr val="000000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 Unicode MS" charset="0"/>
              </a:rPr>
              <a:t>spannmålsexportörer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 Unicode MS" charset="0"/>
              </a:rPr>
              <a:t>som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 Vietnam </a:t>
            </a:r>
            <a:r>
              <a:rPr lang="en-US" sz="2800" dirty="0" err="1">
                <a:solidFill>
                  <a:srgbClr val="000000"/>
                </a:solidFill>
                <a:cs typeface="Arial Unicode MS" charset="0"/>
              </a:rPr>
              <a:t>begränsade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 Unicode MS" charset="0"/>
              </a:rPr>
              <a:t>eller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 Unicode MS" charset="0"/>
              </a:rPr>
              <a:t>stoppade</a:t>
            </a:r>
            <a:r>
              <a:rPr lang="en-US" sz="2800" dirty="0">
                <a:solidFill>
                  <a:srgbClr val="000000"/>
                </a:solidFill>
                <a:cs typeface="Arial Unicode MS" charset="0"/>
              </a:rPr>
              <a:t> sin </a:t>
            </a:r>
            <a:r>
              <a:rPr lang="en-US" sz="2800" dirty="0" smtClean="0">
                <a:solidFill>
                  <a:srgbClr val="000000"/>
                </a:solidFill>
                <a:cs typeface="Arial Unicode MS" charset="0"/>
              </a:rPr>
              <a:t>export.</a:t>
            </a:r>
            <a:endParaRPr lang="en-US" sz="2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711200" y="1219200"/>
            <a:ext cx="84328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6650038" y="6491288"/>
            <a:ext cx="24939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900" i="1">
                <a:solidFill>
                  <a:srgbClr val="FFFFFF"/>
                </a:solidFill>
              </a:rPr>
              <a:t>Photo Credit: iStockPhoto / Niko Vujevic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3356992"/>
            <a:ext cx="8229600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14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</a:rPr>
              <a:t>Stigande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spannmålspriser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orsakade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upplopp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oroligheter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dussintals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importerande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länder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5536" y="4330302"/>
            <a:ext cx="8229600" cy="538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14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Detta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bidrog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till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att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Haitis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regering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föll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.</a:t>
            </a:r>
            <a:endParaRPr lang="en-US" sz="2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5536" y="4941168"/>
            <a:ext cx="8229600" cy="1368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 algn="l">
              <a:lnSpc>
                <a:spcPct val="90000"/>
              </a:lnSpc>
              <a:spcBef>
                <a:spcPts val="14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Rika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länder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som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är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beroende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av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spannmåls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-import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började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köpa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eller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arrendera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stora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land-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områden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utomlands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för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att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Arial" charset="0"/>
              </a:rPr>
              <a:t>odla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mat 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åt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 sig 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själva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.</a:t>
            </a:r>
            <a:endParaRPr lang="en-US" sz="28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12594</TotalTime>
  <Words>2933</Words>
  <Application>Microsoft Office PowerPoint</Application>
  <PresentationFormat>Bildspel på skärmen (4:3)</PresentationFormat>
  <Paragraphs>498</Paragraphs>
  <Slides>46</Slides>
  <Notes>46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46</vt:i4>
      </vt:variant>
    </vt:vector>
  </HeadingPairs>
  <TitlesOfParts>
    <vt:vector size="47" baseType="lpstr">
      <vt:lpstr>Office-tema</vt:lpstr>
      <vt:lpstr>Bild 1</vt:lpstr>
      <vt:lpstr>Bild 2</vt:lpstr>
      <vt:lpstr>Bild 3</vt:lpstr>
      <vt:lpstr>Bild 4</vt:lpstr>
      <vt:lpstr>Bild 5</vt:lpstr>
      <vt:lpstr>Bild 6</vt:lpstr>
      <vt:lpstr>Bild 7</vt:lpstr>
      <vt:lpstr>Bild 8</vt:lpstr>
      <vt:lpstr>Bild 9</vt:lpstr>
      <vt:lpstr>Bild 10</vt:lpstr>
      <vt:lpstr>Bild 11</vt:lpstr>
      <vt:lpstr>Bild 12</vt:lpstr>
      <vt:lpstr>Bild 13</vt:lpstr>
      <vt:lpstr>Bild 14</vt:lpstr>
      <vt:lpstr>Bild 15</vt:lpstr>
      <vt:lpstr>Bild 16</vt:lpstr>
      <vt:lpstr>Bild 17</vt:lpstr>
      <vt:lpstr>Bild 18</vt:lpstr>
      <vt:lpstr>Bild 19</vt:lpstr>
      <vt:lpstr>Bild 20</vt:lpstr>
      <vt:lpstr>Bild 21</vt:lpstr>
      <vt:lpstr>Bild 22</vt:lpstr>
      <vt:lpstr>Bild 23</vt:lpstr>
      <vt:lpstr>Bild 24</vt:lpstr>
      <vt:lpstr>Bild 25</vt:lpstr>
      <vt:lpstr>Bild 26</vt:lpstr>
      <vt:lpstr>Bild 27</vt:lpstr>
      <vt:lpstr>Bild 28</vt:lpstr>
      <vt:lpstr>Bild 29</vt:lpstr>
      <vt:lpstr>Bild 30</vt:lpstr>
      <vt:lpstr>Bild 31</vt:lpstr>
      <vt:lpstr>Bild 32</vt:lpstr>
      <vt:lpstr>Bild 33</vt:lpstr>
      <vt:lpstr>Bild 34</vt:lpstr>
      <vt:lpstr>Bild 35</vt:lpstr>
      <vt:lpstr>Bild 36</vt:lpstr>
      <vt:lpstr>Bild 37</vt:lpstr>
      <vt:lpstr>Bild 38</vt:lpstr>
      <vt:lpstr>Bild 39</vt:lpstr>
      <vt:lpstr>Bild 40</vt:lpstr>
      <vt:lpstr>Bild 41</vt:lpstr>
      <vt:lpstr>Bild 42</vt:lpstr>
      <vt:lpstr>Bild 43</vt:lpstr>
      <vt:lpstr>Bild 44</vt:lpstr>
      <vt:lpstr>Bild 45</vt:lpstr>
      <vt:lpstr>Bild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B 3.0:  Mobilizing to Save Civilization</dc:title>
  <dc:creator>intern</dc:creator>
  <cp:lastModifiedBy>Lars</cp:lastModifiedBy>
  <cp:revision>573</cp:revision>
  <cp:lastPrinted>1601-01-01T00:00:00Z</cp:lastPrinted>
  <dcterms:created xsi:type="dcterms:W3CDTF">2008-10-16T14:19:09Z</dcterms:created>
  <dcterms:modified xsi:type="dcterms:W3CDTF">2010-08-23T12:37:08Z</dcterms:modified>
</cp:coreProperties>
</file>