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64"/>
  </p:notesMasterIdLst>
  <p:sldIdLst>
    <p:sldId id="303" r:id="rId2"/>
    <p:sldId id="314" r:id="rId3"/>
    <p:sldId id="316" r:id="rId4"/>
    <p:sldId id="304" r:id="rId5"/>
    <p:sldId id="323" r:id="rId6"/>
    <p:sldId id="315" r:id="rId7"/>
    <p:sldId id="308" r:id="rId8"/>
    <p:sldId id="279" r:id="rId9"/>
    <p:sldId id="322"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3" r:id="rId23"/>
    <p:sldId id="294" r:id="rId24"/>
    <p:sldId id="295" r:id="rId25"/>
    <p:sldId id="296" r:id="rId26"/>
    <p:sldId id="317" r:id="rId27"/>
    <p:sldId id="318" r:id="rId28"/>
    <p:sldId id="320" r:id="rId29"/>
    <p:sldId id="324"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326" r:id="rId53"/>
    <p:sldId id="331" r:id="rId54"/>
    <p:sldId id="332" r:id="rId55"/>
    <p:sldId id="327" r:id="rId56"/>
    <p:sldId id="297" r:id="rId57"/>
    <p:sldId id="298" r:id="rId58"/>
    <p:sldId id="299" r:id="rId59"/>
    <p:sldId id="321" r:id="rId60"/>
    <p:sldId id="300" r:id="rId61"/>
    <p:sldId id="301" r:id="rId62"/>
    <p:sldId id="302" r:id="rId63"/>
  </p:sldIdLst>
  <p:sldSz cx="9144000" cy="6858000" type="screen4x3"/>
  <p:notesSz cx="9237663" cy="7008813"/>
  <p:defaultTextStyle>
    <a:defPPr>
      <a:defRPr lang="en-GB"/>
    </a:defPPr>
    <a:lvl1pPr algn="ctr"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S Gothic" charset="-128"/>
        <a:cs typeface="+mn-cs"/>
      </a:defRPr>
    </a:lvl1pPr>
    <a:lvl2pPr marL="742950" indent="-285750" algn="ctr"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S Gothic" charset="-128"/>
        <a:cs typeface="+mn-cs"/>
      </a:defRPr>
    </a:lvl2pPr>
    <a:lvl3pPr marL="1143000" indent="-228600" algn="ctr"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S Gothic" charset="-128"/>
        <a:cs typeface="+mn-cs"/>
      </a:defRPr>
    </a:lvl3pPr>
    <a:lvl4pPr marL="1600200" indent="-228600" algn="ctr"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S Gothic" charset="-128"/>
        <a:cs typeface="+mn-cs"/>
      </a:defRPr>
    </a:lvl4pPr>
    <a:lvl5pPr marL="2057400" indent="-228600" algn="ctr" defTabSz="449263"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S Gothic" charset="-128"/>
        <a:cs typeface="+mn-cs"/>
      </a:defRPr>
    </a:lvl5pPr>
    <a:lvl6pPr marL="2286000" algn="l" defTabSz="914400" rtl="0" eaLnBrk="1" latinLnBrk="0" hangingPunct="1">
      <a:defRPr kern="1200">
        <a:solidFill>
          <a:schemeClr val="bg1"/>
        </a:solidFill>
        <a:latin typeface="Arial" charset="0"/>
        <a:ea typeface="MS Gothic" charset="-128"/>
        <a:cs typeface="+mn-cs"/>
      </a:defRPr>
    </a:lvl6pPr>
    <a:lvl7pPr marL="2743200" algn="l" defTabSz="914400" rtl="0" eaLnBrk="1" latinLnBrk="0" hangingPunct="1">
      <a:defRPr kern="1200">
        <a:solidFill>
          <a:schemeClr val="bg1"/>
        </a:solidFill>
        <a:latin typeface="Arial" charset="0"/>
        <a:ea typeface="MS Gothic" charset="-128"/>
        <a:cs typeface="+mn-cs"/>
      </a:defRPr>
    </a:lvl7pPr>
    <a:lvl8pPr marL="3200400" algn="l" defTabSz="914400" rtl="0" eaLnBrk="1" latinLnBrk="0" hangingPunct="1">
      <a:defRPr kern="1200">
        <a:solidFill>
          <a:schemeClr val="bg1"/>
        </a:solidFill>
        <a:latin typeface="Arial" charset="0"/>
        <a:ea typeface="MS Gothic" charset="-128"/>
        <a:cs typeface="+mn-cs"/>
      </a:defRPr>
    </a:lvl8pPr>
    <a:lvl9pPr marL="3657600" algn="l" defTabSz="914400" rtl="0" eaLnBrk="1" latinLnBrk="0" hangingPunct="1">
      <a:defRPr kern="1200">
        <a:solidFill>
          <a:schemeClr val="bg1"/>
        </a:solidFill>
        <a:latin typeface="Arial" charset="0"/>
        <a:ea typeface="MS Gothic"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7" autoAdjust="0"/>
  </p:normalViewPr>
  <p:slideViewPr>
    <p:cSldViewPr>
      <p:cViewPr varScale="1">
        <p:scale>
          <a:sx n="75" d="100"/>
          <a:sy n="75" d="100"/>
        </p:scale>
        <p:origin x="-930" y="-96"/>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3744"/>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9237663" cy="7008813"/>
          </a:xfrm>
          <a:prstGeom prst="roundRect">
            <a:avLst>
              <a:gd name="adj" fmla="val 19"/>
            </a:avLst>
          </a:prstGeom>
          <a:solidFill>
            <a:srgbClr val="FFFFFF"/>
          </a:solidFill>
          <a:ln w="9360">
            <a:noFill/>
            <a:miter lim="800000"/>
            <a:headEnd/>
            <a:tailEnd/>
          </a:ln>
          <a:effectLst/>
        </p:spPr>
        <p:txBody>
          <a:bodyPr wrap="none" anchor="ctr"/>
          <a:lstStyle/>
          <a:p>
            <a:pPr>
              <a:defRPr/>
            </a:pPr>
            <a:endParaRPr lang="sv-SE"/>
          </a:p>
        </p:txBody>
      </p:sp>
      <p:sp>
        <p:nvSpPr>
          <p:cNvPr id="2050" name="AutoShape 2"/>
          <p:cNvSpPr>
            <a:spLocks noChangeArrowheads="1"/>
          </p:cNvSpPr>
          <p:nvPr/>
        </p:nvSpPr>
        <p:spPr bwMode="auto">
          <a:xfrm>
            <a:off x="0" y="0"/>
            <a:ext cx="9237663" cy="7008813"/>
          </a:xfrm>
          <a:prstGeom prst="roundRect">
            <a:avLst>
              <a:gd name="adj" fmla="val 19"/>
            </a:avLst>
          </a:prstGeom>
          <a:solidFill>
            <a:srgbClr val="FFFFFF"/>
          </a:solidFill>
          <a:ln w="9525">
            <a:noFill/>
            <a:round/>
            <a:headEnd/>
            <a:tailEnd/>
          </a:ln>
          <a:effectLst/>
        </p:spPr>
        <p:txBody>
          <a:bodyPr wrap="none" anchor="ctr"/>
          <a:lstStyle/>
          <a:p>
            <a:pPr>
              <a:defRPr/>
            </a:pPr>
            <a:endParaRPr lang="sv-SE"/>
          </a:p>
        </p:txBody>
      </p:sp>
      <p:sp>
        <p:nvSpPr>
          <p:cNvPr id="2051" name="AutoShape 3"/>
          <p:cNvSpPr>
            <a:spLocks noChangeArrowheads="1"/>
          </p:cNvSpPr>
          <p:nvPr/>
        </p:nvSpPr>
        <p:spPr bwMode="auto">
          <a:xfrm>
            <a:off x="0" y="0"/>
            <a:ext cx="9237663" cy="7008813"/>
          </a:xfrm>
          <a:prstGeom prst="roundRect">
            <a:avLst>
              <a:gd name="adj" fmla="val 19"/>
            </a:avLst>
          </a:prstGeom>
          <a:solidFill>
            <a:srgbClr val="FFFFFF"/>
          </a:solidFill>
          <a:ln w="9525">
            <a:noFill/>
            <a:round/>
            <a:headEnd/>
            <a:tailEnd/>
          </a:ln>
          <a:effectLst/>
        </p:spPr>
        <p:txBody>
          <a:bodyPr wrap="none" anchor="ctr"/>
          <a:lstStyle/>
          <a:p>
            <a:pPr>
              <a:defRPr/>
            </a:pPr>
            <a:endParaRPr lang="sv-SE"/>
          </a:p>
        </p:txBody>
      </p:sp>
      <p:sp>
        <p:nvSpPr>
          <p:cNvPr id="2052" name="AutoShape 4"/>
          <p:cNvSpPr>
            <a:spLocks noChangeArrowheads="1"/>
          </p:cNvSpPr>
          <p:nvPr/>
        </p:nvSpPr>
        <p:spPr bwMode="auto">
          <a:xfrm>
            <a:off x="0" y="0"/>
            <a:ext cx="9237663" cy="7008813"/>
          </a:xfrm>
          <a:prstGeom prst="roundRect">
            <a:avLst>
              <a:gd name="adj" fmla="val 19"/>
            </a:avLst>
          </a:prstGeom>
          <a:solidFill>
            <a:srgbClr val="FFFFFF"/>
          </a:solidFill>
          <a:ln w="9525">
            <a:noFill/>
            <a:round/>
            <a:headEnd/>
            <a:tailEnd/>
          </a:ln>
          <a:effectLst/>
        </p:spPr>
        <p:txBody>
          <a:bodyPr wrap="none" anchor="ctr"/>
          <a:lstStyle/>
          <a:p>
            <a:pPr>
              <a:defRPr/>
            </a:pPr>
            <a:endParaRPr lang="sv-SE"/>
          </a:p>
        </p:txBody>
      </p:sp>
      <p:sp>
        <p:nvSpPr>
          <p:cNvPr id="2053" name="Text Box 5"/>
          <p:cNvSpPr txBox="1">
            <a:spLocks noChangeArrowheads="1"/>
          </p:cNvSpPr>
          <p:nvPr/>
        </p:nvSpPr>
        <p:spPr bwMode="auto">
          <a:xfrm>
            <a:off x="0" y="0"/>
            <a:ext cx="4003675" cy="458788"/>
          </a:xfrm>
          <a:prstGeom prst="rect">
            <a:avLst/>
          </a:prstGeom>
          <a:noFill/>
          <a:ln w="9525">
            <a:noFill/>
            <a:round/>
            <a:headEnd/>
            <a:tailEnd/>
          </a:ln>
          <a:effectLst/>
        </p:spPr>
        <p:txBody>
          <a:bodyPr wrap="none" anchor="ctr"/>
          <a:lstStyle/>
          <a:p>
            <a:pPr>
              <a:defRPr/>
            </a:pPr>
            <a:endParaRPr lang="sv-SE"/>
          </a:p>
        </p:txBody>
      </p:sp>
      <p:sp>
        <p:nvSpPr>
          <p:cNvPr id="2054" name="Text Box 6"/>
          <p:cNvSpPr txBox="1">
            <a:spLocks noChangeArrowheads="1"/>
          </p:cNvSpPr>
          <p:nvPr/>
        </p:nvSpPr>
        <p:spPr bwMode="auto">
          <a:xfrm>
            <a:off x="5230813" y="0"/>
            <a:ext cx="4003675" cy="458788"/>
          </a:xfrm>
          <a:prstGeom prst="rect">
            <a:avLst/>
          </a:prstGeom>
          <a:noFill/>
          <a:ln w="9525">
            <a:noFill/>
            <a:round/>
            <a:headEnd/>
            <a:tailEnd/>
          </a:ln>
          <a:effectLst/>
        </p:spPr>
        <p:txBody>
          <a:bodyPr wrap="none" anchor="ctr"/>
          <a:lstStyle/>
          <a:p>
            <a:pPr>
              <a:defRPr/>
            </a:pPr>
            <a:endParaRPr lang="sv-SE"/>
          </a:p>
        </p:txBody>
      </p:sp>
      <p:sp>
        <p:nvSpPr>
          <p:cNvPr id="50184" name="Rectangle 7"/>
          <p:cNvSpPr>
            <a:spLocks noGrp="1" noRot="1" noChangeAspect="1" noChangeArrowheads="1"/>
          </p:cNvSpPr>
          <p:nvPr>
            <p:ph type="sldImg"/>
          </p:nvPr>
        </p:nvSpPr>
        <p:spPr bwMode="auto">
          <a:xfrm>
            <a:off x="2865438" y="525463"/>
            <a:ext cx="3498850" cy="2622550"/>
          </a:xfrm>
          <a:prstGeom prst="rect">
            <a:avLst/>
          </a:prstGeom>
          <a:noFill/>
          <a:ln w="9360">
            <a:solidFill>
              <a:srgbClr val="000000"/>
            </a:solidFill>
            <a:miter lim="800000"/>
            <a:headEnd/>
            <a:tailEnd/>
          </a:ln>
        </p:spPr>
      </p:sp>
      <p:sp>
        <p:nvSpPr>
          <p:cNvPr id="2056" name="Rectangle 8"/>
          <p:cNvSpPr>
            <a:spLocks noGrp="1" noChangeArrowheads="1"/>
          </p:cNvSpPr>
          <p:nvPr>
            <p:ph type="body"/>
          </p:nvPr>
        </p:nvSpPr>
        <p:spPr bwMode="auto">
          <a:xfrm>
            <a:off x="923925" y="3330575"/>
            <a:ext cx="7381875" cy="3148013"/>
          </a:xfrm>
          <a:prstGeom prst="rect">
            <a:avLst/>
          </a:prstGeom>
          <a:noFill/>
          <a:ln w="9525">
            <a:noFill/>
            <a:round/>
            <a:headEnd/>
            <a:tailEnd/>
          </a:ln>
          <a:effectLst/>
        </p:spPr>
        <p:txBody>
          <a:bodyPr vert="horz" wrap="square" lIns="93240" tIns="46440" rIns="93240" bIns="46440" numCol="1" anchor="t" anchorCtr="0" compatLnSpc="1">
            <a:prstTxWarp prst="textNoShape">
              <a:avLst/>
            </a:prstTxWarp>
          </a:bodyPr>
          <a:lstStyle/>
          <a:p>
            <a:pPr lvl="0"/>
            <a:endParaRPr lang="sv-SE" noProof="0" smtClean="0"/>
          </a:p>
        </p:txBody>
      </p:sp>
      <p:sp>
        <p:nvSpPr>
          <p:cNvPr id="2057" name="Text Box 9"/>
          <p:cNvSpPr txBox="1">
            <a:spLocks noChangeArrowheads="1"/>
          </p:cNvSpPr>
          <p:nvPr/>
        </p:nvSpPr>
        <p:spPr bwMode="auto">
          <a:xfrm>
            <a:off x="0" y="6550025"/>
            <a:ext cx="4003675" cy="458788"/>
          </a:xfrm>
          <a:prstGeom prst="rect">
            <a:avLst/>
          </a:prstGeom>
          <a:noFill/>
          <a:ln w="9525">
            <a:noFill/>
            <a:round/>
            <a:headEnd/>
            <a:tailEnd/>
          </a:ln>
          <a:effectLst/>
        </p:spPr>
        <p:txBody>
          <a:bodyPr wrap="none" anchor="ctr"/>
          <a:lstStyle/>
          <a:p>
            <a:pPr>
              <a:defRPr/>
            </a:pPr>
            <a:endParaRPr lang="sv-SE"/>
          </a:p>
        </p:txBody>
      </p:sp>
      <p:sp>
        <p:nvSpPr>
          <p:cNvPr id="2058" name="Rectangle 10"/>
          <p:cNvSpPr>
            <a:spLocks noGrp="1" noChangeArrowheads="1"/>
          </p:cNvSpPr>
          <p:nvPr>
            <p:ph type="sldNum"/>
          </p:nvPr>
        </p:nvSpPr>
        <p:spPr bwMode="auto">
          <a:xfrm>
            <a:off x="5230813" y="6656388"/>
            <a:ext cx="3997325" cy="344487"/>
          </a:xfrm>
          <a:prstGeom prst="rect">
            <a:avLst/>
          </a:prstGeom>
          <a:noFill/>
          <a:ln w="9525">
            <a:noFill/>
            <a:round/>
            <a:headEnd/>
            <a:tailEnd/>
          </a:ln>
          <a:effectLst/>
        </p:spPr>
        <p:txBody>
          <a:bodyPr vert="horz" wrap="square" lIns="93240" tIns="46440" rIns="93240" bIns="46440" numCol="1" anchor="b" anchorCtr="0" compatLnSpc="1">
            <a:prstTxWarp prst="textNoShape">
              <a:avLst/>
            </a:prstTxWarp>
          </a:bodyPr>
          <a:lstStyle>
            <a:lvl1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Arial Unicode MS" charset="0"/>
              </a:defRPr>
            </a:lvl1pPr>
          </a:lstStyle>
          <a:p>
            <a:pPr>
              <a:defRPr/>
            </a:pPr>
            <a:fld id="{A7571E7F-A2F2-4348-AA7F-4658E811F85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p:spPr>
        <p:txBody>
          <a:bodyPr/>
          <a:lstStyle/>
          <a:p>
            <a:fld id="{96E24460-5461-4132-9CBF-5A0901112CEF}" type="slidenum">
              <a:rPr lang="en-US"/>
              <a:pPr/>
              <a:t>1</a:t>
            </a:fld>
            <a:endParaRPr lang="en-US"/>
          </a:p>
        </p:txBody>
      </p:sp>
      <p:sp>
        <p:nvSpPr>
          <p:cNvPr id="5120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943D184-A3CA-4965-BE66-2C735D274198}"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en-US" sz="1200">
              <a:solidFill>
                <a:srgbClr val="000000"/>
              </a:solidFill>
            </a:endParaRPr>
          </a:p>
        </p:txBody>
      </p:sp>
      <p:sp>
        <p:nvSpPr>
          <p:cNvPr id="5120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120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0"/>
          <p:cNvSpPr>
            <a:spLocks noGrp="1" noChangeArrowheads="1"/>
          </p:cNvSpPr>
          <p:nvPr>
            <p:ph type="sldNum" sz="quarter"/>
          </p:nvPr>
        </p:nvSpPr>
        <p:spPr>
          <a:noFill/>
        </p:spPr>
        <p:txBody>
          <a:bodyPr/>
          <a:lstStyle/>
          <a:p>
            <a:fld id="{4161F80E-03BE-4BEC-955E-7748F8D6C332}" type="slidenum">
              <a:rPr lang="en-US"/>
              <a:pPr/>
              <a:t>10</a:t>
            </a:fld>
            <a:endParaRPr lang="en-US"/>
          </a:p>
        </p:txBody>
      </p:sp>
      <p:sp>
        <p:nvSpPr>
          <p:cNvPr id="7577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C847775-10AE-4656-A4A4-A671D6C87958}"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US" sz="1200">
              <a:solidFill>
                <a:srgbClr val="000000"/>
              </a:solidFill>
            </a:endParaRPr>
          </a:p>
        </p:txBody>
      </p:sp>
      <p:sp>
        <p:nvSpPr>
          <p:cNvPr id="7578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578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0"/>
          <p:cNvSpPr>
            <a:spLocks noGrp="1" noChangeArrowheads="1"/>
          </p:cNvSpPr>
          <p:nvPr>
            <p:ph type="sldNum" sz="quarter"/>
          </p:nvPr>
        </p:nvSpPr>
        <p:spPr>
          <a:noFill/>
        </p:spPr>
        <p:txBody>
          <a:bodyPr/>
          <a:lstStyle/>
          <a:p>
            <a:fld id="{33C2CF23-173A-48BC-B37C-2762552C4494}" type="slidenum">
              <a:rPr lang="en-US"/>
              <a:pPr/>
              <a:t>11</a:t>
            </a:fld>
            <a:endParaRPr lang="en-US"/>
          </a:p>
        </p:txBody>
      </p:sp>
      <p:sp>
        <p:nvSpPr>
          <p:cNvPr id="7680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AC44D55-A087-4105-BEC0-6D2C6F4CFC63}"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11</a:t>
            </a:fld>
            <a:endParaRPr lang="en-US" sz="1200">
              <a:solidFill>
                <a:srgbClr val="000000"/>
              </a:solidFill>
            </a:endParaRPr>
          </a:p>
        </p:txBody>
      </p:sp>
      <p:sp>
        <p:nvSpPr>
          <p:cNvPr id="7680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680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0"/>
          <p:cNvSpPr>
            <a:spLocks noGrp="1" noChangeArrowheads="1"/>
          </p:cNvSpPr>
          <p:nvPr>
            <p:ph type="sldNum" sz="quarter"/>
          </p:nvPr>
        </p:nvSpPr>
        <p:spPr>
          <a:noFill/>
        </p:spPr>
        <p:txBody>
          <a:bodyPr/>
          <a:lstStyle/>
          <a:p>
            <a:fld id="{94BEEA9A-DA76-48D6-9698-2ADD9622E33E}" type="slidenum">
              <a:rPr lang="en-US"/>
              <a:pPr/>
              <a:t>12</a:t>
            </a:fld>
            <a:endParaRPr lang="en-US"/>
          </a:p>
        </p:txBody>
      </p:sp>
      <p:sp>
        <p:nvSpPr>
          <p:cNvPr id="7782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E80BF98-B02E-41CE-ADC9-AC9B34BDD424}"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12</a:t>
            </a:fld>
            <a:endParaRPr lang="en-US" sz="1200">
              <a:solidFill>
                <a:srgbClr val="000000"/>
              </a:solidFill>
            </a:endParaRPr>
          </a:p>
        </p:txBody>
      </p:sp>
      <p:sp>
        <p:nvSpPr>
          <p:cNvPr id="7782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782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0"/>
          <p:cNvSpPr>
            <a:spLocks noGrp="1" noChangeArrowheads="1"/>
          </p:cNvSpPr>
          <p:nvPr>
            <p:ph type="sldNum" sz="quarter"/>
          </p:nvPr>
        </p:nvSpPr>
        <p:spPr>
          <a:noFill/>
        </p:spPr>
        <p:txBody>
          <a:bodyPr/>
          <a:lstStyle/>
          <a:p>
            <a:fld id="{1FEA996B-64F1-42A1-A2D8-EB8663AC42BA}" type="slidenum">
              <a:rPr lang="en-US"/>
              <a:pPr/>
              <a:t>13</a:t>
            </a:fld>
            <a:endParaRPr lang="en-US"/>
          </a:p>
        </p:txBody>
      </p:sp>
      <p:sp>
        <p:nvSpPr>
          <p:cNvPr id="7885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F7885DE-5FEA-4359-8217-5594C78A1216}"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13</a:t>
            </a:fld>
            <a:endParaRPr lang="en-US" sz="1200">
              <a:solidFill>
                <a:srgbClr val="000000"/>
              </a:solidFill>
            </a:endParaRPr>
          </a:p>
        </p:txBody>
      </p:sp>
      <p:sp>
        <p:nvSpPr>
          <p:cNvPr id="7885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8853"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p:spPr>
        <p:txBody>
          <a:bodyPr/>
          <a:lstStyle/>
          <a:p>
            <a:fld id="{02450427-FD00-450A-BCF3-2FB842638188}" type="slidenum">
              <a:rPr lang="en-US"/>
              <a:pPr/>
              <a:t>14</a:t>
            </a:fld>
            <a:endParaRPr lang="en-US"/>
          </a:p>
        </p:txBody>
      </p:sp>
      <p:sp>
        <p:nvSpPr>
          <p:cNvPr id="7987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553877E-9E87-4551-830F-B879CFC5DA29}"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14</a:t>
            </a:fld>
            <a:endParaRPr lang="en-US" sz="1200">
              <a:solidFill>
                <a:srgbClr val="000000"/>
              </a:solidFill>
            </a:endParaRPr>
          </a:p>
        </p:txBody>
      </p:sp>
      <p:sp>
        <p:nvSpPr>
          <p:cNvPr id="7987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987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0"/>
          <p:cNvSpPr>
            <a:spLocks noGrp="1" noChangeArrowheads="1"/>
          </p:cNvSpPr>
          <p:nvPr>
            <p:ph type="sldNum" sz="quarter"/>
          </p:nvPr>
        </p:nvSpPr>
        <p:spPr>
          <a:noFill/>
        </p:spPr>
        <p:txBody>
          <a:bodyPr/>
          <a:lstStyle/>
          <a:p>
            <a:fld id="{949E7EEE-C76B-4BD2-A507-49514FBA7FCA}" type="slidenum">
              <a:rPr lang="en-US"/>
              <a:pPr/>
              <a:t>15</a:t>
            </a:fld>
            <a:endParaRPr lang="en-US"/>
          </a:p>
        </p:txBody>
      </p:sp>
      <p:sp>
        <p:nvSpPr>
          <p:cNvPr id="8089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0554972-8956-4EEF-B3A9-6120782D63B1}"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15</a:t>
            </a:fld>
            <a:endParaRPr lang="en-US" sz="1200">
              <a:solidFill>
                <a:srgbClr val="000000"/>
              </a:solidFill>
            </a:endParaRPr>
          </a:p>
        </p:txBody>
      </p:sp>
      <p:sp>
        <p:nvSpPr>
          <p:cNvPr id="8090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090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10"/>
          <p:cNvSpPr>
            <a:spLocks noGrp="1" noChangeArrowheads="1"/>
          </p:cNvSpPr>
          <p:nvPr>
            <p:ph type="sldNum" sz="quarter"/>
          </p:nvPr>
        </p:nvSpPr>
        <p:spPr>
          <a:noFill/>
        </p:spPr>
        <p:txBody>
          <a:bodyPr/>
          <a:lstStyle/>
          <a:p>
            <a:fld id="{BD61574B-D50C-45F4-9D13-AF90C4162E20}" type="slidenum">
              <a:rPr lang="en-US"/>
              <a:pPr/>
              <a:t>16</a:t>
            </a:fld>
            <a:endParaRPr lang="en-US"/>
          </a:p>
        </p:txBody>
      </p:sp>
      <p:sp>
        <p:nvSpPr>
          <p:cNvPr id="8192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1D45583-CC7C-4150-857D-A7419881A937}"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16</a:t>
            </a:fld>
            <a:endParaRPr lang="en-US" sz="1200">
              <a:solidFill>
                <a:srgbClr val="000000"/>
              </a:solidFill>
            </a:endParaRPr>
          </a:p>
        </p:txBody>
      </p:sp>
      <p:sp>
        <p:nvSpPr>
          <p:cNvPr id="8192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192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0"/>
          <p:cNvSpPr>
            <a:spLocks noGrp="1" noChangeArrowheads="1"/>
          </p:cNvSpPr>
          <p:nvPr>
            <p:ph type="sldNum" sz="quarter"/>
          </p:nvPr>
        </p:nvSpPr>
        <p:spPr>
          <a:noFill/>
        </p:spPr>
        <p:txBody>
          <a:bodyPr/>
          <a:lstStyle/>
          <a:p>
            <a:fld id="{BA9BA41B-2087-4C3E-960A-AE76BF08A38C}" type="slidenum">
              <a:rPr lang="en-US"/>
              <a:pPr/>
              <a:t>17</a:t>
            </a:fld>
            <a:endParaRPr lang="en-US"/>
          </a:p>
        </p:txBody>
      </p:sp>
      <p:sp>
        <p:nvSpPr>
          <p:cNvPr id="8294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3F6311A-89D7-4BC9-9EE5-B339A891328D}"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17</a:t>
            </a:fld>
            <a:endParaRPr lang="en-US" sz="1200">
              <a:solidFill>
                <a:srgbClr val="000000"/>
              </a:solidFill>
            </a:endParaRPr>
          </a:p>
        </p:txBody>
      </p:sp>
      <p:sp>
        <p:nvSpPr>
          <p:cNvPr id="8294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294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10"/>
          <p:cNvSpPr>
            <a:spLocks noGrp="1" noChangeArrowheads="1"/>
          </p:cNvSpPr>
          <p:nvPr>
            <p:ph type="sldNum" sz="quarter"/>
          </p:nvPr>
        </p:nvSpPr>
        <p:spPr>
          <a:noFill/>
        </p:spPr>
        <p:txBody>
          <a:bodyPr/>
          <a:lstStyle/>
          <a:p>
            <a:fld id="{7BDE8E80-62E8-40D4-93F6-247668AAF11B}" type="slidenum">
              <a:rPr lang="en-US"/>
              <a:pPr/>
              <a:t>18</a:t>
            </a:fld>
            <a:endParaRPr lang="en-US"/>
          </a:p>
        </p:txBody>
      </p:sp>
      <p:sp>
        <p:nvSpPr>
          <p:cNvPr id="8397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9D70458-93F7-4195-AC82-43DE860CD4C1}"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18</a:t>
            </a:fld>
            <a:endParaRPr lang="en-US" sz="1200">
              <a:solidFill>
                <a:srgbClr val="000000"/>
              </a:solidFill>
            </a:endParaRPr>
          </a:p>
        </p:txBody>
      </p:sp>
      <p:sp>
        <p:nvSpPr>
          <p:cNvPr id="8397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3973"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0"/>
          <p:cNvSpPr>
            <a:spLocks noGrp="1" noChangeArrowheads="1"/>
          </p:cNvSpPr>
          <p:nvPr>
            <p:ph type="sldNum" sz="quarter"/>
          </p:nvPr>
        </p:nvSpPr>
        <p:spPr>
          <a:noFill/>
        </p:spPr>
        <p:txBody>
          <a:bodyPr/>
          <a:lstStyle/>
          <a:p>
            <a:fld id="{4644D099-4B4C-4820-B278-AC7091945AD7}" type="slidenum">
              <a:rPr lang="en-US"/>
              <a:pPr/>
              <a:t>19</a:t>
            </a:fld>
            <a:endParaRPr lang="en-US"/>
          </a:p>
        </p:txBody>
      </p:sp>
      <p:sp>
        <p:nvSpPr>
          <p:cNvPr id="8499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256574A-21FF-4C0A-8AD3-8A45838EDFDB}"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19</a:t>
            </a:fld>
            <a:endParaRPr lang="en-US" sz="1200">
              <a:solidFill>
                <a:srgbClr val="000000"/>
              </a:solidFill>
            </a:endParaRPr>
          </a:p>
        </p:txBody>
      </p:sp>
      <p:sp>
        <p:nvSpPr>
          <p:cNvPr id="8499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499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58AC5C43-9DAC-4737-BC67-F3DEC9E4144A}" type="slidenum">
              <a:rPr/>
              <a:pPr lvl="0"/>
              <a:t>2</a:t>
            </a:fld>
            <a:endParaRPr lang="sv-SE"/>
          </a:p>
        </p:txBody>
      </p:sp>
      <p:sp>
        <p:nvSpPr>
          <p:cNvPr id="2" name="Platshållare för bildobjekt 1"/>
          <p:cNvSpPr>
            <a:spLocks noGrp="1" noRot="1" noChangeAspect="1" noResize="1"/>
          </p:cNvSpPr>
          <p:nvPr>
            <p:ph type="sldImg"/>
          </p:nvPr>
        </p:nvSpPr>
        <p:spPr>
          <a:xfrm>
            <a:off x="1352090" y="532815"/>
            <a:ext cx="6531543" cy="2627655"/>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923806" y="3329126"/>
            <a:ext cx="7390008" cy="278453"/>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p:spPr>
        <p:txBody>
          <a:bodyPr/>
          <a:lstStyle/>
          <a:p>
            <a:fld id="{30CC99C9-FB59-4EEF-A4BD-1C6CE7867512}" type="slidenum">
              <a:rPr lang="en-US"/>
              <a:pPr/>
              <a:t>20</a:t>
            </a:fld>
            <a:endParaRPr lang="en-US"/>
          </a:p>
        </p:txBody>
      </p:sp>
      <p:sp>
        <p:nvSpPr>
          <p:cNvPr id="8601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BEA31A6-4ACB-465C-9DA6-BC5580DC10AF}"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20</a:t>
            </a:fld>
            <a:endParaRPr lang="en-US" sz="1200">
              <a:solidFill>
                <a:srgbClr val="000000"/>
              </a:solidFill>
            </a:endParaRPr>
          </a:p>
        </p:txBody>
      </p:sp>
      <p:sp>
        <p:nvSpPr>
          <p:cNvPr id="8602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602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0"/>
          <p:cNvSpPr>
            <a:spLocks noGrp="1" noChangeArrowheads="1"/>
          </p:cNvSpPr>
          <p:nvPr>
            <p:ph type="sldNum" sz="quarter"/>
          </p:nvPr>
        </p:nvSpPr>
        <p:spPr>
          <a:noFill/>
        </p:spPr>
        <p:txBody>
          <a:bodyPr/>
          <a:lstStyle/>
          <a:p>
            <a:fld id="{658EAAD1-4C15-4B50-A5B3-5A9C9BEA2A99}" type="slidenum">
              <a:rPr lang="en-US"/>
              <a:pPr/>
              <a:t>21</a:t>
            </a:fld>
            <a:endParaRPr lang="en-US"/>
          </a:p>
        </p:txBody>
      </p:sp>
      <p:sp>
        <p:nvSpPr>
          <p:cNvPr id="8704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8020BF7-82C0-4CFB-B358-9A2D5A054384}"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21</a:t>
            </a:fld>
            <a:endParaRPr lang="en-US" sz="1200">
              <a:solidFill>
                <a:srgbClr val="000000"/>
              </a:solidFill>
            </a:endParaRPr>
          </a:p>
        </p:txBody>
      </p:sp>
      <p:sp>
        <p:nvSpPr>
          <p:cNvPr id="8704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704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10"/>
          <p:cNvSpPr>
            <a:spLocks noGrp="1" noChangeArrowheads="1"/>
          </p:cNvSpPr>
          <p:nvPr>
            <p:ph type="sldNum" sz="quarter"/>
          </p:nvPr>
        </p:nvSpPr>
        <p:spPr>
          <a:noFill/>
        </p:spPr>
        <p:txBody>
          <a:bodyPr/>
          <a:lstStyle/>
          <a:p>
            <a:fld id="{9A97CFD6-C428-4D20-8D10-A496ABC7EFD6}" type="slidenum">
              <a:rPr lang="en-US"/>
              <a:pPr/>
              <a:t>22</a:t>
            </a:fld>
            <a:endParaRPr lang="en-US"/>
          </a:p>
        </p:txBody>
      </p:sp>
      <p:sp>
        <p:nvSpPr>
          <p:cNvPr id="89091" name="Text Box 1"/>
          <p:cNvSpPr txBox="1">
            <a:spLocks noChangeArrowheads="1"/>
          </p:cNvSpPr>
          <p:nvPr/>
        </p:nvSpPr>
        <p:spPr bwMode="auto">
          <a:xfrm>
            <a:off x="915988" y="738188"/>
            <a:ext cx="4932362" cy="3698875"/>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89092" name="Rectangle 2"/>
          <p:cNvSpPr txBox="1">
            <a:spLocks noGrp="1" noChangeArrowheads="1"/>
          </p:cNvSpPr>
          <p:nvPr>
            <p:ph type="body"/>
          </p:nvPr>
        </p:nvSpPr>
        <p:spPr>
          <a:xfrm>
            <a:off x="985838" y="3213100"/>
            <a:ext cx="7813675" cy="2974975"/>
          </a:xfrm>
          <a:noFill/>
          <a:ln/>
        </p:spPr>
        <p:txBody>
          <a:bodyPr wrap="none" anchor="ctr"/>
          <a:lstStyle/>
          <a:p>
            <a:endParaRPr lang="sv-S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p:spPr>
        <p:txBody>
          <a:bodyPr/>
          <a:lstStyle/>
          <a:p>
            <a:fld id="{67C281CF-2933-4C47-A60C-D956C5BD6D7D}" type="slidenum">
              <a:rPr lang="en-US"/>
              <a:pPr/>
              <a:t>23</a:t>
            </a:fld>
            <a:endParaRPr lang="en-US"/>
          </a:p>
        </p:txBody>
      </p:sp>
      <p:sp>
        <p:nvSpPr>
          <p:cNvPr id="9011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54BCD7E-C4DC-42A3-A5B9-9AB3E78793F1}"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23</a:t>
            </a:fld>
            <a:endParaRPr lang="en-US" sz="1200">
              <a:solidFill>
                <a:srgbClr val="000000"/>
              </a:solidFill>
            </a:endParaRPr>
          </a:p>
        </p:txBody>
      </p:sp>
      <p:sp>
        <p:nvSpPr>
          <p:cNvPr id="9011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011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10"/>
          <p:cNvSpPr>
            <a:spLocks noGrp="1" noChangeArrowheads="1"/>
          </p:cNvSpPr>
          <p:nvPr>
            <p:ph type="sldNum" sz="quarter"/>
          </p:nvPr>
        </p:nvSpPr>
        <p:spPr>
          <a:noFill/>
        </p:spPr>
        <p:txBody>
          <a:bodyPr/>
          <a:lstStyle/>
          <a:p>
            <a:fld id="{1EAB3D1D-68F5-49CB-B57D-32549B53C455}" type="slidenum">
              <a:rPr lang="en-US"/>
              <a:pPr/>
              <a:t>24</a:t>
            </a:fld>
            <a:endParaRPr lang="en-US"/>
          </a:p>
        </p:txBody>
      </p:sp>
      <p:sp>
        <p:nvSpPr>
          <p:cNvPr id="9113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E4D3080-CB52-4AF4-9C2D-32427A3230DF}"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24</a:t>
            </a:fld>
            <a:endParaRPr lang="en-US" sz="1200">
              <a:solidFill>
                <a:srgbClr val="000000"/>
              </a:solidFill>
            </a:endParaRPr>
          </a:p>
        </p:txBody>
      </p:sp>
      <p:sp>
        <p:nvSpPr>
          <p:cNvPr id="9114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114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p:spPr>
        <p:txBody>
          <a:bodyPr/>
          <a:lstStyle/>
          <a:p>
            <a:fld id="{EF8458D9-DF97-4D20-AE53-4499B9A560E5}" type="slidenum">
              <a:rPr lang="en-US"/>
              <a:pPr/>
              <a:t>25</a:t>
            </a:fld>
            <a:endParaRPr lang="en-US"/>
          </a:p>
        </p:txBody>
      </p:sp>
      <p:sp>
        <p:nvSpPr>
          <p:cNvPr id="9216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65C48C6-7670-454F-9561-420D5CB267AE}"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25</a:t>
            </a:fld>
            <a:endParaRPr lang="en-US" sz="1200">
              <a:solidFill>
                <a:srgbClr val="000000"/>
              </a:solidFill>
            </a:endParaRPr>
          </a:p>
        </p:txBody>
      </p:sp>
      <p:sp>
        <p:nvSpPr>
          <p:cNvPr id="9216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216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02EE9BFC-8FF8-4E4D-B19F-60ED878B2EF7}" type="slidenum">
              <a:rPr/>
              <a:pPr lvl="0"/>
              <a:t>26</a:t>
            </a:fld>
            <a:endParaRPr lang="sv-SE"/>
          </a:p>
        </p:txBody>
      </p:sp>
      <p:sp>
        <p:nvSpPr>
          <p:cNvPr id="2" name="Rektangel 1"/>
          <p:cNvSpPr/>
          <p:nvPr/>
        </p:nvSpPr>
        <p:spPr>
          <a:xfrm>
            <a:off x="1251097" y="524845"/>
            <a:ext cx="6683517" cy="2600857"/>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Platshållare för anteckningar 2"/>
          <p:cNvSpPr txBox="1">
            <a:spLocks noGrp="1"/>
          </p:cNvSpPr>
          <p:nvPr>
            <p:ph type="body" sz="quarter" idx="1"/>
          </p:nvPr>
        </p:nvSpPr>
        <p:spPr>
          <a:xfrm>
            <a:off x="923806" y="3329126"/>
            <a:ext cx="7390008" cy="278453"/>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sv-S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02EE9BFC-8FF8-4E4D-B19F-60ED878B2EF7}" type="slidenum">
              <a:rPr/>
              <a:pPr lvl="0"/>
              <a:t>27</a:t>
            </a:fld>
            <a:endParaRPr lang="sv-SE"/>
          </a:p>
        </p:txBody>
      </p:sp>
      <p:sp>
        <p:nvSpPr>
          <p:cNvPr id="2" name="Rektangel 1"/>
          <p:cNvSpPr/>
          <p:nvPr/>
        </p:nvSpPr>
        <p:spPr>
          <a:xfrm>
            <a:off x="1251097" y="524845"/>
            <a:ext cx="6683517" cy="2600857"/>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Platshållare för anteckningar 2"/>
          <p:cNvSpPr txBox="1">
            <a:spLocks noGrp="1"/>
          </p:cNvSpPr>
          <p:nvPr>
            <p:ph type="body" sz="quarter" idx="1"/>
          </p:nvPr>
        </p:nvSpPr>
        <p:spPr>
          <a:xfrm>
            <a:off x="923806" y="3329126"/>
            <a:ext cx="7390008" cy="278453"/>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sv-S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02EE9BFC-8FF8-4E4D-B19F-60ED878B2EF7}" type="slidenum">
              <a:rPr/>
              <a:pPr lvl="0"/>
              <a:t>28</a:t>
            </a:fld>
            <a:endParaRPr lang="sv-SE"/>
          </a:p>
        </p:txBody>
      </p:sp>
      <p:sp>
        <p:nvSpPr>
          <p:cNvPr id="2" name="Rektangel 1"/>
          <p:cNvSpPr/>
          <p:nvPr/>
        </p:nvSpPr>
        <p:spPr>
          <a:xfrm>
            <a:off x="1251097" y="524845"/>
            <a:ext cx="6683517" cy="2600857"/>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Platshållare för anteckningar 2"/>
          <p:cNvSpPr txBox="1">
            <a:spLocks noGrp="1"/>
          </p:cNvSpPr>
          <p:nvPr>
            <p:ph type="body" sz="quarter" idx="1"/>
          </p:nvPr>
        </p:nvSpPr>
        <p:spPr>
          <a:xfrm>
            <a:off x="923806" y="3329126"/>
            <a:ext cx="7390008" cy="278453"/>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sv-S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67025" y="525463"/>
            <a:ext cx="3495675" cy="2622550"/>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idx="10"/>
          </p:nvPr>
        </p:nvSpPr>
        <p:spPr/>
        <p:txBody>
          <a:bodyPr/>
          <a:lstStyle/>
          <a:p>
            <a:pPr>
              <a:defRPr/>
            </a:pPr>
            <a:fld id="{A7571E7F-A2F2-4348-AA7F-4658E811F85B}"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67025" y="525463"/>
            <a:ext cx="3495675" cy="2622550"/>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idx="10"/>
          </p:nvPr>
        </p:nvSpPr>
        <p:spPr/>
        <p:txBody>
          <a:bodyPr/>
          <a:lstStyle/>
          <a:p>
            <a:pPr>
              <a:defRPr/>
            </a:pPr>
            <a:fld id="{A7571E7F-A2F2-4348-AA7F-4658E811F85B}"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10"/>
          <p:cNvSpPr>
            <a:spLocks noGrp="1" noChangeArrowheads="1"/>
          </p:cNvSpPr>
          <p:nvPr>
            <p:ph type="sldNum" sz="quarter"/>
          </p:nvPr>
        </p:nvSpPr>
        <p:spPr>
          <a:noFill/>
        </p:spPr>
        <p:txBody>
          <a:bodyPr/>
          <a:lstStyle/>
          <a:p>
            <a:fld id="{AED018C3-8440-4036-9D91-090C3226E1CE}" type="slidenum">
              <a:rPr lang="en-US"/>
              <a:pPr/>
              <a:t>30</a:t>
            </a:fld>
            <a:endParaRPr lang="en-US"/>
          </a:p>
        </p:txBody>
      </p:sp>
      <p:sp>
        <p:nvSpPr>
          <p:cNvPr id="5222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7E78989-5273-4974-8C2D-0ACF709E94E6}"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US" sz="1200">
              <a:solidFill>
                <a:srgbClr val="000000"/>
              </a:solidFill>
            </a:endParaRPr>
          </a:p>
        </p:txBody>
      </p:sp>
      <p:sp>
        <p:nvSpPr>
          <p:cNvPr id="52228" name="Text Box 2"/>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1A6A65C-6781-45DA-90B4-11E761C7D6D0}"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30</a:t>
            </a:fld>
            <a:endParaRPr lang="en-US" sz="1200">
              <a:solidFill>
                <a:srgbClr val="000000"/>
              </a:solidFill>
            </a:endParaRPr>
          </a:p>
        </p:txBody>
      </p:sp>
      <p:sp>
        <p:nvSpPr>
          <p:cNvPr id="52229" name="Text Box 3"/>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2230" name="Rectangle 4"/>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0"/>
          <p:cNvSpPr>
            <a:spLocks noGrp="1" noChangeArrowheads="1"/>
          </p:cNvSpPr>
          <p:nvPr>
            <p:ph type="sldNum" sz="quarter"/>
          </p:nvPr>
        </p:nvSpPr>
        <p:spPr>
          <a:noFill/>
        </p:spPr>
        <p:txBody>
          <a:bodyPr/>
          <a:lstStyle/>
          <a:p>
            <a:fld id="{51793D6A-88FC-4988-AD76-CCDF287B1DE7}" type="slidenum">
              <a:rPr lang="en-US"/>
              <a:pPr/>
              <a:t>31</a:t>
            </a:fld>
            <a:endParaRPr lang="en-US"/>
          </a:p>
        </p:txBody>
      </p:sp>
      <p:sp>
        <p:nvSpPr>
          <p:cNvPr id="5325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5DDD2B0-CF0B-4182-BBDF-A3C759A486F0}"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31</a:t>
            </a:fld>
            <a:endParaRPr lang="en-US" sz="1200">
              <a:solidFill>
                <a:srgbClr val="000000"/>
              </a:solidFill>
            </a:endParaRPr>
          </a:p>
        </p:txBody>
      </p:sp>
      <p:sp>
        <p:nvSpPr>
          <p:cNvPr id="5325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3253"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0"/>
          <p:cNvSpPr>
            <a:spLocks noGrp="1" noChangeArrowheads="1"/>
          </p:cNvSpPr>
          <p:nvPr>
            <p:ph type="sldNum" sz="quarter"/>
          </p:nvPr>
        </p:nvSpPr>
        <p:spPr>
          <a:noFill/>
        </p:spPr>
        <p:txBody>
          <a:bodyPr/>
          <a:lstStyle/>
          <a:p>
            <a:fld id="{AEB5633E-F6D9-412E-A53E-ACB074D9AC95}" type="slidenum">
              <a:rPr lang="en-US"/>
              <a:pPr/>
              <a:t>32</a:t>
            </a:fld>
            <a:endParaRPr lang="en-US"/>
          </a:p>
        </p:txBody>
      </p:sp>
      <p:sp>
        <p:nvSpPr>
          <p:cNvPr id="5427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F4E9D25-C486-4C99-9A70-3F70E2568625}"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32</a:t>
            </a:fld>
            <a:endParaRPr lang="en-US" sz="1200">
              <a:solidFill>
                <a:srgbClr val="000000"/>
              </a:solidFill>
            </a:endParaRPr>
          </a:p>
        </p:txBody>
      </p:sp>
      <p:sp>
        <p:nvSpPr>
          <p:cNvPr id="5427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427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p:spPr>
        <p:txBody>
          <a:bodyPr/>
          <a:lstStyle/>
          <a:p>
            <a:fld id="{A9514948-AAB8-4B06-A1A2-41ECEFFC300F}" type="slidenum">
              <a:rPr lang="en-US"/>
              <a:pPr/>
              <a:t>33</a:t>
            </a:fld>
            <a:endParaRPr lang="en-US"/>
          </a:p>
        </p:txBody>
      </p:sp>
      <p:sp>
        <p:nvSpPr>
          <p:cNvPr id="5529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AF5C2CC-CA28-4741-8A5D-D3A33D2F81F2}"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33</a:t>
            </a:fld>
            <a:endParaRPr lang="en-US" sz="1200">
              <a:solidFill>
                <a:srgbClr val="000000"/>
              </a:solidFill>
            </a:endParaRPr>
          </a:p>
        </p:txBody>
      </p:sp>
      <p:sp>
        <p:nvSpPr>
          <p:cNvPr id="5530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530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0"/>
          <p:cNvSpPr>
            <a:spLocks noGrp="1" noChangeArrowheads="1"/>
          </p:cNvSpPr>
          <p:nvPr>
            <p:ph type="sldNum" sz="quarter"/>
          </p:nvPr>
        </p:nvSpPr>
        <p:spPr>
          <a:noFill/>
        </p:spPr>
        <p:txBody>
          <a:bodyPr/>
          <a:lstStyle/>
          <a:p>
            <a:fld id="{0732F168-1F65-4219-97F0-AD03A9892C5D}" type="slidenum">
              <a:rPr lang="en-US"/>
              <a:pPr/>
              <a:t>34</a:t>
            </a:fld>
            <a:endParaRPr lang="en-US"/>
          </a:p>
        </p:txBody>
      </p:sp>
      <p:sp>
        <p:nvSpPr>
          <p:cNvPr id="5632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C410324-EB30-4C1A-B73D-83A45E7DE080}"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34</a:t>
            </a:fld>
            <a:endParaRPr lang="en-US" sz="1200">
              <a:solidFill>
                <a:srgbClr val="000000"/>
              </a:solidFill>
            </a:endParaRPr>
          </a:p>
        </p:txBody>
      </p:sp>
      <p:sp>
        <p:nvSpPr>
          <p:cNvPr id="5632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632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p:spPr>
        <p:txBody>
          <a:bodyPr/>
          <a:lstStyle/>
          <a:p>
            <a:fld id="{FEFF1B40-17F5-4BC1-9EBA-ADCD1C4CD395}" type="slidenum">
              <a:rPr lang="en-US"/>
              <a:pPr/>
              <a:t>35</a:t>
            </a:fld>
            <a:endParaRPr lang="en-US"/>
          </a:p>
        </p:txBody>
      </p:sp>
      <p:sp>
        <p:nvSpPr>
          <p:cNvPr id="5734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CF2C7A5-C7BC-4BEE-871D-AE5F5C24B376}"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35</a:t>
            </a:fld>
            <a:endParaRPr lang="en-US" sz="1200">
              <a:solidFill>
                <a:srgbClr val="000000"/>
              </a:solidFill>
            </a:endParaRPr>
          </a:p>
        </p:txBody>
      </p:sp>
      <p:sp>
        <p:nvSpPr>
          <p:cNvPr id="5734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734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10"/>
          <p:cNvSpPr>
            <a:spLocks noGrp="1" noChangeArrowheads="1"/>
          </p:cNvSpPr>
          <p:nvPr>
            <p:ph type="sldNum" sz="quarter"/>
          </p:nvPr>
        </p:nvSpPr>
        <p:spPr>
          <a:noFill/>
        </p:spPr>
        <p:txBody>
          <a:bodyPr/>
          <a:lstStyle/>
          <a:p>
            <a:fld id="{647D4E18-D9EB-42B4-B0EC-35924A1768BE}" type="slidenum">
              <a:rPr lang="en-US"/>
              <a:pPr/>
              <a:t>36</a:t>
            </a:fld>
            <a:endParaRPr lang="en-US"/>
          </a:p>
        </p:txBody>
      </p:sp>
      <p:sp>
        <p:nvSpPr>
          <p:cNvPr id="5837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B609069-9A0F-461E-A1BF-0BAD3A06174C}"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36</a:t>
            </a:fld>
            <a:endParaRPr lang="en-US" sz="1200">
              <a:solidFill>
                <a:srgbClr val="000000"/>
              </a:solidFill>
            </a:endParaRPr>
          </a:p>
        </p:txBody>
      </p:sp>
      <p:sp>
        <p:nvSpPr>
          <p:cNvPr id="5837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8373"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p:spPr>
        <p:txBody>
          <a:bodyPr/>
          <a:lstStyle/>
          <a:p>
            <a:fld id="{DF7690BC-A85B-4EFA-9BAA-EC3D94B86232}" type="slidenum">
              <a:rPr lang="en-US"/>
              <a:pPr/>
              <a:t>37</a:t>
            </a:fld>
            <a:endParaRPr lang="en-US"/>
          </a:p>
        </p:txBody>
      </p:sp>
      <p:sp>
        <p:nvSpPr>
          <p:cNvPr id="5939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85C604E-C80A-4ACD-BDB1-4A3E01EC9B9A}"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37</a:t>
            </a:fld>
            <a:endParaRPr lang="en-US" sz="1200">
              <a:solidFill>
                <a:srgbClr val="000000"/>
              </a:solidFill>
            </a:endParaRPr>
          </a:p>
        </p:txBody>
      </p:sp>
      <p:sp>
        <p:nvSpPr>
          <p:cNvPr id="5939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5939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10"/>
          <p:cNvSpPr>
            <a:spLocks noGrp="1" noChangeArrowheads="1"/>
          </p:cNvSpPr>
          <p:nvPr>
            <p:ph type="sldNum" sz="quarter"/>
          </p:nvPr>
        </p:nvSpPr>
        <p:spPr>
          <a:noFill/>
        </p:spPr>
        <p:txBody>
          <a:bodyPr/>
          <a:lstStyle/>
          <a:p>
            <a:fld id="{CA023464-6826-4F54-857D-2A33230E8B8E}" type="slidenum">
              <a:rPr lang="en-US"/>
              <a:pPr/>
              <a:t>38</a:t>
            </a:fld>
            <a:endParaRPr lang="en-US"/>
          </a:p>
        </p:txBody>
      </p:sp>
      <p:sp>
        <p:nvSpPr>
          <p:cNvPr id="6041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4D30320-C93D-4B8B-B4A7-16D3219A02FC}"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38</a:t>
            </a:fld>
            <a:endParaRPr lang="en-US" sz="1200">
              <a:solidFill>
                <a:srgbClr val="000000"/>
              </a:solidFill>
            </a:endParaRPr>
          </a:p>
        </p:txBody>
      </p:sp>
      <p:sp>
        <p:nvSpPr>
          <p:cNvPr id="6042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042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p:spPr>
        <p:txBody>
          <a:bodyPr/>
          <a:lstStyle/>
          <a:p>
            <a:fld id="{D4552486-33F0-4C86-8838-254184D948C8}" type="slidenum">
              <a:rPr lang="en-US"/>
              <a:pPr/>
              <a:t>39</a:t>
            </a:fld>
            <a:endParaRPr lang="en-US"/>
          </a:p>
        </p:txBody>
      </p:sp>
      <p:sp>
        <p:nvSpPr>
          <p:cNvPr id="6144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0460CD7D-E7A5-41FE-9B41-5DD8AC39784E}"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39</a:t>
            </a:fld>
            <a:endParaRPr lang="en-US" sz="1200">
              <a:solidFill>
                <a:srgbClr val="000000"/>
              </a:solidFill>
            </a:endParaRPr>
          </a:p>
        </p:txBody>
      </p:sp>
      <p:sp>
        <p:nvSpPr>
          <p:cNvPr id="6144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144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0"/>
          <p:cNvSpPr>
            <a:spLocks noGrp="1" noChangeArrowheads="1"/>
          </p:cNvSpPr>
          <p:nvPr>
            <p:ph type="sldNum" sz="quarter"/>
          </p:nvPr>
        </p:nvSpPr>
        <p:spPr>
          <a:noFill/>
        </p:spPr>
        <p:txBody>
          <a:bodyPr/>
          <a:lstStyle/>
          <a:p>
            <a:fld id="{33C2CF23-173A-48BC-B37C-2762552C4494}" type="slidenum">
              <a:rPr lang="en-US"/>
              <a:pPr/>
              <a:t>4</a:t>
            </a:fld>
            <a:endParaRPr lang="en-US"/>
          </a:p>
        </p:txBody>
      </p:sp>
      <p:sp>
        <p:nvSpPr>
          <p:cNvPr id="7680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AC44D55-A087-4105-BEC0-6D2C6F4CFC63}"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a:t>
            </a:fld>
            <a:endParaRPr lang="en-US" sz="1200">
              <a:solidFill>
                <a:srgbClr val="000000"/>
              </a:solidFill>
            </a:endParaRPr>
          </a:p>
        </p:txBody>
      </p:sp>
      <p:sp>
        <p:nvSpPr>
          <p:cNvPr id="7680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680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0"/>
          <p:cNvSpPr>
            <a:spLocks noGrp="1" noChangeArrowheads="1"/>
          </p:cNvSpPr>
          <p:nvPr>
            <p:ph type="sldNum" sz="quarter"/>
          </p:nvPr>
        </p:nvSpPr>
        <p:spPr>
          <a:noFill/>
        </p:spPr>
        <p:txBody>
          <a:bodyPr/>
          <a:lstStyle/>
          <a:p>
            <a:fld id="{6DC22711-4B4C-4137-8128-75967B03C4A6}" type="slidenum">
              <a:rPr lang="en-US"/>
              <a:pPr/>
              <a:t>40</a:t>
            </a:fld>
            <a:endParaRPr lang="en-US"/>
          </a:p>
        </p:txBody>
      </p:sp>
      <p:sp>
        <p:nvSpPr>
          <p:cNvPr id="6246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5C85780-5506-490B-BDBC-A4D735CC0799}"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40</a:t>
            </a:fld>
            <a:endParaRPr lang="en-US" sz="1200">
              <a:solidFill>
                <a:srgbClr val="000000"/>
              </a:solidFill>
            </a:endParaRPr>
          </a:p>
        </p:txBody>
      </p:sp>
      <p:sp>
        <p:nvSpPr>
          <p:cNvPr id="6246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246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p:spPr>
        <p:txBody>
          <a:bodyPr/>
          <a:lstStyle/>
          <a:p>
            <a:fld id="{D05FF97C-6B9A-4799-BB74-FF371746E9A2}" type="slidenum">
              <a:rPr lang="en-US"/>
              <a:pPr/>
              <a:t>41</a:t>
            </a:fld>
            <a:endParaRPr lang="en-US"/>
          </a:p>
        </p:txBody>
      </p:sp>
      <p:sp>
        <p:nvSpPr>
          <p:cNvPr id="6349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C16A3A2A-D998-4BA7-8A7C-8F3EFA4E5158}"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41</a:t>
            </a:fld>
            <a:endParaRPr lang="en-US" sz="1200">
              <a:solidFill>
                <a:srgbClr val="000000"/>
              </a:solidFill>
            </a:endParaRPr>
          </a:p>
        </p:txBody>
      </p:sp>
      <p:sp>
        <p:nvSpPr>
          <p:cNvPr id="6349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3493" name="Rectangle 3"/>
          <p:cNvSpPr txBox="1">
            <a:spLocks noGrp="1" noChangeArrowheads="1"/>
          </p:cNvSpPr>
          <p:nvPr>
            <p:ph type="body"/>
          </p:nvPr>
        </p:nvSpPr>
        <p:spPr>
          <a:xfrm>
            <a:off x="923925" y="3330575"/>
            <a:ext cx="7383463" cy="3149600"/>
          </a:xfrm>
          <a:noFill/>
          <a:ln/>
        </p:spPr>
        <p:txBody>
          <a:bodyPr wrap="none" anchor="ctr"/>
          <a:lstStyle/>
          <a:p>
            <a:endParaRPr lang="sv-SE"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0"/>
          <p:cNvSpPr>
            <a:spLocks noGrp="1" noChangeArrowheads="1"/>
          </p:cNvSpPr>
          <p:nvPr>
            <p:ph type="sldNum" sz="quarter"/>
          </p:nvPr>
        </p:nvSpPr>
        <p:spPr>
          <a:noFill/>
        </p:spPr>
        <p:txBody>
          <a:bodyPr/>
          <a:lstStyle/>
          <a:p>
            <a:fld id="{AD107D48-75C0-447A-9B0E-F3AD3B313071}" type="slidenum">
              <a:rPr lang="en-US"/>
              <a:pPr/>
              <a:t>42</a:t>
            </a:fld>
            <a:endParaRPr lang="en-US"/>
          </a:p>
        </p:txBody>
      </p:sp>
      <p:sp>
        <p:nvSpPr>
          <p:cNvPr id="6451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22298F3-1452-4901-B224-76FF9DD15A77}"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42</a:t>
            </a:fld>
            <a:endParaRPr lang="en-US" sz="1200">
              <a:solidFill>
                <a:srgbClr val="000000"/>
              </a:solidFill>
            </a:endParaRPr>
          </a:p>
        </p:txBody>
      </p:sp>
      <p:sp>
        <p:nvSpPr>
          <p:cNvPr id="6451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451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p:spPr>
        <p:txBody>
          <a:bodyPr/>
          <a:lstStyle/>
          <a:p>
            <a:fld id="{83C0979E-4D83-4050-BC47-3492A25FC460}" type="slidenum">
              <a:rPr lang="en-US"/>
              <a:pPr/>
              <a:t>43</a:t>
            </a:fld>
            <a:endParaRPr lang="en-US"/>
          </a:p>
        </p:txBody>
      </p:sp>
      <p:sp>
        <p:nvSpPr>
          <p:cNvPr id="6553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F8F24D9-74D9-4E34-B4E4-9F59EC5EDF38}"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43</a:t>
            </a:fld>
            <a:endParaRPr lang="en-US" sz="1200">
              <a:solidFill>
                <a:srgbClr val="000000"/>
              </a:solidFill>
            </a:endParaRPr>
          </a:p>
        </p:txBody>
      </p:sp>
      <p:sp>
        <p:nvSpPr>
          <p:cNvPr id="6554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554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0"/>
          <p:cNvSpPr>
            <a:spLocks noGrp="1" noChangeArrowheads="1"/>
          </p:cNvSpPr>
          <p:nvPr>
            <p:ph type="sldNum" sz="quarter"/>
          </p:nvPr>
        </p:nvSpPr>
        <p:spPr>
          <a:noFill/>
        </p:spPr>
        <p:txBody>
          <a:bodyPr/>
          <a:lstStyle/>
          <a:p>
            <a:fld id="{74EEA100-B7FC-4766-82AC-CC18B047C2DB}" type="slidenum">
              <a:rPr lang="en-US"/>
              <a:pPr/>
              <a:t>44</a:t>
            </a:fld>
            <a:endParaRPr lang="en-US"/>
          </a:p>
        </p:txBody>
      </p:sp>
      <p:sp>
        <p:nvSpPr>
          <p:cNvPr id="6656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18F409F0-3016-4F81-8E1C-DA9D60228408}"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44</a:t>
            </a:fld>
            <a:endParaRPr lang="en-US" sz="1200">
              <a:solidFill>
                <a:srgbClr val="000000"/>
              </a:solidFill>
            </a:endParaRPr>
          </a:p>
        </p:txBody>
      </p:sp>
      <p:sp>
        <p:nvSpPr>
          <p:cNvPr id="6656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656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p:spPr>
        <p:txBody>
          <a:bodyPr/>
          <a:lstStyle/>
          <a:p>
            <a:fld id="{757BE526-F7DC-4E17-B058-40F002251D1F}" type="slidenum">
              <a:rPr lang="en-US"/>
              <a:pPr/>
              <a:t>45</a:t>
            </a:fld>
            <a:endParaRPr lang="en-US"/>
          </a:p>
        </p:txBody>
      </p:sp>
      <p:sp>
        <p:nvSpPr>
          <p:cNvPr id="6758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251579E4-85BF-4F37-BDA3-83FAF05D0476}"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45</a:t>
            </a:fld>
            <a:endParaRPr lang="en-US" sz="1200">
              <a:solidFill>
                <a:srgbClr val="000000"/>
              </a:solidFill>
            </a:endParaRPr>
          </a:p>
        </p:txBody>
      </p:sp>
      <p:sp>
        <p:nvSpPr>
          <p:cNvPr id="6758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758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0"/>
          <p:cNvSpPr>
            <a:spLocks noGrp="1" noChangeArrowheads="1"/>
          </p:cNvSpPr>
          <p:nvPr>
            <p:ph type="sldNum" sz="quarter"/>
          </p:nvPr>
        </p:nvSpPr>
        <p:spPr>
          <a:noFill/>
        </p:spPr>
        <p:txBody>
          <a:bodyPr/>
          <a:lstStyle/>
          <a:p>
            <a:fld id="{A0AF3642-4975-4E37-8CB5-07AB92019182}" type="slidenum">
              <a:rPr lang="en-US"/>
              <a:pPr/>
              <a:t>46</a:t>
            </a:fld>
            <a:endParaRPr lang="en-US"/>
          </a:p>
        </p:txBody>
      </p:sp>
      <p:sp>
        <p:nvSpPr>
          <p:cNvPr id="6861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4CA3D12-0245-47D9-9C97-50D41B5B3B3A}"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46</a:t>
            </a:fld>
            <a:endParaRPr lang="en-US" sz="1200">
              <a:solidFill>
                <a:srgbClr val="000000"/>
              </a:solidFill>
            </a:endParaRPr>
          </a:p>
        </p:txBody>
      </p:sp>
      <p:sp>
        <p:nvSpPr>
          <p:cNvPr id="6861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8613"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p:spPr>
        <p:txBody>
          <a:bodyPr/>
          <a:lstStyle/>
          <a:p>
            <a:fld id="{8AD3E498-5843-46FF-B429-1BC6FFC8DCDD}" type="slidenum">
              <a:rPr lang="en-US"/>
              <a:pPr/>
              <a:t>47</a:t>
            </a:fld>
            <a:endParaRPr lang="en-US"/>
          </a:p>
        </p:txBody>
      </p:sp>
      <p:sp>
        <p:nvSpPr>
          <p:cNvPr id="6963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E9A64EA4-C9AF-4061-BFF6-9D36FDFB58E6}"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47</a:t>
            </a:fld>
            <a:endParaRPr lang="en-US" sz="1200">
              <a:solidFill>
                <a:srgbClr val="000000"/>
              </a:solidFill>
            </a:endParaRPr>
          </a:p>
        </p:txBody>
      </p:sp>
      <p:sp>
        <p:nvSpPr>
          <p:cNvPr id="6963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6963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0"/>
          <p:cNvSpPr>
            <a:spLocks noGrp="1" noChangeArrowheads="1"/>
          </p:cNvSpPr>
          <p:nvPr>
            <p:ph type="sldNum" sz="quarter"/>
          </p:nvPr>
        </p:nvSpPr>
        <p:spPr>
          <a:noFill/>
        </p:spPr>
        <p:txBody>
          <a:bodyPr/>
          <a:lstStyle/>
          <a:p>
            <a:fld id="{E714B71E-C086-43EF-BFE6-AA9F41A85065}" type="slidenum">
              <a:rPr lang="en-US"/>
              <a:pPr/>
              <a:t>48</a:t>
            </a:fld>
            <a:endParaRPr lang="en-US"/>
          </a:p>
        </p:txBody>
      </p:sp>
      <p:sp>
        <p:nvSpPr>
          <p:cNvPr id="7065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85163F83-7041-4A38-B9F8-161D80FDE334}"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48</a:t>
            </a:fld>
            <a:endParaRPr lang="en-US" sz="1200">
              <a:solidFill>
                <a:srgbClr val="000000"/>
              </a:solidFill>
            </a:endParaRPr>
          </a:p>
        </p:txBody>
      </p:sp>
      <p:sp>
        <p:nvSpPr>
          <p:cNvPr id="7066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066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p:spPr>
        <p:txBody>
          <a:bodyPr/>
          <a:lstStyle/>
          <a:p>
            <a:fld id="{5763471D-ADE6-4E4A-82E5-A65C40B06D8F}" type="slidenum">
              <a:rPr lang="en-US"/>
              <a:pPr/>
              <a:t>49</a:t>
            </a:fld>
            <a:endParaRPr lang="en-US"/>
          </a:p>
        </p:txBody>
      </p:sp>
      <p:sp>
        <p:nvSpPr>
          <p:cNvPr id="7168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B3C603B-C567-4D44-8B8A-B796D4DCD1C4}"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49</a:t>
            </a:fld>
            <a:endParaRPr lang="en-US" sz="1200">
              <a:solidFill>
                <a:srgbClr val="000000"/>
              </a:solidFill>
            </a:endParaRPr>
          </a:p>
        </p:txBody>
      </p:sp>
      <p:sp>
        <p:nvSpPr>
          <p:cNvPr id="7168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168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67025" y="525463"/>
            <a:ext cx="3495675" cy="2622550"/>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idx="10"/>
          </p:nvPr>
        </p:nvSpPr>
        <p:spPr/>
        <p:txBody>
          <a:bodyPr/>
          <a:lstStyle/>
          <a:p>
            <a:pPr>
              <a:defRPr/>
            </a:pPr>
            <a:fld id="{A7571E7F-A2F2-4348-AA7F-4658E811F85B}"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0"/>
          <p:cNvSpPr>
            <a:spLocks noGrp="1" noChangeArrowheads="1"/>
          </p:cNvSpPr>
          <p:nvPr>
            <p:ph type="sldNum" sz="quarter"/>
          </p:nvPr>
        </p:nvSpPr>
        <p:spPr>
          <a:noFill/>
        </p:spPr>
        <p:txBody>
          <a:bodyPr/>
          <a:lstStyle/>
          <a:p>
            <a:fld id="{45B5400A-C887-474D-BFA7-89780C59E744}" type="slidenum">
              <a:rPr lang="en-US"/>
              <a:pPr/>
              <a:t>50</a:t>
            </a:fld>
            <a:endParaRPr lang="en-US"/>
          </a:p>
        </p:txBody>
      </p:sp>
      <p:sp>
        <p:nvSpPr>
          <p:cNvPr id="7270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0872480-583D-424A-BDB9-0CD56F4547B0}"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50</a:t>
            </a:fld>
            <a:endParaRPr lang="en-US" sz="1200">
              <a:solidFill>
                <a:srgbClr val="000000"/>
              </a:solidFill>
            </a:endParaRPr>
          </a:p>
        </p:txBody>
      </p:sp>
      <p:sp>
        <p:nvSpPr>
          <p:cNvPr id="7270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270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p:spPr>
        <p:txBody>
          <a:bodyPr/>
          <a:lstStyle/>
          <a:p>
            <a:fld id="{0ACF0AA5-455D-4F92-B6AD-E3B4D5FEABCE}" type="slidenum">
              <a:rPr lang="en-US"/>
              <a:pPr/>
              <a:t>51</a:t>
            </a:fld>
            <a:endParaRPr lang="en-US"/>
          </a:p>
        </p:txBody>
      </p:sp>
      <p:sp>
        <p:nvSpPr>
          <p:cNvPr id="7373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4A7E8F79-748E-4853-AC65-BCA8EC6D1515}"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51</a:t>
            </a:fld>
            <a:endParaRPr lang="en-US" sz="1200">
              <a:solidFill>
                <a:srgbClr val="000000"/>
              </a:solidFill>
            </a:endParaRPr>
          </a:p>
        </p:txBody>
      </p:sp>
      <p:sp>
        <p:nvSpPr>
          <p:cNvPr id="7373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3733"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2D89CAFE-48CE-478D-90D3-3643CEFE02F1}" type="slidenum">
              <a:rPr/>
              <a:pPr lvl="0"/>
              <a:t>52</a:t>
            </a:fld>
            <a:endParaRPr lang="sv-SE"/>
          </a:p>
        </p:txBody>
      </p:sp>
      <p:sp>
        <p:nvSpPr>
          <p:cNvPr id="2" name="Platshållare för bildobjekt 1"/>
          <p:cNvSpPr>
            <a:spLocks noGrp="1" noRot="1" noChangeAspect="1" noResize="1"/>
          </p:cNvSpPr>
          <p:nvPr>
            <p:ph type="sldImg"/>
          </p:nvPr>
        </p:nvSpPr>
        <p:spPr>
          <a:xfrm>
            <a:off x="2867025" y="533400"/>
            <a:ext cx="3502025" cy="2627313"/>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923806" y="3329126"/>
            <a:ext cx="7390008" cy="1238716"/>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a:t>HUR FORT GÅR DEN HÄR PROCESSEN?</a:t>
            </a:r>
          </a:p>
          <a:p>
            <a:pPr lvl="0">
              <a:buNone/>
            </a:pPr>
            <a:endParaRPr lang="sv-SE"/>
          </a:p>
          <a:p>
            <a:pPr lvl="0">
              <a:buNone/>
            </a:pPr>
            <a:r>
              <a:rPr lang="sv-SE"/>
              <a:t>ALLDELES FÖR FORT</a:t>
            </a:r>
          </a:p>
          <a:p>
            <a:pPr lvl="0">
              <a:buNone/>
            </a:pPr>
            <a:r>
              <a:rPr lang="sv-SE"/>
              <a:t>NORRA ISHAVET ÄR JUST NU VID EN OMSLAGSPUNKT.</a:t>
            </a:r>
          </a:p>
          <a:p>
            <a:pPr lvl="0">
              <a:buNone/>
            </a:pPr>
            <a:r>
              <a:rPr lang="sv-SE"/>
              <a:t>DET KOMMER MYCKET SNART ATT VARA ISFRITT PÅ SOMRARNA...</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2D89CAFE-48CE-478D-90D3-3643CEFE02F1}" type="slidenum">
              <a:rPr/>
              <a:pPr lvl="0"/>
              <a:t>53</a:t>
            </a:fld>
            <a:endParaRPr lang="sv-SE"/>
          </a:p>
        </p:txBody>
      </p:sp>
      <p:sp>
        <p:nvSpPr>
          <p:cNvPr id="2" name="Platshållare för bildobjekt 1"/>
          <p:cNvSpPr>
            <a:spLocks noGrp="1" noRot="1" noChangeAspect="1" noResize="1"/>
          </p:cNvSpPr>
          <p:nvPr>
            <p:ph type="sldImg"/>
          </p:nvPr>
        </p:nvSpPr>
        <p:spPr>
          <a:xfrm>
            <a:off x="2867025" y="533400"/>
            <a:ext cx="3502025" cy="2627313"/>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923806" y="3329126"/>
            <a:ext cx="7390008" cy="1238716"/>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sv-SE"/>
              <a:t>HUR FORT GÅR DEN HÄR PROCESSEN?</a:t>
            </a:r>
          </a:p>
          <a:p>
            <a:pPr lvl="0">
              <a:buNone/>
            </a:pPr>
            <a:endParaRPr lang="sv-SE"/>
          </a:p>
          <a:p>
            <a:pPr lvl="0">
              <a:buNone/>
            </a:pPr>
            <a:r>
              <a:rPr lang="sv-SE"/>
              <a:t>ALLDELES FÖR FORT</a:t>
            </a:r>
          </a:p>
          <a:p>
            <a:pPr lvl="0">
              <a:buNone/>
            </a:pPr>
            <a:r>
              <a:rPr lang="sv-SE"/>
              <a:t>NORRA ISHAVET ÄR JUST NU VID EN OMSLAGSPUNKT.</a:t>
            </a:r>
          </a:p>
          <a:p>
            <a:pPr lvl="0">
              <a:buNone/>
            </a:pPr>
            <a:r>
              <a:rPr lang="sv-SE"/>
              <a:t>DET KOMMER MYCKET SNART ATT VARA ISFRITT PÅ SOMRARNA...</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B25D5C6D-73F7-46FE-877B-1C6C4BF56361}" type="slidenum">
              <a:rPr/>
              <a:pPr lvl="0"/>
              <a:t>54</a:t>
            </a:fld>
            <a:endParaRPr lang="sv-SE"/>
          </a:p>
        </p:txBody>
      </p:sp>
      <p:sp>
        <p:nvSpPr>
          <p:cNvPr id="2" name="Platshållare för bildobjekt 1"/>
          <p:cNvSpPr>
            <a:spLocks noGrp="1" noRot="1" noChangeAspect="1" noResize="1"/>
          </p:cNvSpPr>
          <p:nvPr>
            <p:ph type="sldImg"/>
          </p:nvPr>
        </p:nvSpPr>
        <p:spPr>
          <a:xfrm>
            <a:off x="2867025" y="533400"/>
            <a:ext cx="3502025" cy="2627313"/>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923806" y="3329127"/>
            <a:ext cx="7390008" cy="3094787"/>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sv-S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bildnummer 6"/>
          <p:cNvSpPr txBox="1">
            <a:spLocks noGrp="1"/>
          </p:cNvSpPr>
          <p:nvPr>
            <p:ph type="sldNum" sz="quarter" idx="5"/>
          </p:nvPr>
        </p:nvSpPr>
        <p:spPr>
          <a:ln/>
        </p:spPr>
        <p:txBody>
          <a:bodyPr lIns="0" tIns="0" rIns="0" bIns="0" anchor="b"/>
          <a:lstStyle/>
          <a:p>
            <a:pPr lvl="0"/>
            <a:fld id="{7C301D24-57D2-460A-B29F-E0B223BD8172}" type="slidenum">
              <a:rPr/>
              <a:pPr lvl="0"/>
              <a:t>55</a:t>
            </a:fld>
            <a:endParaRPr lang="sv-SE"/>
          </a:p>
        </p:txBody>
      </p:sp>
      <p:sp>
        <p:nvSpPr>
          <p:cNvPr id="2" name="Platshållare för bildobjekt 1"/>
          <p:cNvSpPr>
            <a:spLocks noGrp="1" noRot="1" noChangeAspect="1" noResize="1"/>
          </p:cNvSpPr>
          <p:nvPr>
            <p:ph type="sldImg"/>
          </p:nvPr>
        </p:nvSpPr>
        <p:spPr>
          <a:xfrm>
            <a:off x="2867025" y="533400"/>
            <a:ext cx="3502025" cy="2627313"/>
          </a:xfrm>
          <a:solidFill>
            <a:schemeClr val="accent1"/>
          </a:solidFill>
          <a:ln w="25400">
            <a:solidFill>
              <a:schemeClr val="accent1">
                <a:shade val="50000"/>
              </a:schemeClr>
            </a:solidFill>
            <a:prstDash val="solid"/>
          </a:ln>
        </p:spPr>
      </p:sp>
      <p:sp>
        <p:nvSpPr>
          <p:cNvPr id="3" name="Platshållare för anteckningar 2"/>
          <p:cNvSpPr txBox="1">
            <a:spLocks noGrp="1"/>
          </p:cNvSpPr>
          <p:nvPr>
            <p:ph type="body" sz="quarter" idx="1"/>
          </p:nvPr>
        </p:nvSpPr>
        <p:spPr>
          <a:xfrm>
            <a:off x="923806" y="3329126"/>
            <a:ext cx="7390008" cy="278453"/>
          </a:xfrm>
        </p:spPr>
        <p:txBody>
          <a:bodyP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sv-S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10"/>
          <p:cNvSpPr>
            <a:spLocks noGrp="1" noChangeArrowheads="1"/>
          </p:cNvSpPr>
          <p:nvPr>
            <p:ph type="sldNum" sz="quarter"/>
          </p:nvPr>
        </p:nvSpPr>
        <p:spPr>
          <a:noFill/>
        </p:spPr>
        <p:txBody>
          <a:bodyPr/>
          <a:lstStyle/>
          <a:p>
            <a:fld id="{C7E3B23B-77E5-4AD5-B27E-B975CEBD1FE8}" type="slidenum">
              <a:rPr lang="en-US"/>
              <a:pPr/>
              <a:t>56</a:t>
            </a:fld>
            <a:endParaRPr lang="en-US"/>
          </a:p>
        </p:txBody>
      </p:sp>
      <p:sp>
        <p:nvSpPr>
          <p:cNvPr id="9318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F080F2DC-AC4D-490B-BF14-76626BDB4B89}"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56</a:t>
            </a:fld>
            <a:endParaRPr lang="en-US" sz="1200">
              <a:solidFill>
                <a:srgbClr val="000000"/>
              </a:solidFill>
            </a:endParaRPr>
          </a:p>
        </p:txBody>
      </p:sp>
      <p:sp>
        <p:nvSpPr>
          <p:cNvPr id="9318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318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10"/>
          <p:cNvSpPr>
            <a:spLocks noGrp="1" noChangeArrowheads="1"/>
          </p:cNvSpPr>
          <p:nvPr>
            <p:ph type="sldNum" sz="quarter"/>
          </p:nvPr>
        </p:nvSpPr>
        <p:spPr>
          <a:noFill/>
        </p:spPr>
        <p:txBody>
          <a:bodyPr/>
          <a:lstStyle/>
          <a:p>
            <a:fld id="{18EDD834-116E-4DF3-951C-EC9B56B9AB0C}" type="slidenum">
              <a:rPr lang="en-US"/>
              <a:pPr/>
              <a:t>57</a:t>
            </a:fld>
            <a:endParaRPr lang="en-US"/>
          </a:p>
        </p:txBody>
      </p:sp>
      <p:sp>
        <p:nvSpPr>
          <p:cNvPr id="94211"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9A829379-57E2-405A-BD0C-3A40E1CA8B18}"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57</a:t>
            </a:fld>
            <a:endParaRPr lang="en-US" sz="1200">
              <a:solidFill>
                <a:srgbClr val="000000"/>
              </a:solidFill>
            </a:endParaRPr>
          </a:p>
        </p:txBody>
      </p:sp>
      <p:sp>
        <p:nvSpPr>
          <p:cNvPr id="94212"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4213"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0"/>
          <p:cNvSpPr>
            <a:spLocks noGrp="1" noChangeArrowheads="1"/>
          </p:cNvSpPr>
          <p:nvPr>
            <p:ph type="sldNum" sz="quarter"/>
          </p:nvPr>
        </p:nvSpPr>
        <p:spPr>
          <a:noFill/>
        </p:spPr>
        <p:txBody>
          <a:bodyPr/>
          <a:lstStyle/>
          <a:p>
            <a:fld id="{F270DE9E-E8A1-4786-A6E6-2A6F5E528C01}" type="slidenum">
              <a:rPr lang="en-US"/>
              <a:pPr/>
              <a:t>58</a:t>
            </a:fld>
            <a:endParaRPr lang="en-US"/>
          </a:p>
        </p:txBody>
      </p:sp>
      <p:sp>
        <p:nvSpPr>
          <p:cNvPr id="9523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4D4B68C-3ED4-4F2B-90B3-09DDAEB9B753}"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58</a:t>
            </a:fld>
            <a:endParaRPr lang="en-US" sz="1200">
              <a:solidFill>
                <a:srgbClr val="000000"/>
              </a:solidFill>
            </a:endParaRPr>
          </a:p>
        </p:txBody>
      </p:sp>
      <p:sp>
        <p:nvSpPr>
          <p:cNvPr id="9523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523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67025" y="525463"/>
            <a:ext cx="3495675" cy="2622550"/>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idx="10"/>
          </p:nvPr>
        </p:nvSpPr>
        <p:spPr/>
        <p:txBody>
          <a:bodyPr/>
          <a:lstStyle/>
          <a:p>
            <a:pPr>
              <a:defRPr/>
            </a:pPr>
            <a:fld id="{A7571E7F-A2F2-4348-AA7F-4658E811F85B}"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67025" y="525463"/>
            <a:ext cx="3495675" cy="2622550"/>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idx="10"/>
          </p:nvPr>
        </p:nvSpPr>
        <p:spPr/>
        <p:txBody>
          <a:bodyPr/>
          <a:lstStyle/>
          <a:p>
            <a:pPr>
              <a:defRPr/>
            </a:pPr>
            <a:fld id="{A7571E7F-A2F2-4348-AA7F-4658E811F85B}"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0"/>
          <p:cNvSpPr>
            <a:spLocks noGrp="1" noChangeArrowheads="1"/>
          </p:cNvSpPr>
          <p:nvPr>
            <p:ph type="sldNum" sz="quarter"/>
          </p:nvPr>
        </p:nvSpPr>
        <p:spPr>
          <a:noFill/>
        </p:spPr>
        <p:txBody>
          <a:bodyPr/>
          <a:lstStyle/>
          <a:p>
            <a:fld id="{235AC280-888E-4868-B076-73193662723A}" type="slidenum">
              <a:rPr lang="en-US"/>
              <a:pPr/>
              <a:t>60</a:t>
            </a:fld>
            <a:endParaRPr lang="en-US"/>
          </a:p>
        </p:txBody>
      </p:sp>
      <p:sp>
        <p:nvSpPr>
          <p:cNvPr id="96259"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E47EB26-3FBB-4D49-8878-E45E71500151}"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60</a:t>
            </a:fld>
            <a:endParaRPr lang="en-US" sz="1200">
              <a:solidFill>
                <a:srgbClr val="000000"/>
              </a:solidFill>
            </a:endParaRPr>
          </a:p>
        </p:txBody>
      </p:sp>
      <p:sp>
        <p:nvSpPr>
          <p:cNvPr id="96260"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6261"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10"/>
          <p:cNvSpPr>
            <a:spLocks noGrp="1" noChangeArrowheads="1"/>
          </p:cNvSpPr>
          <p:nvPr>
            <p:ph type="sldNum" sz="quarter"/>
          </p:nvPr>
        </p:nvSpPr>
        <p:spPr>
          <a:noFill/>
        </p:spPr>
        <p:txBody>
          <a:bodyPr/>
          <a:lstStyle/>
          <a:p>
            <a:fld id="{B3DCFFCC-198B-4165-B44A-78DEEF1334CD}" type="slidenum">
              <a:rPr lang="en-US"/>
              <a:pPr/>
              <a:t>61</a:t>
            </a:fld>
            <a:endParaRPr lang="en-US"/>
          </a:p>
        </p:txBody>
      </p:sp>
      <p:sp>
        <p:nvSpPr>
          <p:cNvPr id="97283"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B3BC62F6-BD22-4B78-94A6-B7A03751BCFC}"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61</a:t>
            </a:fld>
            <a:endParaRPr lang="en-US" sz="1200">
              <a:solidFill>
                <a:srgbClr val="000000"/>
              </a:solidFill>
            </a:endParaRPr>
          </a:p>
        </p:txBody>
      </p:sp>
      <p:sp>
        <p:nvSpPr>
          <p:cNvPr id="97284"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7285"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p:spPr>
        <p:txBody>
          <a:bodyPr/>
          <a:lstStyle/>
          <a:p>
            <a:fld id="{2A7F4516-DF91-4538-A5EA-0848BF508853}" type="slidenum">
              <a:rPr lang="en-US"/>
              <a:pPr/>
              <a:t>62</a:t>
            </a:fld>
            <a:endParaRPr lang="en-US"/>
          </a:p>
        </p:txBody>
      </p:sp>
      <p:sp>
        <p:nvSpPr>
          <p:cNvPr id="98307"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76AE90DA-CED5-4266-A836-5E965A70AE02}"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62</a:t>
            </a:fld>
            <a:endParaRPr lang="en-US" sz="1200">
              <a:solidFill>
                <a:srgbClr val="000000"/>
              </a:solidFill>
            </a:endParaRPr>
          </a:p>
        </p:txBody>
      </p:sp>
      <p:sp>
        <p:nvSpPr>
          <p:cNvPr id="98308"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98309"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67025" y="525463"/>
            <a:ext cx="3495675" cy="2622550"/>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idx="10"/>
          </p:nvPr>
        </p:nvSpPr>
        <p:spPr/>
        <p:txBody>
          <a:bodyPr/>
          <a:lstStyle/>
          <a:p>
            <a:pPr>
              <a:defRPr/>
            </a:pPr>
            <a:fld id="{A7571E7F-A2F2-4348-AA7F-4658E811F85B}"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0"/>
          <p:cNvSpPr>
            <a:spLocks noGrp="1" noChangeArrowheads="1"/>
          </p:cNvSpPr>
          <p:nvPr>
            <p:ph type="sldNum" sz="quarter"/>
          </p:nvPr>
        </p:nvSpPr>
        <p:spPr>
          <a:noFill/>
        </p:spPr>
        <p:txBody>
          <a:bodyPr/>
          <a:lstStyle/>
          <a:p>
            <a:fld id="{4F3A1CCD-7902-4EBA-9148-8FA60D8A65A5}" type="slidenum">
              <a:rPr lang="en-US"/>
              <a:pPr/>
              <a:t>8</a:t>
            </a:fld>
            <a:endParaRPr lang="en-US"/>
          </a:p>
        </p:txBody>
      </p:sp>
      <p:sp>
        <p:nvSpPr>
          <p:cNvPr id="74755" name="Text Box 1"/>
          <p:cNvSpPr txBox="1">
            <a:spLocks noChangeArrowheads="1"/>
          </p:cNvSpPr>
          <p:nvPr/>
        </p:nvSpPr>
        <p:spPr bwMode="auto">
          <a:xfrm>
            <a:off x="5230813" y="6657975"/>
            <a:ext cx="4003675" cy="350838"/>
          </a:xfrm>
          <a:prstGeom prst="rect">
            <a:avLst/>
          </a:prstGeom>
          <a:noFill/>
          <a:ln w="9525">
            <a:noFill/>
            <a:round/>
            <a:headEnd/>
            <a:tailEnd/>
          </a:ln>
        </p:spPr>
        <p:txBody>
          <a:bodyPr lIns="93240" tIns="46440" rIns="93240" bIns="4644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A721D139-BC9B-45CB-8196-D90AB7836759}" type="slidenum">
              <a:rPr lang="en-US" sz="1200">
                <a:solidFill>
                  <a:srgbClr val="000000"/>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8</a:t>
            </a:fld>
            <a:endParaRPr lang="en-US" sz="1200">
              <a:solidFill>
                <a:srgbClr val="000000"/>
              </a:solidFill>
            </a:endParaRPr>
          </a:p>
        </p:txBody>
      </p:sp>
      <p:sp>
        <p:nvSpPr>
          <p:cNvPr id="74756" name="Text Box 2"/>
          <p:cNvSpPr txBox="1">
            <a:spLocks noChangeArrowheads="1"/>
          </p:cNvSpPr>
          <p:nvPr/>
        </p:nvSpPr>
        <p:spPr bwMode="auto">
          <a:xfrm>
            <a:off x="2865438" y="525463"/>
            <a:ext cx="3505200" cy="2628900"/>
          </a:xfrm>
          <a:prstGeom prst="rect">
            <a:avLst/>
          </a:prstGeom>
          <a:solidFill>
            <a:srgbClr val="FFFFFF"/>
          </a:solidFill>
          <a:ln w="9360">
            <a:solidFill>
              <a:srgbClr val="000000"/>
            </a:solidFill>
            <a:miter lim="800000"/>
            <a:headEnd/>
            <a:tailEnd/>
          </a:ln>
        </p:spPr>
        <p:txBody>
          <a:bodyPr wrap="none" anchor="ctr"/>
          <a:lstStyle/>
          <a:p>
            <a:endParaRPr lang="sv-SE"/>
          </a:p>
        </p:txBody>
      </p:sp>
      <p:sp>
        <p:nvSpPr>
          <p:cNvPr id="74757" name="Rectangle 3"/>
          <p:cNvSpPr txBox="1">
            <a:spLocks noGrp="1" noChangeArrowheads="1"/>
          </p:cNvSpPr>
          <p:nvPr>
            <p:ph type="body"/>
          </p:nvPr>
        </p:nvSpPr>
        <p:spPr>
          <a:xfrm>
            <a:off x="923925" y="3330575"/>
            <a:ext cx="7383463" cy="3149600"/>
          </a:xfrm>
          <a:noFill/>
          <a:ln/>
        </p:spPr>
        <p:txBody>
          <a:bodyPr wrap="none" anchor="ctr"/>
          <a:lstStyle/>
          <a:p>
            <a:endParaRPr lang="sv-S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2867025" y="525463"/>
            <a:ext cx="3495675" cy="2622550"/>
          </a:xfrm>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idx="10"/>
          </p:nvPr>
        </p:nvSpPr>
        <p:spPr/>
        <p:txBody>
          <a:bodyPr/>
          <a:lstStyle/>
          <a:p>
            <a:pPr>
              <a:defRPr/>
            </a:pPr>
            <a:fld id="{A7571E7F-A2F2-4348-AA7F-4658E811F85B}"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pPr>
              <a:defRPr/>
            </a:pPr>
            <a:fld id="{D2429D44-EE81-4D26-BFF2-3E8C4D574BC4}"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pPr>
              <a:defRPr/>
            </a:pPr>
            <a:fld id="{7F3E6D23-CF15-4B1E-901A-150DC61D9278}"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pPr>
              <a:defRPr/>
            </a:pPr>
            <a:fld id="{0A3D5634-14D0-4BEC-BFAC-D484EB20156E}"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pPr>
              <a:defRPr/>
            </a:pPr>
            <a:fld id="{2D9E75C7-116B-4660-9A6D-705E255E4CAC}"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pPr>
              <a:defRPr/>
            </a:pPr>
            <a:fld id="{EE4525E7-106A-43EE-993E-3B2855947900}"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pPr>
              <a:defRPr/>
            </a:pPr>
            <a:fld id="{35C7BCDD-E975-4C6B-B1B9-2BBC30EF632B}"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pPr>
              <a:defRPr/>
            </a:pPr>
            <a:fld id="{711E546D-BD3B-4611-87E4-A9E3F9B93C1C}"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pPr>
              <a:defRPr/>
            </a:pPr>
            <a:fld id="{E2BE3A60-5690-48BC-BC97-41E784C9B71F}"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pPr>
              <a:defRPr/>
            </a:pPr>
            <a:fld id="{CC75879F-D64F-4154-88D6-1D7F2D0ACB5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pPr>
              <a:defRPr/>
            </a:pPr>
            <a:fld id="{1F2581A1-597E-4A83-927F-5C0522B2114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225063EB-4F03-4788-BB66-BAEF35CECDFC}" type="datetimeFigureOut">
              <a:rPr lang="sv-SE" smtClean="0"/>
              <a:pPr/>
              <a:t>2010-08-23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pPr>
              <a:defRPr/>
            </a:pPr>
            <a:fld id="{7E2FE47C-76C2-4246-89C4-B45D759669E1}"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063EB-4F03-4788-BB66-BAEF35CECDFC}" type="datetimeFigureOut">
              <a:rPr lang="sv-SE" smtClean="0"/>
              <a:pPr/>
              <a:t>2010-08-23</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DAFCD9-DE6B-4716-80AB-DA342E2FBED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cstate="print"/>
          <a:srcRect/>
          <a:stretch>
            <a:fillRect/>
          </a:stretch>
        </p:blipFill>
        <p:spPr bwMode="auto">
          <a:xfrm>
            <a:off x="7285831" y="4317647"/>
            <a:ext cx="1462633" cy="2135689"/>
          </a:xfrm>
          <a:prstGeom prst="rect">
            <a:avLst/>
          </a:prstGeom>
          <a:noFill/>
          <a:ln w="9525">
            <a:noFill/>
            <a:round/>
            <a:headEnd/>
            <a:tailEnd/>
          </a:ln>
        </p:spPr>
      </p:pic>
      <p:sp>
        <p:nvSpPr>
          <p:cNvPr id="2051" name="Text Box 2"/>
          <p:cNvSpPr txBox="1">
            <a:spLocks noChangeArrowheads="1"/>
          </p:cNvSpPr>
          <p:nvPr/>
        </p:nvSpPr>
        <p:spPr bwMode="auto">
          <a:xfrm>
            <a:off x="3600400" y="404665"/>
            <a:ext cx="5148064" cy="3672407"/>
          </a:xfrm>
          <a:prstGeom prst="rect">
            <a:avLst/>
          </a:prstGeom>
          <a:noFill/>
          <a:ln w="9525">
            <a:noFill/>
            <a:round/>
            <a:headEnd/>
            <a:tailEnd/>
          </a:ln>
        </p:spPr>
        <p:txBody>
          <a:bodyPr/>
          <a:lstStyle/>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err="1" smtClean="0">
                <a:solidFill>
                  <a:srgbClr val="000000"/>
                </a:solidFill>
                <a:latin typeface="Tahoma" pitchFamily="32" charset="0"/>
              </a:rPr>
              <a:t>Kort</a:t>
            </a:r>
            <a:r>
              <a:rPr lang="en-US" sz="2400" b="1" dirty="0" smtClean="0">
                <a:solidFill>
                  <a:srgbClr val="000000"/>
                </a:solidFill>
                <a:latin typeface="Tahoma" pitchFamily="32" charset="0"/>
              </a:rPr>
              <a:t> presentation </a:t>
            </a:r>
            <a:r>
              <a:rPr lang="en-US" sz="2400" b="1" dirty="0" err="1" smtClean="0">
                <a:solidFill>
                  <a:srgbClr val="000000"/>
                </a:solidFill>
                <a:latin typeface="Tahoma" pitchFamily="32" charset="0"/>
              </a:rPr>
              <a:t>av</a:t>
            </a:r>
            <a:r>
              <a:rPr lang="en-US" sz="2400" b="1" dirty="0" smtClean="0">
                <a:solidFill>
                  <a:srgbClr val="000000"/>
                </a:solidFill>
                <a:latin typeface="Tahoma" pitchFamily="32" charset="0"/>
              </a:rPr>
              <a:t>  </a:t>
            </a: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b="1" dirty="0" smtClean="0">
              <a:solidFill>
                <a:srgbClr val="000000"/>
              </a:solidFill>
              <a:latin typeface="Tahoma" pitchFamily="32" charset="0"/>
            </a:endParaRP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i="1" dirty="0" smtClean="0">
                <a:solidFill>
                  <a:srgbClr val="000000"/>
                </a:solidFill>
                <a:latin typeface="Tahoma" pitchFamily="32" charset="0"/>
              </a:rPr>
              <a:t>Plan </a:t>
            </a:r>
            <a:r>
              <a:rPr lang="en-US" sz="2400" b="1" i="1" dirty="0">
                <a:solidFill>
                  <a:srgbClr val="000000"/>
                </a:solidFill>
                <a:latin typeface="Tahoma" pitchFamily="32" charset="0"/>
              </a:rPr>
              <a:t>B </a:t>
            </a:r>
            <a:r>
              <a:rPr lang="en-US" sz="2400" b="1" i="1" dirty="0" smtClean="0">
                <a:solidFill>
                  <a:srgbClr val="000000"/>
                </a:solidFill>
                <a:latin typeface="Tahoma" pitchFamily="32" charset="0"/>
              </a:rPr>
              <a:t>4.0</a:t>
            </a: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i="1" dirty="0" smtClean="0">
                <a:solidFill>
                  <a:srgbClr val="000000"/>
                </a:solidFill>
                <a:latin typeface="Tahoma" pitchFamily="32" charset="0"/>
              </a:rPr>
              <a:t> </a:t>
            </a:r>
            <a:r>
              <a:rPr lang="en-US" sz="2400" b="1" i="1" dirty="0" err="1" smtClean="0">
                <a:solidFill>
                  <a:srgbClr val="000000"/>
                </a:solidFill>
                <a:latin typeface="Tahoma" pitchFamily="32" charset="0"/>
              </a:rPr>
              <a:t>Uppdrag</a:t>
            </a:r>
            <a:r>
              <a:rPr lang="en-US" sz="2400" b="1" i="1" dirty="0">
                <a:solidFill>
                  <a:srgbClr val="000000"/>
                </a:solidFill>
                <a:latin typeface="Tahoma" pitchFamily="32" charset="0"/>
              </a:rPr>
              <a:t>: </a:t>
            </a:r>
            <a:r>
              <a:rPr lang="en-US" sz="2400" b="1" i="1" dirty="0" err="1">
                <a:solidFill>
                  <a:srgbClr val="000000"/>
                </a:solidFill>
                <a:latin typeface="Tahoma" pitchFamily="32" charset="0"/>
              </a:rPr>
              <a:t>rädda</a:t>
            </a:r>
            <a:r>
              <a:rPr lang="en-US" sz="2400" b="1" i="1" dirty="0">
                <a:solidFill>
                  <a:srgbClr val="000000"/>
                </a:solidFill>
                <a:latin typeface="Tahoma" pitchFamily="32" charset="0"/>
              </a:rPr>
              <a:t> </a:t>
            </a:r>
            <a:r>
              <a:rPr lang="en-US" sz="2400" b="1" i="1" dirty="0" err="1">
                <a:solidFill>
                  <a:srgbClr val="000000"/>
                </a:solidFill>
                <a:latin typeface="Tahoma" pitchFamily="32" charset="0"/>
              </a:rPr>
              <a:t>civilisationen</a:t>
            </a:r>
            <a:r>
              <a:rPr lang="en-US" sz="2400" b="1" i="1" dirty="0" smtClean="0">
                <a:solidFill>
                  <a:srgbClr val="000000"/>
                </a:solidFill>
                <a:latin typeface="Tahoma" pitchFamily="32" charset="0"/>
              </a:rPr>
              <a:t>!</a:t>
            </a: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b="1" dirty="0" smtClean="0">
                <a:solidFill>
                  <a:srgbClr val="000000"/>
                </a:solidFill>
                <a:latin typeface="Tahoma" pitchFamily="32" charset="0"/>
              </a:rPr>
              <a:t>  </a:t>
            </a: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err="1" smtClean="0">
                <a:solidFill>
                  <a:srgbClr val="000000"/>
                </a:solidFill>
                <a:latin typeface="Tahoma" pitchFamily="32" charset="0"/>
              </a:rPr>
              <a:t>av</a:t>
            </a:r>
            <a:r>
              <a:rPr lang="en-US" sz="2400" b="1" dirty="0" smtClean="0">
                <a:solidFill>
                  <a:srgbClr val="000000"/>
                </a:solidFill>
                <a:latin typeface="Tahoma" pitchFamily="32" charset="0"/>
              </a:rPr>
              <a:t> </a:t>
            </a:r>
            <a:r>
              <a:rPr lang="en-US" sz="2400" b="1" dirty="0">
                <a:solidFill>
                  <a:srgbClr val="000000"/>
                </a:solidFill>
                <a:latin typeface="Tahoma" pitchFamily="32" charset="0"/>
              </a:rPr>
              <a:t>Lester R. </a:t>
            </a:r>
            <a:r>
              <a:rPr lang="en-US" sz="2400" b="1" dirty="0" smtClean="0">
                <a:solidFill>
                  <a:srgbClr val="000000"/>
                </a:solidFill>
                <a:latin typeface="Tahoma" pitchFamily="32" charset="0"/>
              </a:rPr>
              <a:t>Brown</a:t>
            </a: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000" b="1" dirty="0" smtClean="0">
              <a:solidFill>
                <a:srgbClr val="000000"/>
              </a:solidFill>
              <a:latin typeface="Tahoma" pitchFamily="32" charset="0"/>
            </a:endParaRP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smtClean="0">
                <a:solidFill>
                  <a:schemeClr val="accent3">
                    <a:lumMod val="50000"/>
                  </a:schemeClr>
                </a:solidFill>
                <a:latin typeface="Tahoma" pitchFamily="32" charset="0"/>
              </a:rPr>
              <a:t>(I </a:t>
            </a:r>
            <a:r>
              <a:rPr lang="en-US" sz="1600" dirty="0" err="1" smtClean="0">
                <a:solidFill>
                  <a:schemeClr val="accent3">
                    <a:lumMod val="50000"/>
                  </a:schemeClr>
                </a:solidFill>
                <a:latin typeface="Tahoma" pitchFamily="32" charset="0"/>
              </a:rPr>
              <a:t>vår</a:t>
            </a:r>
            <a:r>
              <a:rPr lang="en-US" sz="1600" dirty="0" smtClean="0">
                <a:solidFill>
                  <a:schemeClr val="accent3">
                    <a:lumMod val="50000"/>
                  </a:schemeClr>
                </a:solidFill>
                <a:latin typeface="Tahoma" pitchFamily="32" charset="0"/>
              </a:rPr>
              <a:t> version)</a:t>
            </a: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smtClean="0">
                <a:solidFill>
                  <a:schemeClr val="accent3">
                    <a:lumMod val="50000"/>
                  </a:schemeClr>
                </a:solidFill>
                <a:latin typeface="Tahoma" pitchFamily="32" charset="0"/>
              </a:rPr>
              <a:t>Doris </a:t>
            </a:r>
            <a:r>
              <a:rPr lang="en-US" sz="1600" dirty="0" err="1" smtClean="0">
                <a:solidFill>
                  <a:schemeClr val="accent3">
                    <a:lumMod val="50000"/>
                  </a:schemeClr>
                </a:solidFill>
                <a:latin typeface="Tahoma" pitchFamily="32" charset="0"/>
              </a:rPr>
              <a:t>Norrgård</a:t>
            </a:r>
            <a:r>
              <a:rPr lang="en-US" sz="1600" dirty="0" smtClean="0">
                <a:solidFill>
                  <a:schemeClr val="accent3">
                    <a:lumMod val="50000"/>
                  </a:schemeClr>
                </a:solidFill>
                <a:latin typeface="Tahoma" pitchFamily="32" charset="0"/>
              </a:rPr>
              <a:t> </a:t>
            </a:r>
            <a:r>
              <a:rPr lang="en-US" sz="1600" dirty="0" err="1" smtClean="0">
                <a:solidFill>
                  <a:schemeClr val="accent3">
                    <a:lumMod val="50000"/>
                  </a:schemeClr>
                </a:solidFill>
                <a:latin typeface="Tahoma" pitchFamily="32" charset="0"/>
              </a:rPr>
              <a:t>Almström</a:t>
            </a:r>
            <a:r>
              <a:rPr lang="en-US" sz="1600" dirty="0" smtClean="0">
                <a:solidFill>
                  <a:schemeClr val="accent3">
                    <a:lumMod val="50000"/>
                  </a:schemeClr>
                </a:solidFill>
                <a:latin typeface="Tahoma" pitchFamily="32" charset="0"/>
              </a:rPr>
              <a:t> </a:t>
            </a: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smtClean="0">
                <a:solidFill>
                  <a:schemeClr val="accent3">
                    <a:lumMod val="50000"/>
                  </a:schemeClr>
                </a:solidFill>
                <a:latin typeface="Tahoma" pitchFamily="32" charset="0"/>
              </a:rPr>
              <a:t>Lars </a:t>
            </a:r>
            <a:r>
              <a:rPr lang="en-US" sz="1600" dirty="0" err="1" smtClean="0">
                <a:solidFill>
                  <a:schemeClr val="accent3">
                    <a:lumMod val="50000"/>
                  </a:schemeClr>
                </a:solidFill>
                <a:latin typeface="Tahoma" pitchFamily="32" charset="0"/>
              </a:rPr>
              <a:t>Almström</a:t>
            </a:r>
            <a:endParaRPr lang="en-US" sz="1600" dirty="0" smtClean="0">
              <a:solidFill>
                <a:schemeClr val="accent3">
                  <a:lumMod val="50000"/>
                </a:schemeClr>
              </a:solidFill>
              <a:latin typeface="Tahoma" pitchFamily="32" charset="0"/>
            </a:endParaRP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smtClean="0">
              <a:solidFill>
                <a:srgbClr val="000000"/>
              </a:solidFill>
              <a:latin typeface="Tahoma" pitchFamily="32" charset="0"/>
            </a:endParaRPr>
          </a:p>
          <a:p>
            <a:pPr>
              <a:lnSpc>
                <a:spcPct val="90000"/>
              </a:lnSpc>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b="1" dirty="0">
              <a:solidFill>
                <a:srgbClr val="000000"/>
              </a:solidFill>
              <a:latin typeface="Tahoma" pitchFamily="32" charset="0"/>
            </a:endParaRPr>
          </a:p>
        </p:txBody>
      </p:sp>
      <p:pic>
        <p:nvPicPr>
          <p:cNvPr id="2052" name="Picture 3"/>
          <p:cNvPicPr>
            <a:picLocks noChangeAspect="1" noChangeArrowheads="1"/>
          </p:cNvPicPr>
          <p:nvPr/>
        </p:nvPicPr>
        <p:blipFill>
          <a:blip r:embed="rId4" cstate="print"/>
          <a:srcRect/>
          <a:stretch>
            <a:fillRect/>
          </a:stretch>
        </p:blipFill>
        <p:spPr bwMode="auto">
          <a:xfrm>
            <a:off x="3995936" y="5098380"/>
            <a:ext cx="2719388" cy="850900"/>
          </a:xfrm>
          <a:prstGeom prst="rect">
            <a:avLst/>
          </a:prstGeom>
          <a:noFill/>
          <a:ln w="9525">
            <a:noFill/>
            <a:round/>
            <a:headEnd/>
            <a:tailEnd/>
          </a:ln>
        </p:spPr>
      </p:pic>
      <p:pic>
        <p:nvPicPr>
          <p:cNvPr id="6" name="Bildobjekt 5" descr="PB4_bild.png"/>
          <p:cNvPicPr>
            <a:picLocks noChangeAspect="1"/>
          </p:cNvPicPr>
          <p:nvPr/>
        </p:nvPicPr>
        <p:blipFill>
          <a:blip r:embed="rId5" cstate="print"/>
          <a:stretch>
            <a:fillRect/>
          </a:stretch>
        </p:blipFill>
        <p:spPr>
          <a:xfrm>
            <a:off x="459116" y="504056"/>
            <a:ext cx="2960756" cy="4293096"/>
          </a:xfrm>
          <a:prstGeom prst="rect">
            <a:avLst/>
          </a:prstGeom>
        </p:spPr>
      </p:pic>
      <p:sp>
        <p:nvSpPr>
          <p:cNvPr id="7" name="textruta 6"/>
          <p:cNvSpPr txBox="1"/>
          <p:nvPr/>
        </p:nvSpPr>
        <p:spPr>
          <a:xfrm>
            <a:off x="700774" y="5085184"/>
            <a:ext cx="2454583" cy="369332"/>
          </a:xfrm>
          <a:prstGeom prst="rect">
            <a:avLst/>
          </a:prstGeom>
          <a:noFill/>
        </p:spPr>
        <p:txBody>
          <a:bodyPr wrap="none" rtlCol="0">
            <a:spAutoFit/>
          </a:bodyPr>
          <a:lstStyle/>
          <a:p>
            <a:r>
              <a:rPr lang="sv-SE" dirty="0" err="1" smtClean="0">
                <a:solidFill>
                  <a:schemeClr val="tx1"/>
                </a:solidFill>
                <a:latin typeface="Tahoma" pitchFamily="34" charset="0"/>
                <a:ea typeface="Tahoma" pitchFamily="34" charset="0"/>
                <a:cs typeface="Tahoma" pitchFamily="34" charset="0"/>
              </a:rPr>
              <a:t>www.svenskaplanb.se</a:t>
            </a:r>
            <a:endParaRPr lang="sv-SE" dirty="0">
              <a:solidFill>
                <a:schemeClr val="tx1"/>
              </a:solidFill>
              <a:latin typeface="Tahoma" pitchFamily="34" charset="0"/>
              <a:ea typeface="Tahoma" pitchFamily="34" charset="0"/>
              <a:cs typeface="Tahoma"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cstate="print">
            <a:lum bright="-10000" contrast="20000"/>
          </a:blip>
          <a:srcRect/>
          <a:stretch>
            <a:fillRect/>
          </a:stretch>
        </p:blipFill>
        <p:spPr bwMode="auto">
          <a:xfrm>
            <a:off x="0" y="0"/>
            <a:ext cx="9140825" cy="6858000"/>
          </a:xfrm>
          <a:prstGeom prst="rect">
            <a:avLst/>
          </a:prstGeom>
          <a:noFill/>
          <a:ln w="9525">
            <a:noFill/>
            <a:round/>
            <a:headEnd/>
            <a:tailEnd/>
          </a:ln>
        </p:spPr>
      </p:pic>
      <p:sp>
        <p:nvSpPr>
          <p:cNvPr id="26627" name="Text Box 2"/>
          <p:cNvSpPr txBox="1">
            <a:spLocks noChangeArrowheads="1"/>
          </p:cNvSpPr>
          <p:nvPr/>
        </p:nvSpPr>
        <p:spPr bwMode="auto">
          <a:xfrm>
            <a:off x="400050" y="190500"/>
            <a:ext cx="8229600" cy="1311275"/>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FFFFFF"/>
                </a:solidFill>
              </a:rPr>
              <a:t>Stabilisera folkmängden och utrota fattigdomen</a:t>
            </a:r>
          </a:p>
        </p:txBody>
      </p:sp>
      <p:sp>
        <p:nvSpPr>
          <p:cNvPr id="27651" name="Rectangle 3"/>
          <p:cNvSpPr>
            <a:spLocks noChangeArrowheads="1"/>
          </p:cNvSpPr>
          <p:nvPr/>
        </p:nvSpPr>
        <p:spPr bwMode="auto">
          <a:xfrm>
            <a:off x="450850" y="1552575"/>
            <a:ext cx="8228013" cy="4789488"/>
          </a:xfrm>
          <a:prstGeom prst="rect">
            <a:avLst/>
          </a:prstGeom>
          <a:solidFill>
            <a:srgbClr val="FFFFFF">
              <a:alpha val="89803"/>
            </a:srgbClr>
          </a:solidFill>
          <a:ln w="9525">
            <a:noFill/>
            <a:round/>
            <a:headEnd/>
            <a:tailEnd/>
          </a:ln>
        </p:spPr>
        <p:txBody>
          <a:bodyPr wrap="none" anchor="ctr"/>
          <a:lstStyle/>
          <a:p>
            <a:endParaRPr lang="sv-SE"/>
          </a:p>
        </p:txBody>
      </p:sp>
      <p:sp>
        <p:nvSpPr>
          <p:cNvPr id="27652" name="Text Box 4"/>
          <p:cNvSpPr txBox="1">
            <a:spLocks noChangeArrowheads="1"/>
          </p:cNvSpPr>
          <p:nvPr/>
        </p:nvSpPr>
        <p:spPr bwMode="auto">
          <a:xfrm>
            <a:off x="457200" y="1600200"/>
            <a:ext cx="8229600" cy="460648"/>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Allmän</a:t>
            </a:r>
            <a:r>
              <a:rPr lang="en-US" sz="2800" dirty="0">
                <a:solidFill>
                  <a:srgbClr val="000000"/>
                </a:solidFill>
              </a:rPr>
              <a:t> </a:t>
            </a:r>
            <a:r>
              <a:rPr lang="en-US" sz="2800" dirty="0" err="1">
                <a:solidFill>
                  <a:srgbClr val="000000"/>
                </a:solidFill>
              </a:rPr>
              <a:t>grundläggande</a:t>
            </a:r>
            <a:r>
              <a:rPr lang="en-US" sz="2800" dirty="0">
                <a:solidFill>
                  <a:srgbClr val="000000"/>
                </a:solidFill>
              </a:rPr>
              <a:t> </a:t>
            </a:r>
            <a:r>
              <a:rPr lang="en-US" sz="2800" dirty="0" err="1" smtClean="0">
                <a:solidFill>
                  <a:srgbClr val="000000"/>
                </a:solidFill>
              </a:rPr>
              <a:t>utbildning</a:t>
            </a:r>
            <a:endParaRPr lang="en-US" sz="2800" dirty="0">
              <a:solidFill>
                <a:srgbClr val="000000"/>
              </a:solidFill>
            </a:endParaRPr>
          </a:p>
        </p:txBody>
      </p:sp>
      <p:sp>
        <p:nvSpPr>
          <p:cNvPr id="26630" name="Line 5"/>
          <p:cNvSpPr>
            <a:spLocks noChangeShapeType="1"/>
          </p:cNvSpPr>
          <p:nvPr/>
        </p:nvSpPr>
        <p:spPr bwMode="auto">
          <a:xfrm>
            <a:off x="914400" y="1447800"/>
            <a:ext cx="8229600" cy="1588"/>
          </a:xfrm>
          <a:prstGeom prst="line">
            <a:avLst/>
          </a:prstGeom>
          <a:noFill/>
          <a:ln w="38160">
            <a:solidFill>
              <a:srgbClr val="FFFFFF"/>
            </a:solidFill>
            <a:miter lim="800000"/>
            <a:headEnd/>
            <a:tailEnd/>
          </a:ln>
        </p:spPr>
        <p:txBody>
          <a:bodyPr/>
          <a:lstStyle/>
          <a:p>
            <a:endParaRPr lang="sv-SE"/>
          </a:p>
        </p:txBody>
      </p:sp>
      <p:sp>
        <p:nvSpPr>
          <p:cNvPr id="26631"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Wallenrock</a:t>
            </a:r>
          </a:p>
        </p:txBody>
      </p:sp>
      <p:sp>
        <p:nvSpPr>
          <p:cNvPr id="9" name="Text Box 4"/>
          <p:cNvSpPr txBox="1">
            <a:spLocks noChangeArrowheads="1"/>
          </p:cNvSpPr>
          <p:nvPr/>
        </p:nvSpPr>
        <p:spPr bwMode="auto">
          <a:xfrm>
            <a:off x="467544" y="2132856"/>
            <a:ext cx="8229600" cy="596206"/>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Avskaffande</a:t>
            </a:r>
            <a:r>
              <a:rPr lang="en-US" sz="2800" dirty="0" smtClean="0">
                <a:solidFill>
                  <a:srgbClr val="000000"/>
                </a:solidFill>
              </a:rPr>
              <a:t> </a:t>
            </a:r>
            <a:r>
              <a:rPr lang="en-US" sz="2800" dirty="0" err="1">
                <a:solidFill>
                  <a:srgbClr val="000000"/>
                </a:solidFill>
              </a:rPr>
              <a:t>av</a:t>
            </a:r>
            <a:r>
              <a:rPr lang="en-US" sz="2800" dirty="0">
                <a:solidFill>
                  <a:srgbClr val="000000"/>
                </a:solidFill>
              </a:rPr>
              <a:t> </a:t>
            </a:r>
            <a:r>
              <a:rPr lang="en-US" sz="2800" dirty="0" err="1">
                <a:solidFill>
                  <a:srgbClr val="000000"/>
                </a:solidFill>
              </a:rPr>
              <a:t>analfabetism</a:t>
            </a:r>
            <a:r>
              <a:rPr lang="en-US" sz="2800" dirty="0">
                <a:solidFill>
                  <a:srgbClr val="000000"/>
                </a:solidFill>
              </a:rPr>
              <a:t> bland </a:t>
            </a:r>
            <a:r>
              <a:rPr lang="en-US" sz="2800" dirty="0" err="1" smtClean="0">
                <a:solidFill>
                  <a:srgbClr val="000000"/>
                </a:solidFill>
              </a:rPr>
              <a:t>vuxna</a:t>
            </a:r>
            <a:endParaRPr lang="en-US" sz="2800" dirty="0">
              <a:solidFill>
                <a:srgbClr val="000000"/>
              </a:solidFill>
            </a:endParaRPr>
          </a:p>
        </p:txBody>
      </p:sp>
      <p:sp>
        <p:nvSpPr>
          <p:cNvPr id="10" name="Text Box 4"/>
          <p:cNvSpPr txBox="1">
            <a:spLocks noChangeArrowheads="1"/>
          </p:cNvSpPr>
          <p:nvPr/>
        </p:nvSpPr>
        <p:spPr bwMode="auto">
          <a:xfrm>
            <a:off x="467544" y="2708920"/>
            <a:ext cx="8229600" cy="576064"/>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Skollunchprogram</a:t>
            </a:r>
            <a:r>
              <a:rPr lang="en-US" sz="2800" dirty="0" smtClean="0">
                <a:solidFill>
                  <a:srgbClr val="000000"/>
                </a:solidFill>
              </a:rPr>
              <a:t> </a:t>
            </a:r>
            <a:r>
              <a:rPr lang="en-US" sz="2800" dirty="0" err="1">
                <a:solidFill>
                  <a:srgbClr val="000000"/>
                </a:solidFill>
              </a:rPr>
              <a:t>i</a:t>
            </a:r>
            <a:r>
              <a:rPr lang="en-US" sz="2800" dirty="0">
                <a:solidFill>
                  <a:srgbClr val="000000"/>
                </a:solidFill>
              </a:rPr>
              <a:t> de 44 </a:t>
            </a:r>
            <a:r>
              <a:rPr lang="en-US" sz="2800" dirty="0" err="1">
                <a:solidFill>
                  <a:srgbClr val="000000"/>
                </a:solidFill>
              </a:rPr>
              <a:t>fattigaste</a:t>
            </a:r>
            <a:r>
              <a:rPr lang="en-US" sz="2800" dirty="0">
                <a:solidFill>
                  <a:srgbClr val="000000"/>
                </a:solidFill>
              </a:rPr>
              <a:t> </a:t>
            </a:r>
            <a:r>
              <a:rPr lang="en-US" sz="2800" dirty="0" err="1">
                <a:solidFill>
                  <a:srgbClr val="000000"/>
                </a:solidFill>
              </a:rPr>
              <a:t>länderna</a:t>
            </a:r>
            <a:r>
              <a:rPr lang="en-US" sz="2800" dirty="0">
                <a:solidFill>
                  <a:srgbClr val="000000"/>
                </a:solidFill>
              </a:rPr>
              <a:t> </a:t>
            </a:r>
          </a:p>
        </p:txBody>
      </p:sp>
      <p:sp>
        <p:nvSpPr>
          <p:cNvPr id="11" name="Text Box 4"/>
          <p:cNvSpPr txBox="1">
            <a:spLocks noChangeArrowheads="1"/>
          </p:cNvSpPr>
          <p:nvPr/>
        </p:nvSpPr>
        <p:spPr bwMode="auto">
          <a:xfrm>
            <a:off x="467544" y="3284984"/>
            <a:ext cx="8064896" cy="1028254"/>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Mödra</a:t>
            </a:r>
            <a:r>
              <a:rPr lang="en-US" sz="2800" dirty="0" smtClean="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barnavårdsinsatser</a:t>
            </a:r>
            <a:r>
              <a:rPr lang="en-US" sz="2800" dirty="0">
                <a:solidFill>
                  <a:srgbClr val="000000"/>
                </a:solidFill>
              </a:rPr>
              <a:t> </a:t>
            </a:r>
            <a:r>
              <a:rPr lang="en-US" sz="2800" dirty="0" err="1">
                <a:solidFill>
                  <a:srgbClr val="000000"/>
                </a:solidFill>
              </a:rPr>
              <a:t>i</a:t>
            </a:r>
            <a:r>
              <a:rPr lang="en-US" sz="2800" dirty="0">
                <a:solidFill>
                  <a:srgbClr val="000000"/>
                </a:solidFill>
              </a:rPr>
              <a:t> </a:t>
            </a:r>
            <a:r>
              <a:rPr lang="en-US" sz="2800" dirty="0" smtClean="0">
                <a:solidFill>
                  <a:srgbClr val="000000"/>
                </a:solidFill>
              </a:rPr>
              <a:t/>
            </a:r>
            <a:br>
              <a:rPr lang="en-US" sz="2800" dirty="0" smtClean="0">
                <a:solidFill>
                  <a:srgbClr val="000000"/>
                </a:solidFill>
              </a:rPr>
            </a:br>
            <a:r>
              <a:rPr lang="en-US" sz="2800" dirty="0" smtClean="0">
                <a:solidFill>
                  <a:srgbClr val="000000"/>
                </a:solidFill>
              </a:rPr>
              <a:t>de </a:t>
            </a:r>
            <a:r>
              <a:rPr lang="en-US" sz="2800" dirty="0">
                <a:solidFill>
                  <a:srgbClr val="000000"/>
                </a:solidFill>
              </a:rPr>
              <a:t>44 </a:t>
            </a:r>
            <a:r>
              <a:rPr lang="en-US" sz="2800" dirty="0" err="1">
                <a:solidFill>
                  <a:srgbClr val="000000"/>
                </a:solidFill>
              </a:rPr>
              <a:t>fattigaste</a:t>
            </a:r>
            <a:r>
              <a:rPr lang="en-US" sz="2800" dirty="0">
                <a:solidFill>
                  <a:srgbClr val="000000"/>
                </a:solidFill>
              </a:rPr>
              <a:t> </a:t>
            </a:r>
            <a:r>
              <a:rPr lang="en-US" sz="2800" dirty="0" err="1" smtClean="0">
                <a:solidFill>
                  <a:srgbClr val="000000"/>
                </a:solidFill>
              </a:rPr>
              <a:t>länderna</a:t>
            </a:r>
            <a:endParaRPr lang="en-US" sz="2800" dirty="0">
              <a:solidFill>
                <a:srgbClr val="000000"/>
              </a:solidFill>
            </a:endParaRPr>
          </a:p>
        </p:txBody>
      </p:sp>
      <p:sp>
        <p:nvSpPr>
          <p:cNvPr id="12" name="Text Box 4"/>
          <p:cNvSpPr txBox="1">
            <a:spLocks noChangeArrowheads="1"/>
          </p:cNvSpPr>
          <p:nvPr/>
        </p:nvSpPr>
        <p:spPr bwMode="auto">
          <a:xfrm>
            <a:off x="467544" y="4221088"/>
            <a:ext cx="8229600" cy="648072"/>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Reproduktiv</a:t>
            </a:r>
            <a:r>
              <a:rPr lang="en-US" sz="2800" dirty="0" smtClean="0">
                <a:solidFill>
                  <a:srgbClr val="000000"/>
                </a:solidFill>
              </a:rPr>
              <a:t> </a:t>
            </a:r>
            <a:r>
              <a:rPr lang="en-US" sz="2800" dirty="0" err="1">
                <a:solidFill>
                  <a:srgbClr val="000000"/>
                </a:solidFill>
              </a:rPr>
              <a:t>hälsa</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smtClean="0">
                <a:solidFill>
                  <a:srgbClr val="000000"/>
                </a:solidFill>
              </a:rPr>
              <a:t>familjeplanering</a:t>
            </a:r>
            <a:endParaRPr lang="en-US" sz="2800" dirty="0">
              <a:solidFill>
                <a:srgbClr val="000000"/>
              </a:solidFill>
            </a:endParaRPr>
          </a:p>
        </p:txBody>
      </p:sp>
      <p:sp>
        <p:nvSpPr>
          <p:cNvPr id="13" name="Text Box 4"/>
          <p:cNvSpPr txBox="1">
            <a:spLocks noChangeArrowheads="1"/>
          </p:cNvSpPr>
          <p:nvPr/>
        </p:nvSpPr>
        <p:spPr bwMode="auto">
          <a:xfrm>
            <a:off x="467544" y="4797152"/>
            <a:ext cx="8229600" cy="648072"/>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Allmän</a:t>
            </a:r>
            <a:r>
              <a:rPr lang="en-US" sz="2800" dirty="0" smtClean="0">
                <a:solidFill>
                  <a:srgbClr val="000000"/>
                </a:solidFill>
              </a:rPr>
              <a:t> </a:t>
            </a:r>
            <a:r>
              <a:rPr lang="en-US" sz="2800" dirty="0" err="1">
                <a:solidFill>
                  <a:srgbClr val="000000"/>
                </a:solidFill>
              </a:rPr>
              <a:t>grundläggande</a:t>
            </a:r>
            <a:r>
              <a:rPr lang="en-US" sz="2800" dirty="0">
                <a:solidFill>
                  <a:srgbClr val="000000"/>
                </a:solidFill>
              </a:rPr>
              <a:t> </a:t>
            </a:r>
            <a:r>
              <a:rPr lang="en-US" sz="2800" dirty="0" err="1" smtClean="0">
                <a:solidFill>
                  <a:srgbClr val="000000"/>
                </a:solidFill>
              </a:rPr>
              <a:t>hälsovård</a:t>
            </a:r>
            <a:endParaRPr lang="en-US" sz="2800" dirty="0">
              <a:solidFill>
                <a:srgbClr val="000000"/>
              </a:solidFill>
            </a:endParaRPr>
          </a:p>
        </p:txBody>
      </p:sp>
      <p:sp>
        <p:nvSpPr>
          <p:cNvPr id="14" name="Text Box 4"/>
          <p:cNvSpPr txBox="1">
            <a:spLocks noChangeArrowheads="1"/>
          </p:cNvSpPr>
          <p:nvPr/>
        </p:nvSpPr>
        <p:spPr bwMode="auto">
          <a:xfrm>
            <a:off x="619944" y="5641106"/>
            <a:ext cx="8229600" cy="596206"/>
          </a:xfrm>
          <a:prstGeom prst="rect">
            <a:avLst/>
          </a:prstGeom>
          <a:noFill/>
          <a:ln w="9525">
            <a:noFill/>
            <a:round/>
            <a:headEnd/>
            <a:tailEnd/>
          </a:ln>
        </p:spPr>
        <p:txBody>
          <a:bodyPr/>
          <a:lstStyle/>
          <a:p>
            <a:pPr marL="184150" indent="-1588" algn="l">
              <a:spcBef>
                <a:spcPts val="700"/>
              </a:spcBef>
              <a:buClrTx/>
              <a:buSzTx/>
              <a:buFontTx/>
              <a:buNone/>
              <a:tabLst>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Årliga</a:t>
            </a:r>
            <a:r>
              <a:rPr lang="en-US" sz="2800" dirty="0" smtClean="0">
                <a:solidFill>
                  <a:srgbClr val="000000"/>
                </a:solidFill>
              </a:rPr>
              <a:t> </a:t>
            </a:r>
            <a:r>
              <a:rPr lang="en-US" sz="2800" dirty="0" err="1">
                <a:solidFill>
                  <a:srgbClr val="000000"/>
                </a:solidFill>
              </a:rPr>
              <a:t>tilläggsanslag</a:t>
            </a:r>
            <a:r>
              <a:rPr lang="en-US" sz="2800" dirty="0">
                <a:solidFill>
                  <a:srgbClr val="000000"/>
                </a:solidFill>
              </a:rPr>
              <a:t>, </a:t>
            </a:r>
            <a:r>
              <a:rPr lang="en-US" sz="2800" dirty="0" err="1">
                <a:solidFill>
                  <a:srgbClr val="000000"/>
                </a:solidFill>
              </a:rPr>
              <a:t>totalt</a:t>
            </a:r>
            <a:r>
              <a:rPr lang="en-US" sz="2800" dirty="0">
                <a:solidFill>
                  <a:srgbClr val="000000"/>
                </a:solidFill>
              </a:rPr>
              <a:t>: 77 </a:t>
            </a:r>
            <a:r>
              <a:rPr lang="en-US" sz="2800" dirty="0" err="1">
                <a:solidFill>
                  <a:srgbClr val="000000"/>
                </a:solidFill>
              </a:rPr>
              <a:t>miljarder</a:t>
            </a:r>
            <a:r>
              <a:rPr lang="en-US" sz="2800" dirty="0">
                <a:solidFill>
                  <a:srgbClr val="000000"/>
                </a:solidFill>
              </a:rPr>
              <a:t> dollar</a:t>
            </a:r>
          </a:p>
          <a:p>
            <a:pPr marL="336550" indent="-336550" algn="l">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a:p>
            <a:pPr marL="336550" indent="-336550" algn="l">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p:bldP spid="9"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7651"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FFFFFF"/>
                </a:solidFill>
              </a:rPr>
              <a:t>Återställa</a:t>
            </a:r>
            <a:r>
              <a:rPr lang="en-US" sz="4400" dirty="0" smtClean="0">
                <a:solidFill>
                  <a:srgbClr val="FFFFFF"/>
                </a:solidFill>
              </a:rPr>
              <a:t> </a:t>
            </a:r>
            <a:r>
              <a:rPr lang="en-US" sz="4400" dirty="0" err="1" smtClean="0">
                <a:solidFill>
                  <a:srgbClr val="FFFFFF"/>
                </a:solidFill>
              </a:rPr>
              <a:t>jorden</a:t>
            </a:r>
            <a:endParaRPr lang="en-US" sz="4400" dirty="0">
              <a:solidFill>
                <a:srgbClr val="FFFFFF"/>
              </a:solidFill>
            </a:endParaRPr>
          </a:p>
        </p:txBody>
      </p:sp>
      <p:sp>
        <p:nvSpPr>
          <p:cNvPr id="28675" name="Rectangle 3"/>
          <p:cNvSpPr>
            <a:spLocks noChangeArrowheads="1"/>
          </p:cNvSpPr>
          <p:nvPr/>
        </p:nvSpPr>
        <p:spPr bwMode="auto">
          <a:xfrm>
            <a:off x="395536" y="1556792"/>
            <a:ext cx="8432800" cy="4972198"/>
          </a:xfrm>
          <a:prstGeom prst="rect">
            <a:avLst/>
          </a:prstGeom>
          <a:solidFill>
            <a:srgbClr val="FFFFFF">
              <a:alpha val="89803"/>
            </a:srgbClr>
          </a:solidFill>
          <a:ln w="9525">
            <a:noFill/>
            <a:round/>
            <a:headEnd/>
            <a:tailEnd/>
          </a:ln>
        </p:spPr>
        <p:txBody>
          <a:bodyPr wrap="none" anchor="ctr"/>
          <a:lstStyle/>
          <a:p>
            <a:endParaRPr lang="sv-SE"/>
          </a:p>
        </p:txBody>
      </p:sp>
      <p:sp>
        <p:nvSpPr>
          <p:cNvPr id="28676" name="Text Box 4"/>
          <p:cNvSpPr txBox="1">
            <a:spLocks noChangeArrowheads="1"/>
          </p:cNvSpPr>
          <p:nvPr/>
        </p:nvSpPr>
        <p:spPr bwMode="auto">
          <a:xfrm>
            <a:off x="467544" y="2132856"/>
            <a:ext cx="8229600" cy="532655"/>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Plantera</a:t>
            </a:r>
            <a:r>
              <a:rPr lang="en-US" sz="2800" dirty="0">
                <a:solidFill>
                  <a:srgbClr val="000000"/>
                </a:solidFill>
              </a:rPr>
              <a:t> </a:t>
            </a:r>
            <a:r>
              <a:rPr lang="en-US" sz="2800" dirty="0" err="1">
                <a:solidFill>
                  <a:srgbClr val="000000"/>
                </a:solidFill>
              </a:rPr>
              <a:t>träd</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återställa</a:t>
            </a:r>
            <a:r>
              <a:rPr lang="en-US" sz="2800" dirty="0">
                <a:solidFill>
                  <a:srgbClr val="000000"/>
                </a:solidFill>
              </a:rPr>
              <a:t> </a:t>
            </a:r>
            <a:r>
              <a:rPr lang="en-US" sz="2800" dirty="0" err="1" smtClean="0">
                <a:solidFill>
                  <a:srgbClr val="000000"/>
                </a:solidFill>
              </a:rPr>
              <a:t>skogar</a:t>
            </a:r>
            <a:endParaRPr lang="en-US" sz="2800" dirty="0">
              <a:solidFill>
                <a:srgbClr val="000000"/>
              </a:solidFill>
              <a:cs typeface="Arial Unicode MS" charset="0"/>
            </a:endParaRPr>
          </a:p>
        </p:txBody>
      </p:sp>
      <p:sp>
        <p:nvSpPr>
          <p:cNvPr id="27654"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7655"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Fundacion Zoobreviven</a:t>
            </a:r>
          </a:p>
        </p:txBody>
      </p:sp>
      <p:sp>
        <p:nvSpPr>
          <p:cNvPr id="8" name="Text Box 4"/>
          <p:cNvSpPr txBox="1">
            <a:spLocks noChangeArrowheads="1"/>
          </p:cNvSpPr>
          <p:nvPr/>
        </p:nvSpPr>
        <p:spPr bwMode="auto">
          <a:xfrm>
            <a:off x="467544" y="2680320"/>
            <a:ext cx="8229600" cy="532656"/>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Bevara</a:t>
            </a:r>
            <a:r>
              <a:rPr lang="en-US" sz="2800" dirty="0" smtClean="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bygga</a:t>
            </a:r>
            <a:r>
              <a:rPr lang="en-US" sz="2800" dirty="0">
                <a:solidFill>
                  <a:srgbClr val="000000"/>
                </a:solidFill>
              </a:rPr>
              <a:t> </a:t>
            </a:r>
            <a:r>
              <a:rPr lang="en-US" sz="2800" dirty="0" err="1">
                <a:solidFill>
                  <a:srgbClr val="000000"/>
                </a:solidFill>
              </a:rPr>
              <a:t>upp</a:t>
            </a:r>
            <a:r>
              <a:rPr lang="en-US" sz="2800" dirty="0">
                <a:solidFill>
                  <a:srgbClr val="000000"/>
                </a:solidFill>
              </a:rPr>
              <a:t> </a:t>
            </a:r>
            <a:r>
              <a:rPr lang="en-US" sz="2800" dirty="0" err="1" smtClean="0">
                <a:solidFill>
                  <a:srgbClr val="000000"/>
                </a:solidFill>
              </a:rPr>
              <a:t>jordar</a:t>
            </a:r>
            <a:endParaRPr lang="en-US" sz="2800" dirty="0">
              <a:solidFill>
                <a:srgbClr val="000000"/>
              </a:solidFill>
            </a:endParaRPr>
          </a:p>
        </p:txBody>
      </p:sp>
      <p:sp>
        <p:nvSpPr>
          <p:cNvPr id="9" name="Text Box 4"/>
          <p:cNvSpPr txBox="1">
            <a:spLocks noChangeArrowheads="1"/>
          </p:cNvSpPr>
          <p:nvPr/>
        </p:nvSpPr>
        <p:spPr bwMode="auto">
          <a:xfrm>
            <a:off x="467544" y="3212976"/>
            <a:ext cx="8229600" cy="504056"/>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Skydda</a:t>
            </a:r>
            <a:r>
              <a:rPr lang="en-US" sz="2800" dirty="0" smtClean="0">
                <a:solidFill>
                  <a:srgbClr val="000000"/>
                </a:solidFill>
              </a:rPr>
              <a:t> </a:t>
            </a:r>
            <a:r>
              <a:rPr lang="en-US" sz="2800" dirty="0">
                <a:solidFill>
                  <a:srgbClr val="000000"/>
                </a:solidFill>
              </a:rPr>
              <a:t>den </a:t>
            </a:r>
            <a:r>
              <a:rPr lang="en-US" sz="2800" dirty="0" err="1">
                <a:solidFill>
                  <a:srgbClr val="000000"/>
                </a:solidFill>
              </a:rPr>
              <a:t>biologiska</a:t>
            </a:r>
            <a:r>
              <a:rPr lang="en-US" sz="2800" dirty="0">
                <a:solidFill>
                  <a:srgbClr val="000000"/>
                </a:solidFill>
              </a:rPr>
              <a:t> </a:t>
            </a:r>
            <a:r>
              <a:rPr lang="en-US" sz="2800" dirty="0" err="1" smtClean="0">
                <a:solidFill>
                  <a:srgbClr val="000000"/>
                </a:solidFill>
              </a:rPr>
              <a:t>mångfalden</a:t>
            </a:r>
            <a:endParaRPr lang="en-US" sz="2800" dirty="0">
              <a:solidFill>
                <a:srgbClr val="000000"/>
              </a:solidFill>
            </a:endParaRPr>
          </a:p>
        </p:txBody>
      </p:sp>
      <p:sp>
        <p:nvSpPr>
          <p:cNvPr id="10" name="Text Box 4"/>
          <p:cNvSpPr txBox="1">
            <a:spLocks noChangeArrowheads="1"/>
          </p:cNvSpPr>
          <p:nvPr/>
        </p:nvSpPr>
        <p:spPr bwMode="auto">
          <a:xfrm>
            <a:off x="467544" y="3789040"/>
            <a:ext cx="8229600" cy="576064"/>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Återställa</a:t>
            </a:r>
            <a:r>
              <a:rPr lang="en-US" sz="2800" dirty="0" smtClean="0">
                <a:solidFill>
                  <a:srgbClr val="000000"/>
                </a:solidFill>
              </a:rPr>
              <a:t> </a:t>
            </a:r>
            <a:r>
              <a:rPr lang="en-US" sz="2800" dirty="0" err="1" smtClean="0">
                <a:solidFill>
                  <a:srgbClr val="000000"/>
                </a:solidFill>
              </a:rPr>
              <a:t>fiskbestånden</a:t>
            </a:r>
            <a:endParaRPr lang="en-US" sz="2800" dirty="0">
              <a:solidFill>
                <a:srgbClr val="000000"/>
              </a:solidFill>
              <a:cs typeface="Arial Unicode MS" charset="0"/>
            </a:endParaRPr>
          </a:p>
        </p:txBody>
      </p:sp>
      <p:sp>
        <p:nvSpPr>
          <p:cNvPr id="11" name="Text Box 4"/>
          <p:cNvSpPr txBox="1">
            <a:spLocks noChangeArrowheads="1"/>
          </p:cNvSpPr>
          <p:nvPr/>
        </p:nvSpPr>
        <p:spPr bwMode="auto">
          <a:xfrm>
            <a:off x="467544" y="4365104"/>
            <a:ext cx="8229600" cy="504056"/>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Stabilisera</a:t>
            </a:r>
            <a:r>
              <a:rPr lang="en-US" sz="2800" dirty="0" smtClean="0">
                <a:solidFill>
                  <a:srgbClr val="000000"/>
                </a:solidFill>
              </a:rPr>
              <a:t> </a:t>
            </a:r>
            <a:r>
              <a:rPr lang="en-US" sz="2800" dirty="0" err="1" smtClean="0">
                <a:solidFill>
                  <a:srgbClr val="000000"/>
                </a:solidFill>
              </a:rPr>
              <a:t>grundvattnen</a:t>
            </a:r>
            <a:endParaRPr lang="en-US" sz="2800" dirty="0">
              <a:solidFill>
                <a:srgbClr val="000000"/>
              </a:solidFill>
              <a:cs typeface="Arial Unicode MS" charset="0"/>
            </a:endParaRPr>
          </a:p>
        </p:txBody>
      </p:sp>
      <p:sp>
        <p:nvSpPr>
          <p:cNvPr id="12" name="Text Box 4"/>
          <p:cNvSpPr txBox="1">
            <a:spLocks noChangeArrowheads="1"/>
          </p:cNvSpPr>
          <p:nvPr/>
        </p:nvSpPr>
        <p:spPr bwMode="auto">
          <a:xfrm>
            <a:off x="467544" y="4941168"/>
            <a:ext cx="8229600" cy="532656"/>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Plantera</a:t>
            </a:r>
            <a:r>
              <a:rPr lang="en-US" sz="2800" dirty="0" smtClean="0">
                <a:solidFill>
                  <a:srgbClr val="000000"/>
                </a:solidFill>
              </a:rPr>
              <a:t> </a:t>
            </a:r>
            <a:r>
              <a:rPr lang="en-US" sz="2800" dirty="0" err="1" smtClean="0">
                <a:solidFill>
                  <a:srgbClr val="000000"/>
                </a:solidFill>
              </a:rPr>
              <a:t>träd</a:t>
            </a:r>
            <a:r>
              <a:rPr lang="en-US" sz="2800" dirty="0" smtClean="0">
                <a:solidFill>
                  <a:srgbClr val="000000"/>
                </a:solidFill>
              </a:rPr>
              <a:t> </a:t>
            </a:r>
            <a:r>
              <a:rPr lang="en-US" sz="2800" dirty="0" err="1" smtClean="0">
                <a:solidFill>
                  <a:srgbClr val="000000"/>
                </a:solidFill>
              </a:rPr>
              <a:t>för</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binda</a:t>
            </a:r>
            <a:r>
              <a:rPr lang="en-US" sz="2800" dirty="0" smtClean="0">
                <a:solidFill>
                  <a:srgbClr val="000000"/>
                </a:solidFill>
              </a:rPr>
              <a:t> </a:t>
            </a:r>
            <a:r>
              <a:rPr lang="en-US" sz="2800" dirty="0" err="1" smtClean="0">
                <a:solidFill>
                  <a:srgbClr val="000000"/>
                </a:solidFill>
              </a:rPr>
              <a:t>koldioxid</a:t>
            </a:r>
            <a:endParaRPr lang="en-US" sz="2800" dirty="0">
              <a:solidFill>
                <a:srgbClr val="000000"/>
              </a:solidFill>
              <a:cs typeface="Arial Unicode MS" charset="0"/>
            </a:endParaRPr>
          </a:p>
        </p:txBody>
      </p:sp>
      <p:sp>
        <p:nvSpPr>
          <p:cNvPr id="13" name="Text Box 4"/>
          <p:cNvSpPr txBox="1">
            <a:spLocks noChangeArrowheads="1"/>
          </p:cNvSpPr>
          <p:nvPr/>
        </p:nvSpPr>
        <p:spPr bwMode="auto">
          <a:xfrm>
            <a:off x="467544" y="5848672"/>
            <a:ext cx="8229600" cy="532656"/>
          </a:xfrm>
          <a:prstGeom prst="rect">
            <a:avLst/>
          </a:prstGeom>
          <a:noFill/>
          <a:ln w="9525">
            <a:noFill/>
            <a:round/>
            <a:headEnd/>
            <a:tailEnd/>
          </a:ln>
        </p:spPr>
        <p:txBody>
          <a:bodyPr/>
          <a:lstStyle/>
          <a:p>
            <a:pPr marL="184150" indent="-1588" algn="l">
              <a:lnSpc>
                <a:spcPct val="90000"/>
              </a:lnSpc>
              <a:spcBef>
                <a:spcPts val="700"/>
              </a:spcBef>
              <a:buClrTx/>
              <a:buSzTx/>
              <a:buFontTx/>
              <a:buNone/>
              <a:tabLst>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cs typeface="Arial Unicode MS" charset="0"/>
              </a:rPr>
              <a:t>Årliga</a:t>
            </a:r>
            <a:r>
              <a:rPr lang="en-US" sz="2800" dirty="0" smtClean="0">
                <a:solidFill>
                  <a:srgbClr val="000000"/>
                </a:solidFill>
                <a:cs typeface="Arial Unicode MS" charset="0"/>
              </a:rPr>
              <a:t> </a:t>
            </a:r>
            <a:r>
              <a:rPr lang="en-US" sz="2800" dirty="0" err="1" smtClean="0">
                <a:solidFill>
                  <a:srgbClr val="000000"/>
                </a:solidFill>
                <a:cs typeface="Arial Unicode MS" charset="0"/>
              </a:rPr>
              <a:t>tilläggsanslag</a:t>
            </a:r>
            <a:r>
              <a:rPr lang="en-US" sz="2800" dirty="0" smtClean="0">
                <a:solidFill>
                  <a:srgbClr val="000000"/>
                </a:solidFill>
                <a:cs typeface="Arial Unicode MS" charset="0"/>
              </a:rPr>
              <a:t>, </a:t>
            </a:r>
            <a:r>
              <a:rPr lang="en-US" sz="2800" dirty="0" err="1" smtClean="0">
                <a:solidFill>
                  <a:srgbClr val="000000"/>
                </a:solidFill>
                <a:cs typeface="Arial Unicode MS" charset="0"/>
              </a:rPr>
              <a:t>totalt</a:t>
            </a:r>
            <a:r>
              <a:rPr lang="en-US" sz="2800" dirty="0" smtClean="0">
                <a:solidFill>
                  <a:srgbClr val="000000"/>
                </a:solidFill>
                <a:cs typeface="Arial Unicode MS" charset="0"/>
              </a:rPr>
              <a:t>: 110 </a:t>
            </a:r>
            <a:r>
              <a:rPr lang="en-US" sz="2800" dirty="0" err="1" smtClean="0">
                <a:solidFill>
                  <a:srgbClr val="000000"/>
                </a:solidFill>
                <a:cs typeface="Arial Unicode MS" charset="0"/>
              </a:rPr>
              <a:t>miljarder</a:t>
            </a:r>
            <a:r>
              <a:rPr lang="en-US" sz="2800" dirty="0" smtClean="0">
                <a:solidFill>
                  <a:srgbClr val="000000"/>
                </a:solidFill>
                <a:cs typeface="Arial Unicode MS" charset="0"/>
              </a:rPr>
              <a:t> dollar</a:t>
            </a:r>
            <a:endParaRPr lang="en-US" sz="2800" dirty="0">
              <a:solidFill>
                <a:srgbClr val="000000"/>
              </a:solidFill>
              <a:cs typeface="Arial Unicode MS" charset="0"/>
            </a:endParaRPr>
          </a:p>
        </p:txBody>
      </p:sp>
      <p:sp>
        <p:nvSpPr>
          <p:cNvPr id="14" name="Text Box 4"/>
          <p:cNvSpPr txBox="1">
            <a:spLocks noChangeArrowheads="1"/>
          </p:cNvSpPr>
          <p:nvPr/>
        </p:nvSpPr>
        <p:spPr bwMode="auto">
          <a:xfrm>
            <a:off x="395536" y="1628800"/>
            <a:ext cx="8301608" cy="532656"/>
          </a:xfrm>
          <a:prstGeom prst="rect">
            <a:avLst/>
          </a:prstGeom>
          <a:noFill/>
          <a:ln w="9525">
            <a:noFill/>
            <a:round/>
            <a:headEnd/>
            <a:tailEnd/>
          </a:ln>
        </p:spPr>
        <p:txBody>
          <a:bodyPr/>
          <a:lstStyle/>
          <a:p>
            <a:pPr marL="184150" indent="-1588" algn="l">
              <a:lnSpc>
                <a:spcPct val="90000"/>
              </a:lnSpc>
              <a:spcBef>
                <a:spcPts val="700"/>
              </a:spcBef>
              <a:buClrTx/>
              <a:buSzTx/>
              <a:tabLst>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200" dirty="0" err="1" smtClean="0">
                <a:solidFill>
                  <a:srgbClr val="000000"/>
                </a:solidFill>
              </a:rPr>
              <a:t>Återställa</a:t>
            </a:r>
            <a:r>
              <a:rPr lang="en-US" sz="2200" dirty="0" smtClean="0">
                <a:solidFill>
                  <a:srgbClr val="000000"/>
                </a:solidFill>
              </a:rPr>
              <a:t> </a:t>
            </a:r>
            <a:r>
              <a:rPr lang="en-US" sz="2200" dirty="0" err="1" smtClean="0">
                <a:solidFill>
                  <a:srgbClr val="000000"/>
                </a:solidFill>
              </a:rPr>
              <a:t>jordens</a:t>
            </a:r>
            <a:r>
              <a:rPr lang="en-US" sz="2200" dirty="0" smtClean="0">
                <a:solidFill>
                  <a:srgbClr val="000000"/>
                </a:solidFill>
              </a:rPr>
              <a:t> </a:t>
            </a:r>
            <a:r>
              <a:rPr lang="en-US" sz="2200" dirty="0" err="1" smtClean="0">
                <a:solidFill>
                  <a:srgbClr val="000000"/>
                </a:solidFill>
              </a:rPr>
              <a:t>ekologiska</a:t>
            </a:r>
            <a:r>
              <a:rPr lang="en-US" sz="2200" dirty="0" smtClean="0">
                <a:solidFill>
                  <a:srgbClr val="000000"/>
                </a:solidFill>
              </a:rPr>
              <a:t> system, </a:t>
            </a:r>
            <a:r>
              <a:rPr lang="en-US" sz="2200" dirty="0" err="1" smtClean="0">
                <a:solidFill>
                  <a:srgbClr val="000000"/>
                </a:solidFill>
              </a:rPr>
              <a:t>som</a:t>
            </a:r>
            <a:r>
              <a:rPr lang="en-US" sz="2200" dirty="0" smtClean="0">
                <a:solidFill>
                  <a:srgbClr val="000000"/>
                </a:solidFill>
              </a:rPr>
              <a:t> </a:t>
            </a:r>
            <a:r>
              <a:rPr lang="en-US" sz="2200" dirty="0" err="1" smtClean="0">
                <a:solidFill>
                  <a:srgbClr val="000000"/>
                </a:solidFill>
              </a:rPr>
              <a:t>ju</a:t>
            </a:r>
            <a:r>
              <a:rPr lang="en-US" sz="2200" dirty="0" smtClean="0">
                <a:solidFill>
                  <a:srgbClr val="000000"/>
                </a:solidFill>
              </a:rPr>
              <a:t> </a:t>
            </a:r>
            <a:r>
              <a:rPr lang="en-US" sz="2200" dirty="0" err="1" smtClean="0">
                <a:solidFill>
                  <a:srgbClr val="000000"/>
                </a:solidFill>
              </a:rPr>
              <a:t>är</a:t>
            </a:r>
            <a:r>
              <a:rPr lang="en-US" sz="2200" dirty="0" smtClean="0">
                <a:solidFill>
                  <a:srgbClr val="000000"/>
                </a:solidFill>
              </a:rPr>
              <a:t> </a:t>
            </a:r>
            <a:r>
              <a:rPr lang="en-US" sz="2200" dirty="0" err="1" smtClean="0">
                <a:solidFill>
                  <a:srgbClr val="000000"/>
                </a:solidFill>
              </a:rPr>
              <a:t>ekonomins</a:t>
            </a:r>
            <a:r>
              <a:rPr lang="en-US" sz="2200" dirty="0" smtClean="0">
                <a:solidFill>
                  <a:srgbClr val="000000"/>
                </a:solidFill>
              </a:rPr>
              <a:t> bas.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286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28676" grpId="1"/>
      <p:bldP spid="8" grpId="1"/>
      <p:bldP spid="9" grpId="1"/>
      <p:bldP spid="10" grpId="1"/>
      <p:bldP spid="11" grpId="1"/>
      <p:bldP spid="12" grpId="1"/>
      <p:bldP spid="13" grpId="1"/>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cstate="print"/>
          <a:srcRect/>
          <a:stretch>
            <a:fillRect/>
          </a:stretch>
        </p:blipFill>
        <p:spPr bwMode="auto">
          <a:xfrm>
            <a:off x="-36512" y="1057275"/>
            <a:ext cx="9180512" cy="5800725"/>
          </a:xfrm>
          <a:prstGeom prst="rect">
            <a:avLst/>
          </a:prstGeom>
          <a:noFill/>
          <a:ln w="9525">
            <a:noFill/>
            <a:round/>
            <a:headEnd/>
            <a:tailEnd/>
          </a:ln>
        </p:spPr>
      </p:pic>
      <p:sp>
        <p:nvSpPr>
          <p:cNvPr id="28675" name="Text Box 2"/>
          <p:cNvSpPr txBox="1">
            <a:spLocks noChangeArrowheads="1"/>
          </p:cNvSpPr>
          <p:nvPr/>
        </p:nvSpPr>
        <p:spPr bwMode="auto">
          <a:xfrm>
            <a:off x="457200" y="246063"/>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000000"/>
                </a:solidFill>
              </a:rPr>
              <a:t>Plan B-budgeten</a:t>
            </a:r>
          </a:p>
        </p:txBody>
      </p:sp>
      <p:sp>
        <p:nvSpPr>
          <p:cNvPr id="29699" name="Rectangle 3"/>
          <p:cNvSpPr>
            <a:spLocks noChangeArrowheads="1"/>
          </p:cNvSpPr>
          <p:nvPr/>
        </p:nvSpPr>
        <p:spPr bwMode="auto">
          <a:xfrm>
            <a:off x="420688" y="1539875"/>
            <a:ext cx="8255768" cy="4049365"/>
          </a:xfrm>
          <a:prstGeom prst="rect">
            <a:avLst/>
          </a:prstGeom>
          <a:solidFill>
            <a:srgbClr val="FFFFFF">
              <a:alpha val="89803"/>
            </a:srgbClr>
          </a:solidFill>
          <a:ln w="9525">
            <a:noFill/>
            <a:round/>
            <a:headEnd/>
            <a:tailEnd/>
          </a:ln>
        </p:spPr>
        <p:txBody>
          <a:bodyPr wrap="none" anchor="ctr"/>
          <a:lstStyle/>
          <a:p>
            <a:endParaRPr lang="sv-SE"/>
          </a:p>
        </p:txBody>
      </p:sp>
      <p:sp>
        <p:nvSpPr>
          <p:cNvPr id="29700" name="Text Box 4"/>
          <p:cNvSpPr txBox="1">
            <a:spLocks noChangeArrowheads="1"/>
          </p:cNvSpPr>
          <p:nvPr/>
        </p:nvSpPr>
        <p:spPr bwMode="auto">
          <a:xfrm>
            <a:off x="457200" y="1600201"/>
            <a:ext cx="8229600" cy="532655"/>
          </a:xfrm>
          <a:prstGeom prst="rect">
            <a:avLst/>
          </a:prstGeom>
          <a:noFill/>
          <a:ln w="9525">
            <a:noFill/>
            <a:round/>
            <a:headEnd/>
            <a:tailEnd/>
          </a:ln>
        </p:spPr>
        <p:txBody>
          <a:bodyPr/>
          <a:lstStyle/>
          <a:p>
            <a:pPr>
              <a:lnSpc>
                <a:spcPct val="90000"/>
              </a:lnSpc>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err="1">
                <a:solidFill>
                  <a:srgbClr val="000000"/>
                </a:solidFill>
              </a:rPr>
              <a:t>Årliga</a:t>
            </a:r>
            <a:r>
              <a:rPr lang="en-US" sz="2800" dirty="0">
                <a:solidFill>
                  <a:srgbClr val="000000"/>
                </a:solidFill>
              </a:rPr>
              <a:t> </a:t>
            </a:r>
            <a:r>
              <a:rPr lang="en-US" sz="2800" dirty="0" err="1">
                <a:solidFill>
                  <a:srgbClr val="000000"/>
                </a:solidFill>
              </a:rPr>
              <a:t>tilläggsanslag</a:t>
            </a:r>
            <a:r>
              <a:rPr lang="en-US" sz="2800" dirty="0">
                <a:solidFill>
                  <a:srgbClr val="000000"/>
                </a:solidFill>
              </a:rPr>
              <a:t> </a:t>
            </a:r>
            <a:r>
              <a:rPr lang="en-US" sz="2800" dirty="0" err="1">
                <a:solidFill>
                  <a:srgbClr val="000000"/>
                </a:solidFill>
              </a:rPr>
              <a:t>som</a:t>
            </a:r>
            <a:r>
              <a:rPr lang="en-US" sz="2800" dirty="0">
                <a:solidFill>
                  <a:srgbClr val="000000"/>
                </a:solidFill>
              </a:rPr>
              <a:t> </a:t>
            </a:r>
            <a:r>
              <a:rPr lang="en-US" sz="2800" dirty="0" err="1">
                <a:solidFill>
                  <a:srgbClr val="000000"/>
                </a:solidFill>
              </a:rPr>
              <a:t>behövs</a:t>
            </a:r>
            <a:r>
              <a:rPr lang="en-US" sz="2800" dirty="0">
                <a:solidFill>
                  <a:srgbClr val="000000"/>
                </a:solidFill>
              </a:rPr>
              <a:t> (</a:t>
            </a:r>
            <a:r>
              <a:rPr lang="en-US" sz="2800" dirty="0" err="1">
                <a:solidFill>
                  <a:srgbClr val="000000"/>
                </a:solidFill>
              </a:rPr>
              <a:t>miljarder</a:t>
            </a:r>
            <a:r>
              <a:rPr lang="en-US" sz="2800" dirty="0">
                <a:solidFill>
                  <a:srgbClr val="000000"/>
                </a:solidFill>
              </a:rPr>
              <a:t> dollar)</a:t>
            </a:r>
          </a:p>
          <a:p>
            <a:pPr algn="l">
              <a:lnSpc>
                <a:spcPct val="130000"/>
              </a:lnSpc>
              <a:spcBef>
                <a:spcPts val="700"/>
              </a:spcBef>
              <a:tabLst>
                <a:tab pos="355600" algn="l"/>
                <a:tab pos="5745163" algn="r"/>
              </a:tabLst>
            </a:pPr>
            <a:r>
              <a:rPr lang="en-US" sz="2800" dirty="0" smtClean="0">
                <a:solidFill>
                  <a:srgbClr val="000000"/>
                </a:solidFill>
              </a:rPr>
              <a:t>	</a:t>
            </a:r>
            <a:endParaRPr lang="en-US" sz="2800" dirty="0">
              <a:solidFill>
                <a:srgbClr val="000000"/>
              </a:solidFill>
            </a:endParaRPr>
          </a:p>
        </p:txBody>
      </p:sp>
      <p:sp>
        <p:nvSpPr>
          <p:cNvPr id="28678" name="Line 5"/>
          <p:cNvSpPr>
            <a:spLocks noChangeShapeType="1"/>
          </p:cNvSpPr>
          <p:nvPr/>
        </p:nvSpPr>
        <p:spPr bwMode="auto">
          <a:xfrm>
            <a:off x="914400" y="1219200"/>
            <a:ext cx="8229600" cy="1588"/>
          </a:xfrm>
          <a:prstGeom prst="line">
            <a:avLst/>
          </a:prstGeom>
          <a:noFill/>
          <a:ln w="38160">
            <a:solidFill>
              <a:srgbClr val="000000"/>
            </a:solidFill>
            <a:miter lim="800000"/>
            <a:headEnd/>
            <a:tailEnd/>
          </a:ln>
        </p:spPr>
        <p:txBody>
          <a:bodyPr/>
          <a:lstStyle/>
          <a:p>
            <a:endParaRPr lang="sv-SE"/>
          </a:p>
        </p:txBody>
      </p:sp>
      <p:sp>
        <p:nvSpPr>
          <p:cNvPr id="28679"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Achim Prill</a:t>
            </a:r>
          </a:p>
        </p:txBody>
      </p:sp>
      <p:sp>
        <p:nvSpPr>
          <p:cNvPr id="8" name="Text Box 4"/>
          <p:cNvSpPr txBox="1">
            <a:spLocks noChangeArrowheads="1"/>
          </p:cNvSpPr>
          <p:nvPr/>
        </p:nvSpPr>
        <p:spPr bwMode="auto">
          <a:xfrm>
            <a:off x="467544" y="2276872"/>
            <a:ext cx="8229600" cy="720080"/>
          </a:xfrm>
          <a:prstGeom prst="rect">
            <a:avLst/>
          </a:prstGeom>
          <a:noFill/>
          <a:ln w="9525">
            <a:noFill/>
            <a:round/>
            <a:headEnd/>
            <a:tailEnd/>
          </a:ln>
        </p:spPr>
        <p:txBody>
          <a:bodyPr/>
          <a:lstStyle/>
          <a:p>
            <a:pPr algn="l">
              <a:lnSpc>
                <a:spcPct val="130000"/>
              </a:lnSpc>
              <a:spcBef>
                <a:spcPts val="700"/>
              </a:spcBef>
              <a:tabLst>
                <a:tab pos="355600" algn="l"/>
                <a:tab pos="5745163" algn="r"/>
              </a:tabLst>
            </a:pPr>
            <a:r>
              <a:rPr lang="en-US" sz="2800" dirty="0" smtClean="0">
                <a:solidFill>
                  <a:srgbClr val="000000"/>
                </a:solidFill>
              </a:rPr>
              <a:t>	</a:t>
            </a:r>
            <a:r>
              <a:rPr lang="en-US" sz="2800" dirty="0" err="1" smtClean="0">
                <a:solidFill>
                  <a:srgbClr val="000000"/>
                </a:solidFill>
              </a:rPr>
              <a:t>Grundläggande</a:t>
            </a:r>
            <a:r>
              <a:rPr lang="en-US" sz="2800" dirty="0" smtClean="0">
                <a:solidFill>
                  <a:srgbClr val="000000"/>
                </a:solidFill>
              </a:rPr>
              <a:t> </a:t>
            </a:r>
            <a:r>
              <a:rPr lang="en-US" sz="2800" dirty="0" err="1">
                <a:solidFill>
                  <a:srgbClr val="000000"/>
                </a:solidFill>
              </a:rPr>
              <a:t>sociala</a:t>
            </a:r>
            <a:r>
              <a:rPr lang="en-US" sz="2800" dirty="0">
                <a:solidFill>
                  <a:srgbClr val="000000"/>
                </a:solidFill>
              </a:rPr>
              <a:t> </a:t>
            </a:r>
            <a:r>
              <a:rPr lang="en-US" sz="2800" dirty="0" err="1">
                <a:solidFill>
                  <a:srgbClr val="000000"/>
                </a:solidFill>
              </a:rPr>
              <a:t>mål</a:t>
            </a:r>
            <a:r>
              <a:rPr lang="en-US" sz="2800" dirty="0">
                <a:solidFill>
                  <a:srgbClr val="000000"/>
                </a:solidFill>
              </a:rPr>
              <a:t>	</a:t>
            </a:r>
            <a:r>
              <a:rPr lang="en-US" sz="2800" dirty="0" smtClean="0">
                <a:solidFill>
                  <a:srgbClr val="000000"/>
                </a:solidFill>
              </a:rPr>
              <a:t>77</a:t>
            </a:r>
            <a:endParaRPr lang="en-US" sz="2800" dirty="0">
              <a:solidFill>
                <a:srgbClr val="000000"/>
              </a:solidFill>
            </a:endParaRPr>
          </a:p>
        </p:txBody>
      </p:sp>
      <p:sp>
        <p:nvSpPr>
          <p:cNvPr id="9" name="Text Box 4"/>
          <p:cNvSpPr txBox="1">
            <a:spLocks noChangeArrowheads="1"/>
          </p:cNvSpPr>
          <p:nvPr/>
        </p:nvSpPr>
        <p:spPr bwMode="auto">
          <a:xfrm>
            <a:off x="467544" y="2996952"/>
            <a:ext cx="8229600" cy="792088"/>
          </a:xfrm>
          <a:prstGeom prst="rect">
            <a:avLst/>
          </a:prstGeom>
          <a:noFill/>
          <a:ln w="9525">
            <a:noFill/>
            <a:round/>
            <a:headEnd/>
            <a:tailEnd/>
          </a:ln>
        </p:spPr>
        <p:txBody>
          <a:bodyPr/>
          <a:lstStyle/>
          <a:p>
            <a:pPr algn="l">
              <a:lnSpc>
                <a:spcPct val="130000"/>
              </a:lnSpc>
              <a:spcBef>
                <a:spcPts val="700"/>
              </a:spcBef>
              <a:tabLst>
                <a:tab pos="355600" algn="l"/>
                <a:tab pos="5745163" algn="r"/>
              </a:tabLst>
            </a:pPr>
            <a:r>
              <a:rPr lang="en-US" sz="2800" dirty="0" smtClean="0">
                <a:solidFill>
                  <a:srgbClr val="000000"/>
                </a:solidFill>
              </a:rPr>
              <a:t>	</a:t>
            </a:r>
            <a:r>
              <a:rPr lang="en-US" sz="2800" u="sng" dirty="0" err="1" smtClean="0">
                <a:solidFill>
                  <a:srgbClr val="000000"/>
                </a:solidFill>
              </a:rPr>
              <a:t>Återställande</a:t>
            </a:r>
            <a:r>
              <a:rPr lang="en-US" sz="2800" u="sng" dirty="0" smtClean="0">
                <a:solidFill>
                  <a:srgbClr val="000000"/>
                </a:solidFill>
              </a:rPr>
              <a:t> </a:t>
            </a:r>
            <a:r>
              <a:rPr lang="en-US" sz="2800" u="sng" dirty="0" err="1">
                <a:solidFill>
                  <a:srgbClr val="000000"/>
                </a:solidFill>
              </a:rPr>
              <a:t>av</a:t>
            </a:r>
            <a:r>
              <a:rPr lang="en-US" sz="2800" u="sng" dirty="0">
                <a:solidFill>
                  <a:srgbClr val="000000"/>
                </a:solidFill>
              </a:rPr>
              <a:t> </a:t>
            </a:r>
            <a:r>
              <a:rPr lang="en-US" sz="2800" u="sng" dirty="0" err="1">
                <a:solidFill>
                  <a:srgbClr val="000000"/>
                </a:solidFill>
              </a:rPr>
              <a:t>jorden</a:t>
            </a:r>
            <a:r>
              <a:rPr lang="en-US" sz="2800" u="sng" dirty="0">
                <a:solidFill>
                  <a:srgbClr val="000000"/>
                </a:solidFill>
              </a:rPr>
              <a:t>	110	</a:t>
            </a:r>
          </a:p>
        </p:txBody>
      </p:sp>
      <p:sp>
        <p:nvSpPr>
          <p:cNvPr id="10" name="Text Box 4"/>
          <p:cNvSpPr txBox="1">
            <a:spLocks noChangeArrowheads="1"/>
          </p:cNvSpPr>
          <p:nvPr/>
        </p:nvSpPr>
        <p:spPr bwMode="auto">
          <a:xfrm>
            <a:off x="467544" y="3717032"/>
            <a:ext cx="8229600" cy="720080"/>
          </a:xfrm>
          <a:prstGeom prst="rect">
            <a:avLst/>
          </a:prstGeom>
          <a:noFill/>
          <a:ln w="9525">
            <a:noFill/>
            <a:round/>
            <a:headEnd/>
            <a:tailEnd/>
          </a:ln>
        </p:spPr>
        <p:txBody>
          <a:bodyPr/>
          <a:lstStyle/>
          <a:p>
            <a:pPr algn="l">
              <a:lnSpc>
                <a:spcPct val="130000"/>
              </a:lnSpc>
              <a:spcBef>
                <a:spcPts val="700"/>
              </a:spcBef>
              <a:tabLst>
                <a:tab pos="355600" algn="l"/>
                <a:tab pos="5745163" algn="r"/>
              </a:tabLst>
            </a:pPr>
            <a:r>
              <a:rPr lang="en-US" sz="2800" dirty="0" smtClean="0">
                <a:solidFill>
                  <a:srgbClr val="000000"/>
                </a:solidFill>
              </a:rPr>
              <a:t>	Total </a:t>
            </a:r>
            <a:r>
              <a:rPr lang="en-US" sz="2800" dirty="0">
                <a:solidFill>
                  <a:srgbClr val="000000"/>
                </a:solidFill>
              </a:rPr>
              <a:t>Plan B-budget	</a:t>
            </a:r>
            <a:r>
              <a:rPr lang="en-US" sz="2800" dirty="0" smtClean="0">
                <a:solidFill>
                  <a:srgbClr val="000000"/>
                </a:solidFill>
              </a:rPr>
              <a:t>187</a:t>
            </a:r>
            <a:endParaRPr lang="en-US" sz="2800" dirty="0">
              <a:solidFill>
                <a:srgbClr val="000000"/>
              </a:solidFill>
            </a:endParaRPr>
          </a:p>
        </p:txBody>
      </p:sp>
      <p:sp>
        <p:nvSpPr>
          <p:cNvPr id="11" name="Text Box 4"/>
          <p:cNvSpPr txBox="1">
            <a:spLocks noChangeArrowheads="1"/>
          </p:cNvSpPr>
          <p:nvPr/>
        </p:nvSpPr>
        <p:spPr bwMode="auto">
          <a:xfrm>
            <a:off x="467544" y="4552528"/>
            <a:ext cx="8352928" cy="892696"/>
          </a:xfrm>
          <a:prstGeom prst="rect">
            <a:avLst/>
          </a:prstGeom>
          <a:noFill/>
          <a:ln w="9525">
            <a:noFill/>
            <a:round/>
            <a:headEnd/>
            <a:tailEnd/>
          </a:ln>
        </p:spPr>
        <p:txBody>
          <a:bodyPr/>
          <a:lstStyle/>
          <a:p>
            <a:pPr marL="93663" algn="l">
              <a:lnSpc>
                <a:spcPct val="90000"/>
              </a:lnSpc>
              <a:spcBef>
                <a:spcPts val="700"/>
              </a:spcBef>
              <a:tabLst>
                <a:tab pos="2781300" algn="l"/>
              </a:tabLst>
            </a:pPr>
            <a:r>
              <a:rPr lang="en-US" sz="2800" dirty="0" err="1" smtClean="0">
                <a:solidFill>
                  <a:srgbClr val="000000"/>
                </a:solidFill>
              </a:rPr>
              <a:t>Som</a:t>
            </a:r>
            <a:r>
              <a:rPr lang="en-US" sz="2800" dirty="0" smtClean="0">
                <a:solidFill>
                  <a:srgbClr val="000000"/>
                </a:solidFill>
              </a:rPr>
              <a:t> </a:t>
            </a:r>
            <a:r>
              <a:rPr lang="en-US" sz="2800" dirty="0" err="1" smtClean="0">
                <a:solidFill>
                  <a:srgbClr val="000000"/>
                </a:solidFill>
              </a:rPr>
              <a:t>jämförelse</a:t>
            </a:r>
            <a:r>
              <a:rPr lang="en-US" sz="2800" dirty="0" smtClean="0">
                <a:solidFill>
                  <a:srgbClr val="000000"/>
                </a:solidFill>
              </a:rPr>
              <a:t>:	</a:t>
            </a:r>
            <a:r>
              <a:rPr lang="en-US" sz="2800" dirty="0" err="1" smtClean="0">
                <a:solidFill>
                  <a:srgbClr val="000000"/>
                </a:solidFill>
              </a:rPr>
              <a:t>detta</a:t>
            </a:r>
            <a:r>
              <a:rPr lang="en-US" sz="2800" dirty="0" smtClean="0">
                <a:solidFill>
                  <a:srgbClr val="000000"/>
                </a:solidFill>
              </a:rPr>
              <a:t> </a:t>
            </a:r>
            <a:r>
              <a:rPr lang="en-US" sz="2800" dirty="0" err="1">
                <a:solidFill>
                  <a:srgbClr val="000000"/>
                </a:solidFill>
              </a:rPr>
              <a:t>är</a:t>
            </a:r>
            <a:r>
              <a:rPr lang="en-US" sz="2800" dirty="0">
                <a:solidFill>
                  <a:srgbClr val="000000"/>
                </a:solidFill>
              </a:rPr>
              <a:t> en </a:t>
            </a:r>
            <a:r>
              <a:rPr lang="en-US" sz="2800" dirty="0" err="1">
                <a:solidFill>
                  <a:srgbClr val="000000"/>
                </a:solidFill>
              </a:rPr>
              <a:t>åttondel</a:t>
            </a:r>
            <a:r>
              <a:rPr lang="en-US" sz="2800" dirty="0">
                <a:solidFill>
                  <a:srgbClr val="000000"/>
                </a:solidFill>
              </a:rPr>
              <a:t> </a:t>
            </a:r>
            <a:r>
              <a:rPr lang="en-US" sz="2800" dirty="0" err="1" smtClean="0">
                <a:solidFill>
                  <a:srgbClr val="000000"/>
                </a:solidFill>
              </a:rPr>
              <a:t>av</a:t>
            </a:r>
            <a:r>
              <a:rPr lang="en-US" sz="2800" dirty="0" smtClean="0">
                <a:solidFill>
                  <a:srgbClr val="000000"/>
                </a:solidFill>
              </a:rPr>
              <a:t> </a:t>
            </a:r>
            <a:br>
              <a:rPr lang="en-US" sz="2800" dirty="0" smtClean="0">
                <a:solidFill>
                  <a:srgbClr val="000000"/>
                </a:solidFill>
              </a:rPr>
            </a:br>
            <a:r>
              <a:rPr lang="en-US" sz="2800" dirty="0" smtClean="0">
                <a:solidFill>
                  <a:srgbClr val="000000"/>
                </a:solidFill>
              </a:rPr>
              <a:t>	</a:t>
            </a:r>
            <a:r>
              <a:rPr lang="en-US" sz="2800" dirty="0" err="1" smtClean="0">
                <a:solidFill>
                  <a:srgbClr val="000000"/>
                </a:solidFill>
              </a:rPr>
              <a:t>världens</a:t>
            </a:r>
            <a:r>
              <a:rPr lang="en-US" sz="2800" dirty="0" smtClean="0">
                <a:solidFill>
                  <a:srgbClr val="000000"/>
                </a:solidFill>
              </a:rPr>
              <a:t> </a:t>
            </a:r>
            <a:r>
              <a:rPr lang="en-US" sz="2800" dirty="0" err="1" smtClean="0">
                <a:solidFill>
                  <a:srgbClr val="000000"/>
                </a:solidFill>
              </a:rPr>
              <a:t>årliga</a:t>
            </a:r>
            <a:r>
              <a:rPr lang="en-US" sz="2800" dirty="0" smtClean="0">
                <a:solidFill>
                  <a:srgbClr val="000000"/>
                </a:solidFill>
              </a:rPr>
              <a:t> </a:t>
            </a:r>
            <a:r>
              <a:rPr lang="en-US" sz="2800" dirty="0" err="1">
                <a:solidFill>
                  <a:srgbClr val="000000"/>
                </a:solidFill>
              </a:rPr>
              <a:t>militärutgifter</a:t>
            </a:r>
            <a:r>
              <a:rPr lang="en-US" sz="2800" dirty="0">
                <a:solidFill>
                  <a:srgbClr val="000000"/>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9699"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000000"/>
                </a:solidFill>
              </a:rPr>
              <a:t>Stabilisera</a:t>
            </a:r>
            <a:r>
              <a:rPr lang="en-US" sz="4400" dirty="0" smtClean="0">
                <a:solidFill>
                  <a:srgbClr val="000000"/>
                </a:solidFill>
              </a:rPr>
              <a:t> </a:t>
            </a:r>
            <a:r>
              <a:rPr lang="en-US" sz="4400" dirty="0" err="1" smtClean="0">
                <a:solidFill>
                  <a:srgbClr val="000000"/>
                </a:solidFill>
              </a:rPr>
              <a:t>klimatet</a:t>
            </a:r>
            <a:endParaRPr lang="en-US" sz="4400" dirty="0">
              <a:solidFill>
                <a:srgbClr val="000000"/>
              </a:solidFill>
            </a:endParaRPr>
          </a:p>
        </p:txBody>
      </p:sp>
      <p:sp>
        <p:nvSpPr>
          <p:cNvPr id="30723" name="Rectangle 3"/>
          <p:cNvSpPr>
            <a:spLocks noChangeArrowheads="1"/>
          </p:cNvSpPr>
          <p:nvPr/>
        </p:nvSpPr>
        <p:spPr bwMode="auto">
          <a:xfrm>
            <a:off x="420688" y="1524000"/>
            <a:ext cx="8331200" cy="4929336"/>
          </a:xfrm>
          <a:prstGeom prst="rect">
            <a:avLst/>
          </a:prstGeom>
          <a:solidFill>
            <a:srgbClr val="FFFFFF">
              <a:alpha val="89803"/>
            </a:srgbClr>
          </a:solidFill>
          <a:ln w="9525">
            <a:noFill/>
            <a:round/>
            <a:headEnd/>
            <a:tailEnd/>
          </a:ln>
        </p:spPr>
        <p:txBody>
          <a:bodyPr wrap="none" anchor="ctr"/>
          <a:lstStyle/>
          <a:p>
            <a:endParaRPr lang="sv-SE"/>
          </a:p>
        </p:txBody>
      </p:sp>
      <p:sp>
        <p:nvSpPr>
          <p:cNvPr id="30724" name="Text Box 4"/>
          <p:cNvSpPr txBox="1">
            <a:spLocks noChangeArrowheads="1"/>
          </p:cNvSpPr>
          <p:nvPr/>
        </p:nvSpPr>
        <p:spPr bwMode="auto">
          <a:xfrm>
            <a:off x="369888" y="1644651"/>
            <a:ext cx="8374062" cy="704230"/>
          </a:xfrm>
          <a:prstGeom prst="rect">
            <a:avLst/>
          </a:prstGeom>
          <a:noFill/>
          <a:ln w="9525">
            <a:noFill/>
            <a:round/>
            <a:headEnd/>
            <a:tailEnd/>
          </a:ln>
        </p:spPr>
        <p:txBody>
          <a:bodyPr/>
          <a:lstStyle/>
          <a:p>
            <a:pPr marL="177800" algn="l">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err="1" smtClean="0">
                <a:solidFill>
                  <a:srgbClr val="000000"/>
                </a:solidFill>
              </a:rPr>
              <a:t>Skär</a:t>
            </a:r>
            <a:r>
              <a:rPr lang="en-US" sz="2800" dirty="0" smtClean="0">
                <a:solidFill>
                  <a:srgbClr val="000000"/>
                </a:solidFill>
              </a:rPr>
              <a:t> </a:t>
            </a:r>
            <a:r>
              <a:rPr lang="en-US" sz="2800" dirty="0" err="1">
                <a:solidFill>
                  <a:srgbClr val="000000"/>
                </a:solidFill>
              </a:rPr>
              <a:t>ner</a:t>
            </a:r>
            <a:r>
              <a:rPr lang="en-US" sz="2800" dirty="0">
                <a:solidFill>
                  <a:srgbClr val="000000"/>
                </a:solidFill>
              </a:rPr>
              <a:t> de </a:t>
            </a:r>
            <a:r>
              <a:rPr lang="en-US" sz="2800" dirty="0" err="1">
                <a:solidFill>
                  <a:srgbClr val="000000"/>
                </a:solidFill>
              </a:rPr>
              <a:t>globala</a:t>
            </a:r>
            <a:r>
              <a:rPr lang="en-US" sz="2800" dirty="0">
                <a:solidFill>
                  <a:srgbClr val="000000"/>
                </a:solidFill>
              </a:rPr>
              <a:t> </a:t>
            </a:r>
            <a:r>
              <a:rPr lang="en-US" sz="2800" dirty="0" err="1">
                <a:solidFill>
                  <a:srgbClr val="000000"/>
                </a:solidFill>
              </a:rPr>
              <a:t>nettoutsläppen</a:t>
            </a:r>
            <a:r>
              <a:rPr lang="en-US" sz="2800" dirty="0">
                <a:solidFill>
                  <a:srgbClr val="000000"/>
                </a:solidFill>
              </a:rPr>
              <a:t> </a:t>
            </a:r>
            <a:r>
              <a:rPr lang="en-US" sz="2800" dirty="0" err="1">
                <a:solidFill>
                  <a:srgbClr val="000000"/>
                </a:solidFill>
              </a:rPr>
              <a:t>av</a:t>
            </a:r>
            <a:r>
              <a:rPr lang="en-US" sz="2800" dirty="0">
                <a:solidFill>
                  <a:srgbClr val="000000"/>
                </a:solidFill>
              </a:rPr>
              <a:t> </a:t>
            </a:r>
            <a:r>
              <a:rPr lang="en-US" sz="2800" dirty="0" err="1">
                <a:solidFill>
                  <a:srgbClr val="000000"/>
                </a:solidFill>
              </a:rPr>
              <a:t>koldioxid</a:t>
            </a:r>
            <a:r>
              <a:rPr lang="en-US" sz="2800" dirty="0">
                <a:solidFill>
                  <a:srgbClr val="000000"/>
                </a:solidFill>
              </a:rPr>
              <a:t> med 80 % </a:t>
            </a:r>
            <a:r>
              <a:rPr lang="en-US" sz="2800" dirty="0" err="1">
                <a:solidFill>
                  <a:srgbClr val="000000"/>
                </a:solidFill>
              </a:rPr>
              <a:t>före</a:t>
            </a:r>
            <a:r>
              <a:rPr lang="en-US" sz="2800" dirty="0">
                <a:solidFill>
                  <a:srgbClr val="000000"/>
                </a:solidFill>
              </a:rPr>
              <a:t> </a:t>
            </a:r>
            <a:r>
              <a:rPr lang="en-US" sz="2800" dirty="0" err="1">
                <a:solidFill>
                  <a:srgbClr val="000000"/>
                </a:solidFill>
              </a:rPr>
              <a:t>år</a:t>
            </a:r>
            <a:r>
              <a:rPr lang="en-US" sz="2800" dirty="0">
                <a:solidFill>
                  <a:srgbClr val="000000"/>
                </a:solidFill>
              </a:rPr>
              <a:t> </a:t>
            </a:r>
            <a:r>
              <a:rPr lang="en-US" sz="2800" dirty="0" smtClean="0">
                <a:solidFill>
                  <a:srgbClr val="000000"/>
                </a:solidFill>
              </a:rPr>
              <a:t>2020.</a:t>
            </a:r>
            <a:endParaRPr lang="en-US" sz="2400" dirty="0">
              <a:solidFill>
                <a:srgbClr val="000000"/>
              </a:solidFill>
            </a:endParaRPr>
          </a:p>
        </p:txBody>
      </p:sp>
      <p:sp>
        <p:nvSpPr>
          <p:cNvPr id="29702" name="Line 5"/>
          <p:cNvSpPr>
            <a:spLocks noChangeShapeType="1"/>
          </p:cNvSpPr>
          <p:nvPr/>
        </p:nvSpPr>
        <p:spPr bwMode="auto">
          <a:xfrm>
            <a:off x="914400" y="1219200"/>
            <a:ext cx="8229600" cy="1588"/>
          </a:xfrm>
          <a:prstGeom prst="line">
            <a:avLst/>
          </a:prstGeom>
          <a:noFill/>
          <a:ln w="38160">
            <a:solidFill>
              <a:srgbClr val="000000"/>
            </a:solidFill>
            <a:miter lim="800000"/>
            <a:headEnd/>
            <a:tailEnd/>
          </a:ln>
        </p:spPr>
        <p:txBody>
          <a:bodyPr/>
          <a:lstStyle/>
          <a:p>
            <a:endParaRPr lang="sv-SE"/>
          </a:p>
        </p:txBody>
      </p:sp>
      <p:sp>
        <p:nvSpPr>
          <p:cNvPr id="29703"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Grafissimo</a:t>
            </a:r>
          </a:p>
        </p:txBody>
      </p:sp>
      <p:sp>
        <p:nvSpPr>
          <p:cNvPr id="8" name="Text Box 4"/>
          <p:cNvSpPr txBox="1">
            <a:spLocks noChangeArrowheads="1"/>
          </p:cNvSpPr>
          <p:nvPr/>
        </p:nvSpPr>
        <p:spPr bwMode="auto">
          <a:xfrm>
            <a:off x="395536" y="2564905"/>
            <a:ext cx="8374062" cy="504056"/>
          </a:xfrm>
          <a:prstGeom prst="rect">
            <a:avLst/>
          </a:prstGeom>
          <a:noFill/>
          <a:ln w="9525">
            <a:noFill/>
            <a:round/>
            <a:headEnd/>
            <a:tailEnd/>
          </a:ln>
        </p:spPr>
        <p:txBody>
          <a:bodyPr/>
          <a:lstStyle/>
          <a:p>
            <a:pPr marL="177800" algn="l">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solidFill>
                  <a:srgbClr val="000000"/>
                </a:solidFill>
              </a:rPr>
              <a:t>	</a:t>
            </a:r>
            <a:r>
              <a:rPr lang="en-US" sz="2800" dirty="0" err="1" smtClean="0">
                <a:solidFill>
                  <a:srgbClr val="000000"/>
                </a:solidFill>
              </a:rPr>
              <a:t>Tre</a:t>
            </a:r>
            <a:r>
              <a:rPr lang="en-US" sz="2800" dirty="0" smtClean="0">
                <a:solidFill>
                  <a:srgbClr val="000000"/>
                </a:solidFill>
              </a:rPr>
              <a:t> </a:t>
            </a:r>
            <a:r>
              <a:rPr lang="en-US" sz="2800" dirty="0" err="1">
                <a:solidFill>
                  <a:srgbClr val="000000"/>
                </a:solidFill>
              </a:rPr>
              <a:t>komponenter</a:t>
            </a:r>
            <a:r>
              <a:rPr lang="en-US" sz="2800" dirty="0" smtClean="0">
                <a:solidFill>
                  <a:srgbClr val="000000"/>
                </a:solidFill>
              </a:rPr>
              <a:t>:</a:t>
            </a:r>
            <a:endParaRPr lang="en-US" sz="2800" dirty="0">
              <a:solidFill>
                <a:srgbClr val="000000"/>
              </a:solidFill>
            </a:endParaRPr>
          </a:p>
        </p:txBody>
      </p:sp>
      <p:sp>
        <p:nvSpPr>
          <p:cNvPr id="9" name="Text Box 4"/>
          <p:cNvSpPr txBox="1">
            <a:spLocks noChangeArrowheads="1"/>
          </p:cNvSpPr>
          <p:nvPr/>
        </p:nvSpPr>
        <p:spPr bwMode="auto">
          <a:xfrm>
            <a:off x="0" y="3140968"/>
            <a:ext cx="8374062" cy="432048"/>
          </a:xfrm>
          <a:prstGeom prst="rect">
            <a:avLst/>
          </a:prstGeom>
          <a:noFill/>
          <a:ln w="9525">
            <a:noFill/>
            <a:round/>
            <a:headEnd/>
            <a:tailEnd/>
          </a:ln>
        </p:spPr>
        <p:txBody>
          <a:bodyPr tIns="0" bIns="0"/>
          <a:lstStyle/>
          <a:p>
            <a:pPr marL="1371600" lvl="2" indent="-457200" algn="l">
              <a:lnSpc>
                <a:spcPct val="80000"/>
              </a:lnSpc>
              <a:spcBef>
                <a:spcPts val="1200"/>
              </a:spcBef>
              <a:buFont typeface="Times New Roman" pitchFamily="16" charset="0"/>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smtClean="0">
                <a:solidFill>
                  <a:srgbClr val="000000"/>
                </a:solidFill>
              </a:rPr>
              <a:t>Byt</a:t>
            </a:r>
            <a:r>
              <a:rPr lang="en-US" sz="2400" dirty="0" smtClean="0">
                <a:solidFill>
                  <a:srgbClr val="000000"/>
                </a:solidFill>
              </a:rPr>
              <a:t> </a:t>
            </a:r>
            <a:r>
              <a:rPr lang="en-US" sz="2400" dirty="0" err="1" smtClean="0">
                <a:solidFill>
                  <a:srgbClr val="000000"/>
                </a:solidFill>
              </a:rPr>
              <a:t>ut</a:t>
            </a:r>
            <a:r>
              <a:rPr lang="en-US" sz="2400" dirty="0" smtClean="0">
                <a:solidFill>
                  <a:srgbClr val="000000"/>
                </a:solidFill>
              </a:rPr>
              <a:t> </a:t>
            </a:r>
            <a:r>
              <a:rPr lang="en-US" sz="2400" dirty="0" err="1" smtClean="0">
                <a:solidFill>
                  <a:srgbClr val="000000"/>
                </a:solidFill>
              </a:rPr>
              <a:t>fossila</a:t>
            </a:r>
            <a:r>
              <a:rPr lang="en-US" sz="2400" dirty="0" smtClean="0">
                <a:solidFill>
                  <a:srgbClr val="000000"/>
                </a:solidFill>
              </a:rPr>
              <a:t> </a:t>
            </a:r>
            <a:r>
              <a:rPr lang="en-US" sz="2400" dirty="0" err="1" smtClean="0">
                <a:solidFill>
                  <a:srgbClr val="000000"/>
                </a:solidFill>
              </a:rPr>
              <a:t>bränslen</a:t>
            </a:r>
            <a:r>
              <a:rPr lang="en-US" sz="2400" dirty="0" smtClean="0">
                <a:solidFill>
                  <a:srgbClr val="000000"/>
                </a:solidFill>
              </a:rPr>
              <a:t> mot </a:t>
            </a:r>
            <a:r>
              <a:rPr lang="en-US" sz="2400" dirty="0" err="1" smtClean="0">
                <a:solidFill>
                  <a:srgbClr val="000000"/>
                </a:solidFill>
              </a:rPr>
              <a:t>förnybara</a:t>
            </a:r>
            <a:r>
              <a:rPr lang="en-US" sz="2400" dirty="0" smtClean="0">
                <a:solidFill>
                  <a:srgbClr val="000000"/>
                </a:solidFill>
              </a:rPr>
              <a:t>.</a:t>
            </a:r>
            <a:endParaRPr lang="en-US" sz="2400" dirty="0">
              <a:solidFill>
                <a:srgbClr val="000000"/>
              </a:solidFill>
            </a:endParaRPr>
          </a:p>
        </p:txBody>
      </p:sp>
      <p:sp>
        <p:nvSpPr>
          <p:cNvPr id="10" name="Text Box 4"/>
          <p:cNvSpPr txBox="1">
            <a:spLocks noChangeArrowheads="1"/>
          </p:cNvSpPr>
          <p:nvPr/>
        </p:nvSpPr>
        <p:spPr bwMode="auto">
          <a:xfrm>
            <a:off x="0" y="3609096"/>
            <a:ext cx="8374062" cy="684000"/>
          </a:xfrm>
          <a:prstGeom prst="rect">
            <a:avLst/>
          </a:prstGeom>
          <a:noFill/>
          <a:ln w="9525">
            <a:noFill/>
            <a:round/>
            <a:headEnd/>
            <a:tailEnd/>
          </a:ln>
        </p:spPr>
        <p:txBody>
          <a:bodyPr/>
          <a:lstStyle/>
          <a:p>
            <a:pPr marL="1371600" lvl="2" indent="-457200" algn="l">
              <a:lnSpc>
                <a:spcPct val="80000"/>
              </a:lnSpc>
              <a:spcBef>
                <a:spcPts val="1200"/>
              </a:spcBef>
              <a:buFont typeface="+mj-lt"/>
              <a:buAutoNum type="arabicPeriod" startAt="2"/>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smtClean="0">
                <a:solidFill>
                  <a:srgbClr val="000000"/>
                </a:solidFill>
              </a:rPr>
              <a:t>Stoppa</a:t>
            </a:r>
            <a:r>
              <a:rPr lang="en-US" sz="2400" dirty="0" smtClean="0">
                <a:solidFill>
                  <a:srgbClr val="000000"/>
                </a:solidFill>
              </a:rPr>
              <a:t> </a:t>
            </a:r>
            <a:r>
              <a:rPr lang="en-US" sz="2400" dirty="0" err="1">
                <a:solidFill>
                  <a:srgbClr val="000000"/>
                </a:solidFill>
              </a:rPr>
              <a:t>avskogningen</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a:solidFill>
                  <a:srgbClr val="000000"/>
                </a:solidFill>
              </a:rPr>
              <a:t>plantera</a:t>
            </a:r>
            <a:r>
              <a:rPr lang="en-US" sz="2400" dirty="0">
                <a:solidFill>
                  <a:srgbClr val="000000"/>
                </a:solidFill>
              </a:rPr>
              <a:t> </a:t>
            </a:r>
            <a:r>
              <a:rPr lang="en-US" sz="2400" dirty="0" err="1">
                <a:solidFill>
                  <a:srgbClr val="000000"/>
                </a:solidFill>
              </a:rPr>
              <a:t>träd</a:t>
            </a:r>
            <a:r>
              <a:rPr lang="en-US" sz="2400" dirty="0">
                <a:solidFill>
                  <a:srgbClr val="000000"/>
                </a:solidFill>
              </a:rPr>
              <a:t> </a:t>
            </a:r>
            <a:r>
              <a:rPr lang="en-US" sz="2400" dirty="0" err="1">
                <a:solidFill>
                  <a:srgbClr val="000000"/>
                </a:solidFill>
              </a:rPr>
              <a:t>för</a:t>
            </a:r>
            <a:r>
              <a:rPr lang="en-US" sz="2400" dirty="0">
                <a:solidFill>
                  <a:srgbClr val="000000"/>
                </a:solidFill>
              </a:rPr>
              <a:t> </a:t>
            </a:r>
            <a:r>
              <a:rPr lang="en-US" sz="2400" dirty="0" err="1">
                <a:solidFill>
                  <a:srgbClr val="000000"/>
                </a:solidFill>
              </a:rPr>
              <a:t>att</a:t>
            </a:r>
            <a:r>
              <a:rPr lang="en-US" sz="2400" dirty="0">
                <a:solidFill>
                  <a:srgbClr val="000000"/>
                </a:solidFill>
              </a:rPr>
              <a:t> </a:t>
            </a:r>
            <a:r>
              <a:rPr lang="en-US" sz="2400" dirty="0" err="1">
                <a:solidFill>
                  <a:srgbClr val="000000"/>
                </a:solidFill>
              </a:rPr>
              <a:t>binda</a:t>
            </a:r>
            <a:r>
              <a:rPr lang="en-US" sz="2400" dirty="0">
                <a:solidFill>
                  <a:srgbClr val="000000"/>
                </a:solidFill>
              </a:rPr>
              <a:t> </a:t>
            </a:r>
            <a:r>
              <a:rPr lang="en-US" sz="2400" dirty="0" err="1" smtClean="0">
                <a:solidFill>
                  <a:srgbClr val="000000"/>
                </a:solidFill>
              </a:rPr>
              <a:t>koldioxid</a:t>
            </a:r>
            <a:r>
              <a:rPr lang="en-US" sz="2400" dirty="0" smtClean="0">
                <a:solidFill>
                  <a:srgbClr val="000000"/>
                </a:solidFill>
              </a:rPr>
              <a:t>.</a:t>
            </a:r>
            <a:endParaRPr lang="en-US" sz="2400" dirty="0">
              <a:solidFill>
                <a:srgbClr val="000000"/>
              </a:solidFill>
            </a:endParaRPr>
          </a:p>
        </p:txBody>
      </p:sp>
      <p:sp>
        <p:nvSpPr>
          <p:cNvPr id="11" name="Text Box 4"/>
          <p:cNvSpPr txBox="1">
            <a:spLocks noChangeArrowheads="1"/>
          </p:cNvSpPr>
          <p:nvPr/>
        </p:nvSpPr>
        <p:spPr bwMode="auto">
          <a:xfrm>
            <a:off x="0" y="4437112"/>
            <a:ext cx="8374062" cy="648072"/>
          </a:xfrm>
          <a:prstGeom prst="rect">
            <a:avLst/>
          </a:prstGeom>
          <a:noFill/>
          <a:ln w="9525">
            <a:noFill/>
            <a:round/>
            <a:headEnd/>
            <a:tailEnd/>
          </a:ln>
        </p:spPr>
        <p:txBody>
          <a:bodyPr/>
          <a:lstStyle/>
          <a:p>
            <a:pPr marL="1371600" lvl="2" indent="-457200" algn="l">
              <a:lnSpc>
                <a:spcPct val="80000"/>
              </a:lnSpc>
              <a:spcBef>
                <a:spcPts val="1200"/>
              </a:spcBef>
              <a:buFont typeface="+mj-lt"/>
              <a:buAutoNum type="arabicPeriod" startAt="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smtClean="0">
                <a:solidFill>
                  <a:srgbClr val="000000"/>
                </a:solidFill>
              </a:rPr>
              <a:t>Förbättra</a:t>
            </a:r>
            <a:r>
              <a:rPr lang="en-US" sz="2400" dirty="0" smtClean="0">
                <a:solidFill>
                  <a:srgbClr val="000000"/>
                </a:solidFill>
              </a:rPr>
              <a:t> </a:t>
            </a:r>
            <a:r>
              <a:rPr lang="en-US" sz="2400" dirty="0" err="1">
                <a:solidFill>
                  <a:srgbClr val="000000"/>
                </a:solidFill>
              </a:rPr>
              <a:t>energieffektiviteten</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a:solidFill>
                  <a:srgbClr val="000000"/>
                </a:solidFill>
              </a:rPr>
              <a:t>strukturera</a:t>
            </a:r>
            <a:r>
              <a:rPr lang="en-US" sz="2400" dirty="0">
                <a:solidFill>
                  <a:srgbClr val="000000"/>
                </a:solidFill>
              </a:rPr>
              <a:t> </a:t>
            </a:r>
            <a:r>
              <a:rPr lang="en-US" sz="2400" dirty="0" err="1">
                <a:solidFill>
                  <a:srgbClr val="000000"/>
                </a:solidFill>
              </a:rPr>
              <a:t>om</a:t>
            </a:r>
            <a:r>
              <a:rPr lang="en-US" sz="2400" dirty="0">
                <a:solidFill>
                  <a:srgbClr val="000000"/>
                </a:solidFill>
              </a:rPr>
              <a:t> </a:t>
            </a:r>
            <a:r>
              <a:rPr lang="en-US" sz="2400" dirty="0" err="1" smtClean="0">
                <a:solidFill>
                  <a:srgbClr val="000000"/>
                </a:solidFill>
              </a:rPr>
              <a:t>transportsystemen</a:t>
            </a:r>
            <a:r>
              <a:rPr lang="en-US" sz="2400" dirty="0" smtClean="0">
                <a:solidFill>
                  <a:srgbClr val="000000"/>
                </a:solidFill>
              </a:rPr>
              <a:t>.</a:t>
            </a:r>
            <a:endParaRPr lang="en-US" sz="2400" dirty="0">
              <a:solidFill>
                <a:srgbClr val="000000"/>
              </a:solidFill>
            </a:endParaRPr>
          </a:p>
        </p:txBody>
      </p:sp>
      <p:sp>
        <p:nvSpPr>
          <p:cNvPr id="12" name="Text Box 4"/>
          <p:cNvSpPr txBox="1">
            <a:spLocks noChangeArrowheads="1"/>
          </p:cNvSpPr>
          <p:nvPr/>
        </p:nvSpPr>
        <p:spPr bwMode="auto">
          <a:xfrm>
            <a:off x="539552" y="4725144"/>
            <a:ext cx="8374062" cy="756000"/>
          </a:xfrm>
          <a:prstGeom prst="rect">
            <a:avLst/>
          </a:prstGeom>
          <a:noFill/>
          <a:ln w="9525">
            <a:noFill/>
            <a:round/>
            <a:headEnd/>
            <a:tailEnd/>
          </a:ln>
        </p:spPr>
        <p:txBody>
          <a:bodyPr/>
          <a:lstStyle/>
          <a:p>
            <a:pPr marL="177800" algn="l">
              <a:lnSpc>
                <a:spcPct val="80000"/>
              </a:lnSpc>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solidFill>
                  <a:srgbClr val="000000"/>
                </a:solidFill>
              </a:rPr>
              <a:t>	</a:t>
            </a:r>
          </a:p>
          <a:p>
            <a:pPr algn="l">
              <a:lnSpc>
                <a:spcPct val="80000"/>
              </a:lnSpc>
              <a:spcBef>
                <a:spcPts val="500"/>
              </a:spcBef>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800" dirty="0">
              <a:solidFill>
                <a:srgbClr val="000000"/>
              </a:solidFill>
            </a:endParaRPr>
          </a:p>
          <a:p>
            <a:pPr algn="l">
              <a:lnSpc>
                <a:spcPct val="80000"/>
              </a:lnSpc>
              <a:spcBef>
                <a:spcPts val="700"/>
              </a:spcBef>
              <a:buClrTx/>
              <a:buSzTx/>
              <a:buFontTx/>
              <a:buNone/>
              <a:tabLst>
                <a:tab pos="0" algn="l"/>
                <a:tab pos="450850"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a:solidFill>
                  <a:srgbClr val="000000"/>
                </a:solidFill>
              </a:rPr>
              <a:t>	… </a:t>
            </a:r>
            <a:r>
              <a:rPr lang="en-US" sz="2400" dirty="0" smtClean="0">
                <a:solidFill>
                  <a:srgbClr val="000000"/>
                </a:solidFill>
              </a:rPr>
              <a:t>	</a:t>
            </a:r>
            <a:r>
              <a:rPr lang="en-US" sz="2400" dirty="0" err="1" smtClean="0">
                <a:solidFill>
                  <a:srgbClr val="000000"/>
                </a:solidFill>
              </a:rPr>
              <a:t>så</a:t>
            </a:r>
            <a:r>
              <a:rPr lang="en-US" sz="2400" dirty="0" smtClean="0">
                <a:solidFill>
                  <a:srgbClr val="000000"/>
                </a:solidFill>
              </a:rPr>
              <a:t> </a:t>
            </a:r>
            <a:r>
              <a:rPr lang="en-US" sz="2400" dirty="0" err="1">
                <a:solidFill>
                  <a:srgbClr val="000000"/>
                </a:solidFill>
              </a:rPr>
              <a:t>att</a:t>
            </a:r>
            <a:r>
              <a:rPr lang="en-US" sz="2400" dirty="0">
                <a:solidFill>
                  <a:srgbClr val="000000"/>
                </a:solidFill>
              </a:rPr>
              <a:t> vi </a:t>
            </a:r>
            <a:r>
              <a:rPr lang="en-US" sz="2400" dirty="0" err="1">
                <a:solidFill>
                  <a:srgbClr val="000000"/>
                </a:solidFill>
              </a:rPr>
              <a:t>hindrar</a:t>
            </a:r>
            <a:r>
              <a:rPr lang="en-US" sz="2400" dirty="0">
                <a:solidFill>
                  <a:srgbClr val="000000"/>
                </a:solidFill>
              </a:rPr>
              <a:t> </a:t>
            </a:r>
            <a:r>
              <a:rPr lang="en-US" sz="2400" dirty="0" err="1">
                <a:solidFill>
                  <a:srgbClr val="000000"/>
                </a:solidFill>
              </a:rPr>
              <a:t>att</a:t>
            </a:r>
            <a:r>
              <a:rPr lang="en-US" sz="2400" dirty="0">
                <a:solidFill>
                  <a:srgbClr val="000000"/>
                </a:solidFill>
              </a:rPr>
              <a:t> den </a:t>
            </a:r>
            <a:r>
              <a:rPr lang="en-US" sz="2400" dirty="0" err="1">
                <a:solidFill>
                  <a:srgbClr val="000000"/>
                </a:solidFill>
              </a:rPr>
              <a:t>globala</a:t>
            </a:r>
            <a:r>
              <a:rPr lang="en-US" sz="2400" dirty="0">
                <a:solidFill>
                  <a:srgbClr val="000000"/>
                </a:solidFill>
              </a:rPr>
              <a:t> </a:t>
            </a:r>
            <a:r>
              <a:rPr lang="en-US" sz="2400" dirty="0" err="1" smtClean="0">
                <a:solidFill>
                  <a:srgbClr val="000000"/>
                </a:solidFill>
              </a:rPr>
              <a:t>koldioxidhalten</a:t>
            </a:r>
            <a:r>
              <a:rPr lang="en-US" sz="2400" dirty="0" smtClean="0">
                <a:solidFill>
                  <a:srgbClr val="000000"/>
                </a:solidFill>
              </a:rPr>
              <a:t> </a:t>
            </a:r>
            <a:br>
              <a:rPr lang="en-US" sz="2400" dirty="0" smtClean="0">
                <a:solidFill>
                  <a:srgbClr val="000000"/>
                </a:solidFill>
              </a:rPr>
            </a:br>
            <a:r>
              <a:rPr lang="en-US" sz="2400" dirty="0" smtClean="0">
                <a:solidFill>
                  <a:srgbClr val="000000"/>
                </a:solidFill>
              </a:rPr>
              <a:t>		</a:t>
            </a:r>
            <a:r>
              <a:rPr lang="en-US" sz="2400" dirty="0" err="1" smtClean="0">
                <a:solidFill>
                  <a:srgbClr val="000000"/>
                </a:solidFill>
              </a:rPr>
              <a:t>överstiger</a:t>
            </a:r>
            <a:r>
              <a:rPr lang="en-US" sz="2400" dirty="0" smtClean="0">
                <a:solidFill>
                  <a:srgbClr val="000000"/>
                </a:solidFill>
              </a:rPr>
              <a:t> </a:t>
            </a:r>
            <a:r>
              <a:rPr lang="en-US" sz="2400" dirty="0">
                <a:solidFill>
                  <a:srgbClr val="000000"/>
                </a:solidFill>
              </a:rPr>
              <a:t>400 </a:t>
            </a:r>
            <a:r>
              <a:rPr lang="en-US" sz="2400" dirty="0" err="1">
                <a:solidFill>
                  <a:srgbClr val="000000"/>
                </a:solidFill>
              </a:rPr>
              <a:t>ppm</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a:solidFill>
                  <a:srgbClr val="000000"/>
                </a:solidFill>
              </a:rPr>
              <a:t>på</a:t>
            </a:r>
            <a:r>
              <a:rPr lang="en-US" sz="2400" dirty="0">
                <a:solidFill>
                  <a:srgbClr val="000000"/>
                </a:solidFill>
              </a:rPr>
              <a:t> </a:t>
            </a:r>
            <a:r>
              <a:rPr lang="en-US" sz="2400" dirty="0" err="1">
                <a:solidFill>
                  <a:srgbClr val="000000"/>
                </a:solidFill>
              </a:rPr>
              <a:t>så</a:t>
            </a:r>
            <a:r>
              <a:rPr lang="en-US" sz="2400" dirty="0">
                <a:solidFill>
                  <a:srgbClr val="000000"/>
                </a:solidFill>
              </a:rPr>
              <a:t> </a:t>
            </a:r>
            <a:r>
              <a:rPr lang="en-US" sz="2400" dirty="0" err="1">
                <a:solidFill>
                  <a:srgbClr val="000000"/>
                </a:solidFill>
              </a:rPr>
              <a:t>sätt</a:t>
            </a:r>
            <a:r>
              <a:rPr lang="en-US" sz="2400" dirty="0">
                <a:solidFill>
                  <a:srgbClr val="000000"/>
                </a:solidFill>
              </a:rPr>
              <a:t> </a:t>
            </a:r>
            <a:r>
              <a:rPr lang="en-US" sz="2400" dirty="0" err="1">
                <a:solidFill>
                  <a:srgbClr val="000000"/>
                </a:solidFill>
              </a:rPr>
              <a:t>minimerar</a:t>
            </a:r>
            <a:r>
              <a:rPr lang="en-US" sz="2400" dirty="0">
                <a:solidFill>
                  <a:srgbClr val="000000"/>
                </a:solidFill>
              </a:rPr>
              <a:t> </a:t>
            </a:r>
            <a:r>
              <a:rPr lang="en-US" sz="2400" dirty="0" smtClean="0">
                <a:solidFill>
                  <a:srgbClr val="000000"/>
                </a:solidFill>
              </a:rPr>
              <a:t>den</a:t>
            </a:r>
            <a:br>
              <a:rPr lang="en-US" sz="2400" dirty="0" smtClean="0">
                <a:solidFill>
                  <a:srgbClr val="000000"/>
                </a:solidFill>
              </a:rPr>
            </a:br>
            <a:r>
              <a:rPr lang="en-US" sz="2400" dirty="0" smtClean="0">
                <a:solidFill>
                  <a:srgbClr val="000000"/>
                </a:solidFill>
              </a:rPr>
              <a:t> 	</a:t>
            </a:r>
            <a:r>
              <a:rPr lang="en-US" sz="2400" dirty="0" err="1" smtClean="0">
                <a:solidFill>
                  <a:srgbClr val="000000"/>
                </a:solidFill>
              </a:rPr>
              <a:t>kommande</a:t>
            </a:r>
            <a:r>
              <a:rPr lang="en-US" sz="2400" dirty="0" smtClean="0">
                <a:solidFill>
                  <a:srgbClr val="000000"/>
                </a:solidFill>
              </a:rPr>
              <a:t> </a:t>
            </a:r>
            <a:r>
              <a:rPr lang="en-US" sz="2400" dirty="0" err="1">
                <a:solidFill>
                  <a:srgbClr val="000000"/>
                </a:solidFill>
              </a:rPr>
              <a:t>temperaturhöjningen</a:t>
            </a:r>
            <a:r>
              <a:rPr lang="en-US" sz="2400" dirty="0">
                <a:solidFill>
                  <a:srgbClr val="000000"/>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srcRect/>
          <a:stretch>
            <a:fillRect/>
          </a:stretch>
        </p:blipFill>
        <p:spPr bwMode="auto">
          <a:xfrm>
            <a:off x="0" y="-76200"/>
            <a:ext cx="9144000" cy="6934200"/>
          </a:xfrm>
          <a:prstGeom prst="rect">
            <a:avLst/>
          </a:prstGeom>
          <a:noFill/>
          <a:ln w="9525">
            <a:noFill/>
            <a:round/>
            <a:headEnd/>
            <a:tailEnd/>
          </a:ln>
        </p:spPr>
      </p:pic>
      <p:sp>
        <p:nvSpPr>
          <p:cNvPr id="30723" name="Text Box 2"/>
          <p:cNvSpPr txBox="1">
            <a:spLocks noChangeArrowheads="1"/>
          </p:cNvSpPr>
          <p:nvPr/>
        </p:nvSpPr>
        <p:spPr bwMode="auto">
          <a:xfrm>
            <a:off x="409575" y="0"/>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000000"/>
                </a:solidFill>
              </a:rPr>
              <a:t> </a:t>
            </a:r>
            <a:r>
              <a:rPr lang="en-US" sz="3600">
                <a:solidFill>
                  <a:srgbClr val="FFFFFF"/>
                </a:solidFill>
              </a:rPr>
              <a:t>Förbättra energieffektiviteten</a:t>
            </a:r>
          </a:p>
        </p:txBody>
      </p:sp>
      <p:sp>
        <p:nvSpPr>
          <p:cNvPr id="31747" name="Rectangle 3"/>
          <p:cNvSpPr>
            <a:spLocks noChangeArrowheads="1"/>
          </p:cNvSpPr>
          <p:nvPr/>
        </p:nvSpPr>
        <p:spPr bwMode="auto">
          <a:xfrm>
            <a:off x="276225" y="1147763"/>
            <a:ext cx="8591550" cy="5456237"/>
          </a:xfrm>
          <a:prstGeom prst="rect">
            <a:avLst/>
          </a:prstGeom>
          <a:solidFill>
            <a:srgbClr val="FFFFFF">
              <a:alpha val="89803"/>
            </a:srgbClr>
          </a:solidFill>
          <a:ln w="9525">
            <a:noFill/>
            <a:round/>
            <a:headEnd/>
            <a:tailEnd/>
          </a:ln>
        </p:spPr>
        <p:txBody>
          <a:bodyPr wrap="none" anchor="ctr"/>
          <a:lstStyle/>
          <a:p>
            <a:endParaRPr lang="sv-SE"/>
          </a:p>
        </p:txBody>
      </p:sp>
      <p:sp>
        <p:nvSpPr>
          <p:cNvPr id="31748" name="Text Box 4"/>
          <p:cNvSpPr txBox="1">
            <a:spLocks noChangeArrowheads="1"/>
          </p:cNvSpPr>
          <p:nvPr/>
        </p:nvSpPr>
        <p:spPr bwMode="auto">
          <a:xfrm>
            <a:off x="236538" y="1200150"/>
            <a:ext cx="8650287" cy="1292746"/>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Byggnader</a:t>
            </a:r>
            <a:r>
              <a:rPr lang="en-US" sz="2800" dirty="0">
                <a:solidFill>
                  <a:srgbClr val="000000"/>
                </a:solidFill>
              </a:rPr>
              <a:t> </a:t>
            </a:r>
          </a:p>
          <a:p>
            <a:pPr marL="736600" lvl="1" indent="-27940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Bättre</a:t>
            </a:r>
            <a:r>
              <a:rPr lang="en-US" sz="2800" dirty="0">
                <a:solidFill>
                  <a:srgbClr val="000000"/>
                </a:solidFill>
              </a:rPr>
              <a:t> </a:t>
            </a:r>
            <a:r>
              <a:rPr lang="en-US" sz="2800" dirty="0" err="1">
                <a:solidFill>
                  <a:srgbClr val="000000"/>
                </a:solidFill>
              </a:rPr>
              <a:t>isolering</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mer</a:t>
            </a:r>
            <a:r>
              <a:rPr lang="en-US" sz="2800" dirty="0">
                <a:solidFill>
                  <a:srgbClr val="000000"/>
                </a:solidFill>
              </a:rPr>
              <a:t> </a:t>
            </a:r>
            <a:r>
              <a:rPr lang="en-US" sz="2800" dirty="0" err="1">
                <a:solidFill>
                  <a:srgbClr val="000000"/>
                </a:solidFill>
              </a:rPr>
              <a:t>effektiva</a:t>
            </a:r>
            <a:r>
              <a:rPr lang="en-US" sz="2800" dirty="0">
                <a:solidFill>
                  <a:srgbClr val="000000"/>
                </a:solidFill>
              </a:rPr>
              <a:t> </a:t>
            </a:r>
            <a:r>
              <a:rPr lang="en-US" sz="2800" dirty="0" err="1">
                <a:solidFill>
                  <a:srgbClr val="000000"/>
                </a:solidFill>
              </a:rPr>
              <a:t>apparater</a:t>
            </a:r>
            <a:r>
              <a:rPr lang="en-US" sz="2800" dirty="0">
                <a:solidFill>
                  <a:srgbClr val="000000"/>
                </a:solidFill>
              </a:rPr>
              <a:t> </a:t>
            </a:r>
            <a:r>
              <a:rPr lang="en-US" sz="2800" dirty="0" err="1">
                <a:solidFill>
                  <a:srgbClr val="000000"/>
                </a:solidFill>
              </a:rPr>
              <a:t>kan</a:t>
            </a:r>
            <a:r>
              <a:rPr lang="en-US" sz="2800" dirty="0">
                <a:solidFill>
                  <a:srgbClr val="000000"/>
                </a:solidFill>
              </a:rPr>
              <a:t> </a:t>
            </a:r>
            <a:r>
              <a:rPr lang="en-US" sz="2800" dirty="0" err="1">
                <a:solidFill>
                  <a:srgbClr val="000000"/>
                </a:solidFill>
              </a:rPr>
              <a:t>skära</a:t>
            </a:r>
            <a:r>
              <a:rPr lang="en-US" sz="2800" dirty="0">
                <a:solidFill>
                  <a:srgbClr val="000000"/>
                </a:solidFill>
              </a:rPr>
              <a:t> </a:t>
            </a:r>
            <a:r>
              <a:rPr lang="en-US" sz="2800" dirty="0" err="1">
                <a:solidFill>
                  <a:srgbClr val="000000"/>
                </a:solidFill>
              </a:rPr>
              <a:t>ner</a:t>
            </a:r>
            <a:r>
              <a:rPr lang="en-US" sz="2800" dirty="0">
                <a:solidFill>
                  <a:srgbClr val="000000"/>
                </a:solidFill>
              </a:rPr>
              <a:t> </a:t>
            </a:r>
            <a:r>
              <a:rPr lang="en-US" sz="2800" dirty="0" err="1">
                <a:solidFill>
                  <a:srgbClr val="000000"/>
                </a:solidFill>
              </a:rPr>
              <a:t>energibehovet</a:t>
            </a:r>
            <a:r>
              <a:rPr lang="en-US" sz="2800" dirty="0">
                <a:solidFill>
                  <a:srgbClr val="000000"/>
                </a:solidFill>
              </a:rPr>
              <a:t> med 20-50 </a:t>
            </a:r>
            <a:r>
              <a:rPr lang="en-US" sz="2800" dirty="0" smtClean="0">
                <a:solidFill>
                  <a:srgbClr val="000000"/>
                </a:solidFill>
              </a:rPr>
              <a:t>%. </a:t>
            </a:r>
            <a:endParaRPr lang="en-US" sz="2800" dirty="0">
              <a:solidFill>
                <a:srgbClr val="000000"/>
              </a:solidFill>
            </a:endParaRPr>
          </a:p>
        </p:txBody>
      </p:sp>
      <p:sp>
        <p:nvSpPr>
          <p:cNvPr id="30726" name="Line 5"/>
          <p:cNvSpPr>
            <a:spLocks noChangeShapeType="1"/>
          </p:cNvSpPr>
          <p:nvPr/>
        </p:nvSpPr>
        <p:spPr bwMode="auto">
          <a:xfrm>
            <a:off x="914400" y="990600"/>
            <a:ext cx="8229600" cy="1588"/>
          </a:xfrm>
          <a:prstGeom prst="line">
            <a:avLst/>
          </a:prstGeom>
          <a:noFill/>
          <a:ln w="38160">
            <a:solidFill>
              <a:srgbClr val="000000"/>
            </a:solidFill>
            <a:miter lim="800000"/>
            <a:headEnd/>
            <a:tailEnd/>
          </a:ln>
        </p:spPr>
        <p:txBody>
          <a:bodyPr/>
          <a:lstStyle/>
          <a:p>
            <a:endParaRPr lang="sv-SE"/>
          </a:p>
        </p:txBody>
      </p:sp>
      <p:sp>
        <p:nvSpPr>
          <p:cNvPr id="30727" name="Text Box 6"/>
          <p:cNvSpPr txBox="1">
            <a:spLocks noChangeArrowheads="1"/>
          </p:cNvSpPr>
          <p:nvPr/>
        </p:nvSpPr>
        <p:spPr bwMode="auto">
          <a:xfrm>
            <a:off x="6650038" y="6629400"/>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James Jones</a:t>
            </a:r>
          </a:p>
        </p:txBody>
      </p:sp>
      <p:sp>
        <p:nvSpPr>
          <p:cNvPr id="8" name="Text Box 4"/>
          <p:cNvSpPr txBox="1">
            <a:spLocks noChangeArrowheads="1"/>
          </p:cNvSpPr>
          <p:nvPr/>
        </p:nvSpPr>
        <p:spPr bwMode="auto">
          <a:xfrm>
            <a:off x="251520" y="2564904"/>
            <a:ext cx="8650287" cy="2088232"/>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Belysning</a:t>
            </a:r>
            <a:r>
              <a:rPr lang="en-US" sz="2800" dirty="0" smtClean="0">
                <a:solidFill>
                  <a:srgbClr val="000000"/>
                </a:solidFill>
              </a:rPr>
              <a:t> </a:t>
            </a:r>
            <a:endParaRPr lang="en-US" sz="2800" dirty="0">
              <a:solidFill>
                <a:srgbClr val="000000"/>
              </a:solidFill>
            </a:endParaRPr>
          </a:p>
          <a:p>
            <a:pPr marL="736600" lvl="1" indent="-27940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a:solidFill>
                  <a:srgbClr val="000000"/>
                </a:solidFill>
              </a:rPr>
              <a:t>En </a:t>
            </a:r>
            <a:r>
              <a:rPr lang="en-US" sz="2800" dirty="0" err="1">
                <a:solidFill>
                  <a:srgbClr val="000000"/>
                </a:solidFill>
              </a:rPr>
              <a:t>världsomfattande</a:t>
            </a:r>
            <a:r>
              <a:rPr lang="en-US" sz="2800" dirty="0">
                <a:solidFill>
                  <a:srgbClr val="000000"/>
                </a:solidFill>
              </a:rPr>
              <a:t> </a:t>
            </a:r>
            <a:r>
              <a:rPr lang="en-US" sz="2800" dirty="0" err="1">
                <a:solidFill>
                  <a:srgbClr val="000000"/>
                </a:solidFill>
              </a:rPr>
              <a:t>övergång</a:t>
            </a:r>
            <a:r>
              <a:rPr lang="en-US" sz="2800" dirty="0">
                <a:solidFill>
                  <a:srgbClr val="000000"/>
                </a:solidFill>
              </a:rPr>
              <a:t> till </a:t>
            </a:r>
            <a:r>
              <a:rPr lang="en-US" sz="2800" dirty="0" err="1">
                <a:solidFill>
                  <a:srgbClr val="000000"/>
                </a:solidFill>
              </a:rPr>
              <a:t>högeffektiva</a:t>
            </a:r>
            <a:r>
              <a:rPr lang="en-US" sz="2800" dirty="0">
                <a:solidFill>
                  <a:srgbClr val="000000"/>
                </a:solidFill>
              </a:rPr>
              <a:t> </a:t>
            </a:r>
            <a:r>
              <a:rPr lang="en-US" sz="2800" dirty="0" err="1">
                <a:solidFill>
                  <a:srgbClr val="000000"/>
                </a:solidFill>
              </a:rPr>
              <a:t>lågenergilampor</a:t>
            </a:r>
            <a:r>
              <a:rPr lang="en-US" sz="2800" dirty="0">
                <a:solidFill>
                  <a:srgbClr val="000000"/>
                </a:solidFill>
              </a:rPr>
              <a:t> </a:t>
            </a:r>
            <a:r>
              <a:rPr lang="en-US" sz="2800" dirty="0" err="1">
                <a:solidFill>
                  <a:srgbClr val="000000"/>
                </a:solidFill>
              </a:rPr>
              <a:t>skulle</a:t>
            </a:r>
            <a:r>
              <a:rPr lang="en-US" sz="2800" dirty="0">
                <a:solidFill>
                  <a:srgbClr val="000000"/>
                </a:solidFill>
              </a:rPr>
              <a:t> </a:t>
            </a:r>
            <a:r>
              <a:rPr lang="en-US" sz="2800" dirty="0" err="1">
                <a:solidFill>
                  <a:srgbClr val="000000"/>
                </a:solidFill>
              </a:rPr>
              <a:t>skära</a:t>
            </a:r>
            <a:r>
              <a:rPr lang="en-US" sz="2800" dirty="0">
                <a:solidFill>
                  <a:srgbClr val="000000"/>
                </a:solidFill>
              </a:rPr>
              <a:t> </a:t>
            </a:r>
            <a:r>
              <a:rPr lang="en-US" sz="2800" dirty="0" err="1">
                <a:solidFill>
                  <a:srgbClr val="000000"/>
                </a:solidFill>
              </a:rPr>
              <a:t>ner</a:t>
            </a:r>
            <a:r>
              <a:rPr lang="en-US" sz="2800" dirty="0">
                <a:solidFill>
                  <a:srgbClr val="000000"/>
                </a:solidFill>
              </a:rPr>
              <a:t> </a:t>
            </a:r>
            <a:r>
              <a:rPr lang="en-US" sz="2800" dirty="0" err="1">
                <a:solidFill>
                  <a:srgbClr val="000000"/>
                </a:solidFill>
              </a:rPr>
              <a:t>energi-förbrukningen</a:t>
            </a:r>
            <a:r>
              <a:rPr lang="en-US" sz="2800" dirty="0">
                <a:solidFill>
                  <a:srgbClr val="000000"/>
                </a:solidFill>
              </a:rPr>
              <a:t> med 12 % </a:t>
            </a:r>
            <a:r>
              <a:rPr lang="en-US" sz="2800" dirty="0" err="1">
                <a:solidFill>
                  <a:srgbClr val="000000"/>
                </a:solidFill>
              </a:rPr>
              <a:t>vilket</a:t>
            </a:r>
            <a:r>
              <a:rPr lang="en-US" sz="2800" dirty="0">
                <a:solidFill>
                  <a:srgbClr val="000000"/>
                </a:solidFill>
              </a:rPr>
              <a:t> </a:t>
            </a:r>
            <a:r>
              <a:rPr lang="en-US" sz="2800" dirty="0" err="1">
                <a:solidFill>
                  <a:srgbClr val="000000"/>
                </a:solidFill>
              </a:rPr>
              <a:t>motsvarar</a:t>
            </a:r>
            <a:r>
              <a:rPr lang="en-US" sz="2800" dirty="0">
                <a:solidFill>
                  <a:srgbClr val="000000"/>
                </a:solidFill>
              </a:rPr>
              <a:t> 705 </a:t>
            </a:r>
            <a:r>
              <a:rPr lang="en-US" sz="2800" dirty="0" smtClean="0">
                <a:solidFill>
                  <a:srgbClr val="000000"/>
                </a:solidFill>
              </a:rPr>
              <a:t/>
            </a:r>
            <a:br>
              <a:rPr lang="en-US" sz="2800" dirty="0" smtClean="0">
                <a:solidFill>
                  <a:srgbClr val="000000"/>
                </a:solidFill>
              </a:rPr>
            </a:br>
            <a:r>
              <a:rPr lang="en-US" sz="2800" dirty="0" err="1" smtClean="0">
                <a:solidFill>
                  <a:srgbClr val="000000"/>
                </a:solidFill>
              </a:rPr>
              <a:t>av</a:t>
            </a:r>
            <a:r>
              <a:rPr lang="en-US" sz="2800" dirty="0" smtClean="0">
                <a:solidFill>
                  <a:srgbClr val="000000"/>
                </a:solidFill>
              </a:rPr>
              <a:t> </a:t>
            </a:r>
            <a:r>
              <a:rPr lang="en-US" sz="2800" dirty="0" err="1">
                <a:solidFill>
                  <a:srgbClr val="000000"/>
                </a:solidFill>
              </a:rPr>
              <a:t>världens</a:t>
            </a:r>
            <a:r>
              <a:rPr lang="en-US" sz="2800" dirty="0">
                <a:solidFill>
                  <a:srgbClr val="000000"/>
                </a:solidFill>
              </a:rPr>
              <a:t>  2670 </a:t>
            </a:r>
            <a:r>
              <a:rPr lang="en-US" sz="2800" dirty="0" err="1" smtClean="0">
                <a:solidFill>
                  <a:srgbClr val="000000"/>
                </a:solidFill>
              </a:rPr>
              <a:t>kolkraftverk</a:t>
            </a:r>
            <a:r>
              <a:rPr lang="en-US" sz="2800" dirty="0" smtClean="0">
                <a:solidFill>
                  <a:srgbClr val="000000"/>
                </a:solidFill>
              </a:rPr>
              <a:t>.</a:t>
            </a:r>
            <a:endParaRPr lang="en-US" sz="2800" dirty="0">
              <a:solidFill>
                <a:srgbClr val="000000"/>
              </a:solidFill>
            </a:endParaRPr>
          </a:p>
        </p:txBody>
      </p:sp>
      <p:sp>
        <p:nvSpPr>
          <p:cNvPr id="9" name="Text Box 4"/>
          <p:cNvSpPr txBox="1">
            <a:spLocks noChangeArrowheads="1"/>
          </p:cNvSpPr>
          <p:nvPr/>
        </p:nvSpPr>
        <p:spPr bwMode="auto">
          <a:xfrm>
            <a:off x="251520" y="4797152"/>
            <a:ext cx="8650287" cy="1728192"/>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Apparater</a:t>
            </a:r>
            <a:r>
              <a:rPr lang="en-US" sz="2800" dirty="0" smtClean="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vitvaror</a:t>
            </a:r>
            <a:r>
              <a:rPr lang="en-US" sz="2800" dirty="0">
                <a:solidFill>
                  <a:srgbClr val="000000"/>
                </a:solidFill>
              </a:rPr>
              <a:t> </a:t>
            </a:r>
          </a:p>
          <a:p>
            <a:pPr marL="736600" lvl="1" indent="-27940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a:solidFill>
                  <a:srgbClr val="000000"/>
                </a:solidFill>
              </a:rPr>
              <a:t>Japans </a:t>
            </a:r>
            <a:r>
              <a:rPr lang="en-US" sz="2800" i="1" dirty="0">
                <a:solidFill>
                  <a:srgbClr val="000000"/>
                </a:solidFill>
              </a:rPr>
              <a:t>Top Runner Program</a:t>
            </a:r>
            <a:r>
              <a:rPr lang="en-US" sz="2800" dirty="0">
                <a:solidFill>
                  <a:srgbClr val="000000"/>
                </a:solidFill>
              </a:rPr>
              <a:t> </a:t>
            </a:r>
            <a:r>
              <a:rPr lang="en-US" sz="2800" dirty="0" err="1">
                <a:solidFill>
                  <a:srgbClr val="000000"/>
                </a:solidFill>
              </a:rPr>
              <a:t>använder</a:t>
            </a:r>
            <a:r>
              <a:rPr lang="en-US" sz="2800" dirty="0">
                <a:solidFill>
                  <a:srgbClr val="000000"/>
                </a:solidFill>
              </a:rPr>
              <a:t> </a:t>
            </a:r>
            <a:r>
              <a:rPr lang="en-US" sz="2800" dirty="0" err="1">
                <a:solidFill>
                  <a:srgbClr val="000000"/>
                </a:solidFill>
              </a:rPr>
              <a:t>dagens</a:t>
            </a:r>
            <a:r>
              <a:rPr lang="en-US" sz="2800" dirty="0">
                <a:solidFill>
                  <a:srgbClr val="000000"/>
                </a:solidFill>
              </a:rPr>
              <a:t> </a:t>
            </a:r>
            <a:r>
              <a:rPr lang="en-US" sz="2800" dirty="0" err="1">
                <a:solidFill>
                  <a:srgbClr val="000000"/>
                </a:solidFill>
              </a:rPr>
              <a:t>bästa</a:t>
            </a:r>
            <a:r>
              <a:rPr lang="en-US" sz="2800" dirty="0">
                <a:solidFill>
                  <a:srgbClr val="000000"/>
                </a:solidFill>
              </a:rPr>
              <a:t> </a:t>
            </a:r>
            <a:r>
              <a:rPr lang="en-US" sz="2800" dirty="0" err="1">
                <a:solidFill>
                  <a:srgbClr val="000000"/>
                </a:solidFill>
              </a:rPr>
              <a:t>teknik</a:t>
            </a:r>
            <a:r>
              <a:rPr lang="en-US" sz="2800" dirty="0">
                <a:solidFill>
                  <a:srgbClr val="000000"/>
                </a:solidFill>
              </a:rPr>
              <a:t> </a:t>
            </a:r>
            <a:r>
              <a:rPr lang="en-US" sz="2800" dirty="0" err="1">
                <a:solidFill>
                  <a:srgbClr val="000000"/>
                </a:solidFill>
              </a:rPr>
              <a:t>som</a:t>
            </a:r>
            <a:r>
              <a:rPr lang="en-US" sz="2800" dirty="0">
                <a:solidFill>
                  <a:srgbClr val="000000"/>
                </a:solidFill>
              </a:rPr>
              <a:t> </a:t>
            </a:r>
            <a:r>
              <a:rPr lang="en-US" sz="2800" dirty="0" err="1" smtClean="0">
                <a:solidFill>
                  <a:srgbClr val="000000"/>
                </a:solidFill>
              </a:rPr>
              <a:t>minimikrav</a:t>
            </a:r>
            <a:r>
              <a:rPr lang="en-US" sz="2800" dirty="0" smtClean="0">
                <a:solidFill>
                  <a:srgbClr val="000000"/>
                </a:solidFill>
              </a:rPr>
              <a:t> </a:t>
            </a:r>
            <a:r>
              <a:rPr lang="en-US" sz="2800" dirty="0" err="1" smtClean="0">
                <a:solidFill>
                  <a:srgbClr val="000000"/>
                </a:solidFill>
              </a:rPr>
              <a:t>på</a:t>
            </a:r>
            <a:r>
              <a:rPr lang="en-US" sz="2800" dirty="0" smtClean="0">
                <a:solidFill>
                  <a:srgbClr val="000000"/>
                </a:solidFill>
              </a:rPr>
              <a:t> </a:t>
            </a:r>
            <a:r>
              <a:rPr lang="en-US" sz="2800" dirty="0" err="1">
                <a:solidFill>
                  <a:srgbClr val="000000"/>
                </a:solidFill>
              </a:rPr>
              <a:t>morgondagens</a:t>
            </a:r>
            <a:r>
              <a:rPr lang="en-US" sz="2800" dirty="0">
                <a:solidFill>
                  <a:srgbClr val="000000"/>
                </a:solidFill>
              </a:rPr>
              <a:t> </a:t>
            </a:r>
            <a:r>
              <a:rPr lang="en-US" sz="2800" dirty="0" err="1">
                <a:solidFill>
                  <a:srgbClr val="000000"/>
                </a:solidFill>
              </a:rPr>
              <a:t>produkter</a:t>
            </a:r>
            <a:r>
              <a:rPr lang="en-US" sz="2800" dirty="0">
                <a:solidFill>
                  <a:srgbClr val="000000"/>
                </a:solidFill>
              </a:rPr>
              <a:t>, </a:t>
            </a:r>
            <a:r>
              <a:rPr lang="en-US" sz="2800" dirty="0" err="1">
                <a:solidFill>
                  <a:srgbClr val="000000"/>
                </a:solidFill>
              </a:rPr>
              <a:t>vilket</a:t>
            </a:r>
            <a:r>
              <a:rPr lang="en-US" sz="2800" dirty="0">
                <a:solidFill>
                  <a:srgbClr val="000000"/>
                </a:solidFill>
              </a:rPr>
              <a:t> </a:t>
            </a:r>
            <a:r>
              <a:rPr lang="en-US" sz="2800" dirty="0" err="1">
                <a:solidFill>
                  <a:srgbClr val="000000"/>
                </a:solidFill>
              </a:rPr>
              <a:t>ger</a:t>
            </a:r>
            <a:r>
              <a:rPr lang="en-US" sz="2800" dirty="0">
                <a:solidFill>
                  <a:srgbClr val="000000"/>
                </a:solidFill>
              </a:rPr>
              <a:t> en </a:t>
            </a:r>
            <a:r>
              <a:rPr lang="en-US" sz="2800" dirty="0" err="1">
                <a:solidFill>
                  <a:srgbClr val="000000"/>
                </a:solidFill>
              </a:rPr>
              <a:t>enorm</a:t>
            </a:r>
            <a:r>
              <a:rPr lang="en-US" sz="2800" dirty="0">
                <a:solidFill>
                  <a:srgbClr val="000000"/>
                </a:solidFill>
              </a:rPr>
              <a:t> </a:t>
            </a:r>
            <a:r>
              <a:rPr lang="en-US" sz="2800" dirty="0" err="1">
                <a:solidFill>
                  <a:srgbClr val="000000"/>
                </a:solidFill>
              </a:rPr>
              <a:t>energibesparing</a:t>
            </a:r>
            <a:r>
              <a:rPr lang="en-US" sz="2800" dirty="0">
                <a:solidFill>
                  <a:srgbClr val="000000"/>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9144000" cy="6934200"/>
          </a:xfrm>
          <a:prstGeom prst="rect">
            <a:avLst/>
          </a:prstGeom>
          <a:noFill/>
          <a:ln w="9525">
            <a:noFill/>
            <a:round/>
            <a:headEnd/>
            <a:tailEnd/>
          </a:ln>
        </p:spPr>
      </p:pic>
      <p:sp>
        <p:nvSpPr>
          <p:cNvPr id="31747" name="Text Box 2"/>
          <p:cNvSpPr txBox="1">
            <a:spLocks noChangeArrowheads="1"/>
          </p:cNvSpPr>
          <p:nvPr/>
        </p:nvSpPr>
        <p:spPr bwMode="auto">
          <a:xfrm>
            <a:off x="409575" y="0"/>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600">
                <a:solidFill>
                  <a:srgbClr val="000000"/>
                </a:solidFill>
              </a:rPr>
              <a:t> </a:t>
            </a:r>
            <a:r>
              <a:rPr lang="en-US" sz="3600">
                <a:solidFill>
                  <a:srgbClr val="FFFFFF"/>
                </a:solidFill>
              </a:rPr>
              <a:t>Förbättra energieffektiviteten</a:t>
            </a:r>
          </a:p>
        </p:txBody>
      </p:sp>
      <p:sp>
        <p:nvSpPr>
          <p:cNvPr id="32771" name="Rectangle 3"/>
          <p:cNvSpPr>
            <a:spLocks noChangeArrowheads="1"/>
          </p:cNvSpPr>
          <p:nvPr/>
        </p:nvSpPr>
        <p:spPr bwMode="auto">
          <a:xfrm>
            <a:off x="276225" y="1147763"/>
            <a:ext cx="8591550" cy="5456237"/>
          </a:xfrm>
          <a:prstGeom prst="rect">
            <a:avLst/>
          </a:prstGeom>
          <a:solidFill>
            <a:srgbClr val="FFFFFF">
              <a:alpha val="89803"/>
            </a:srgbClr>
          </a:solidFill>
          <a:ln w="9525">
            <a:noFill/>
            <a:round/>
            <a:headEnd/>
            <a:tailEnd/>
          </a:ln>
        </p:spPr>
        <p:txBody>
          <a:bodyPr wrap="none" anchor="ctr"/>
          <a:lstStyle/>
          <a:p>
            <a:endParaRPr lang="sv-SE"/>
          </a:p>
        </p:txBody>
      </p:sp>
      <p:sp>
        <p:nvSpPr>
          <p:cNvPr id="32772" name="Text Box 4"/>
          <p:cNvSpPr txBox="1">
            <a:spLocks noChangeArrowheads="1"/>
          </p:cNvSpPr>
          <p:nvPr/>
        </p:nvSpPr>
        <p:spPr bwMode="auto">
          <a:xfrm>
            <a:off x="236538" y="1200150"/>
            <a:ext cx="8650287" cy="2156842"/>
          </a:xfrm>
          <a:prstGeom prst="rect">
            <a:avLst/>
          </a:prstGeom>
          <a:noFill/>
          <a:ln w="9525">
            <a:noFill/>
            <a:round/>
            <a:headEnd/>
            <a:tailEnd/>
          </a:ln>
        </p:spPr>
        <p:txBody>
          <a:bodyPr/>
          <a:lstStyle/>
          <a:p>
            <a:pPr marL="336550" indent="-336550" algn="l">
              <a:lnSpc>
                <a:spcPct val="90000"/>
              </a:lnSpc>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Industrin</a:t>
            </a:r>
            <a:r>
              <a:rPr lang="en-US" sz="2800" dirty="0">
                <a:solidFill>
                  <a:srgbClr val="000000"/>
                </a:solidFill>
              </a:rPr>
              <a:t> </a:t>
            </a:r>
          </a:p>
          <a:p>
            <a:pPr marL="736600" lvl="1" indent="-279400" algn="l">
              <a:lnSpc>
                <a:spcPct val="90000"/>
              </a:lnSpc>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Det</a:t>
            </a:r>
            <a:r>
              <a:rPr lang="en-US" sz="2800" dirty="0">
                <a:solidFill>
                  <a:srgbClr val="000000"/>
                </a:solidFill>
              </a:rPr>
              <a:t> </a:t>
            </a:r>
            <a:r>
              <a:rPr lang="en-US" sz="2800" dirty="0" err="1">
                <a:solidFill>
                  <a:srgbClr val="000000"/>
                </a:solidFill>
              </a:rPr>
              <a:t>finns</a:t>
            </a:r>
            <a:r>
              <a:rPr lang="en-US" sz="2800" dirty="0">
                <a:solidFill>
                  <a:srgbClr val="000000"/>
                </a:solidFill>
              </a:rPr>
              <a:t> </a:t>
            </a:r>
            <a:r>
              <a:rPr lang="en-US" sz="2800" dirty="0" err="1">
                <a:solidFill>
                  <a:srgbClr val="000000"/>
                </a:solidFill>
              </a:rPr>
              <a:t>stora</a:t>
            </a:r>
            <a:r>
              <a:rPr lang="en-US" sz="2800" dirty="0">
                <a:solidFill>
                  <a:srgbClr val="000000"/>
                </a:solidFill>
              </a:rPr>
              <a:t> </a:t>
            </a:r>
            <a:r>
              <a:rPr lang="en-US" sz="2800" dirty="0" err="1">
                <a:solidFill>
                  <a:srgbClr val="000000"/>
                </a:solidFill>
              </a:rPr>
              <a:t>möjligheter</a:t>
            </a:r>
            <a:r>
              <a:rPr lang="en-US" sz="2800" dirty="0">
                <a:solidFill>
                  <a:srgbClr val="000000"/>
                </a:solidFill>
              </a:rPr>
              <a:t> </a:t>
            </a:r>
            <a:r>
              <a:rPr lang="en-US" sz="2800" dirty="0" err="1">
                <a:solidFill>
                  <a:srgbClr val="000000"/>
                </a:solidFill>
              </a:rPr>
              <a:t>att</a:t>
            </a:r>
            <a:r>
              <a:rPr lang="en-US" sz="2800" dirty="0">
                <a:solidFill>
                  <a:srgbClr val="000000"/>
                </a:solidFill>
              </a:rPr>
              <a:t> </a:t>
            </a:r>
            <a:r>
              <a:rPr lang="en-US" sz="2800" dirty="0" err="1">
                <a:solidFill>
                  <a:srgbClr val="000000"/>
                </a:solidFill>
              </a:rPr>
              <a:t>minska</a:t>
            </a:r>
            <a:r>
              <a:rPr lang="en-US" sz="2800" dirty="0">
                <a:solidFill>
                  <a:srgbClr val="000000"/>
                </a:solidFill>
              </a:rPr>
              <a:t> </a:t>
            </a:r>
            <a:r>
              <a:rPr lang="en-US" sz="2800" dirty="0" err="1">
                <a:solidFill>
                  <a:srgbClr val="000000"/>
                </a:solidFill>
              </a:rPr>
              <a:t>energi-behovet</a:t>
            </a:r>
            <a:r>
              <a:rPr lang="en-US" sz="2800" dirty="0">
                <a:solidFill>
                  <a:srgbClr val="000000"/>
                </a:solidFill>
              </a:rPr>
              <a:t> </a:t>
            </a:r>
            <a:r>
              <a:rPr lang="en-US" sz="2800" dirty="0" err="1">
                <a:solidFill>
                  <a:srgbClr val="000000"/>
                </a:solidFill>
              </a:rPr>
              <a:t>för</a:t>
            </a:r>
            <a:r>
              <a:rPr lang="en-US" sz="2800" dirty="0">
                <a:solidFill>
                  <a:srgbClr val="000000"/>
                </a:solidFill>
              </a:rPr>
              <a:t> de </a:t>
            </a:r>
            <a:r>
              <a:rPr lang="en-US" sz="2800" dirty="0" err="1">
                <a:solidFill>
                  <a:srgbClr val="000000"/>
                </a:solidFill>
              </a:rPr>
              <a:t>värsta</a:t>
            </a:r>
            <a:r>
              <a:rPr lang="en-US" sz="2800" dirty="0">
                <a:solidFill>
                  <a:srgbClr val="000000"/>
                </a:solidFill>
              </a:rPr>
              <a:t> </a:t>
            </a:r>
            <a:r>
              <a:rPr lang="en-US" sz="2800" dirty="0" err="1">
                <a:solidFill>
                  <a:srgbClr val="000000"/>
                </a:solidFill>
              </a:rPr>
              <a:t>utsläpparna</a:t>
            </a:r>
            <a:r>
              <a:rPr lang="en-US" sz="2800" dirty="0">
                <a:solidFill>
                  <a:srgbClr val="000000"/>
                </a:solidFill>
              </a:rPr>
              <a:t> </a:t>
            </a:r>
            <a:r>
              <a:rPr lang="en-US" sz="2800" dirty="0" err="1">
                <a:solidFill>
                  <a:srgbClr val="000000"/>
                </a:solidFill>
              </a:rPr>
              <a:t>av</a:t>
            </a:r>
            <a:r>
              <a:rPr lang="en-US" sz="2800" dirty="0">
                <a:solidFill>
                  <a:srgbClr val="000000"/>
                </a:solidFill>
              </a:rPr>
              <a:t> </a:t>
            </a:r>
            <a:r>
              <a:rPr lang="en-US" sz="2800" dirty="0" err="1">
                <a:solidFill>
                  <a:srgbClr val="000000"/>
                </a:solidFill>
              </a:rPr>
              <a:t>koldioxid</a:t>
            </a:r>
            <a:r>
              <a:rPr lang="en-US" sz="2800" dirty="0">
                <a:solidFill>
                  <a:srgbClr val="000000"/>
                </a:solidFill>
              </a:rPr>
              <a:t> </a:t>
            </a:r>
            <a:r>
              <a:rPr lang="en-US" sz="2800" dirty="0" err="1">
                <a:solidFill>
                  <a:srgbClr val="000000"/>
                </a:solidFill>
              </a:rPr>
              <a:t>inom</a:t>
            </a:r>
            <a:r>
              <a:rPr lang="en-US" sz="2800" dirty="0">
                <a:solidFill>
                  <a:srgbClr val="000000"/>
                </a:solidFill>
              </a:rPr>
              <a:t> </a:t>
            </a:r>
            <a:r>
              <a:rPr lang="en-US" sz="2800" dirty="0" err="1" smtClean="0">
                <a:solidFill>
                  <a:srgbClr val="000000"/>
                </a:solidFill>
              </a:rPr>
              <a:t>industrin</a:t>
            </a:r>
            <a:r>
              <a:rPr lang="en-US" sz="2800" dirty="0" smtClean="0">
                <a:solidFill>
                  <a:srgbClr val="000000"/>
                </a:solidFill>
              </a:rPr>
              <a:t> (</a:t>
            </a:r>
            <a:r>
              <a:rPr lang="en-US" sz="2800" dirty="0" err="1" smtClean="0">
                <a:solidFill>
                  <a:srgbClr val="000000"/>
                </a:solidFill>
              </a:rPr>
              <a:t>kemi</a:t>
            </a:r>
            <a:r>
              <a:rPr lang="en-US" sz="2800" dirty="0" smtClean="0">
                <a:solidFill>
                  <a:srgbClr val="000000"/>
                </a:solidFill>
              </a:rPr>
              <a:t>, </a:t>
            </a:r>
            <a:r>
              <a:rPr lang="en-US" sz="2800" dirty="0" err="1" smtClean="0">
                <a:solidFill>
                  <a:srgbClr val="000000"/>
                </a:solidFill>
              </a:rPr>
              <a:t>petrokemi</a:t>
            </a:r>
            <a:r>
              <a:rPr lang="en-US" sz="2800" dirty="0" smtClean="0">
                <a:solidFill>
                  <a:srgbClr val="000000"/>
                </a:solidFill>
              </a:rPr>
              <a:t>, </a:t>
            </a:r>
            <a:r>
              <a:rPr lang="en-US" sz="2800" dirty="0" err="1" smtClean="0">
                <a:solidFill>
                  <a:srgbClr val="000000"/>
                </a:solidFill>
              </a:rPr>
              <a:t>stål</a:t>
            </a:r>
            <a:r>
              <a:rPr lang="en-US" sz="2800" dirty="0" smtClean="0">
                <a:solidFill>
                  <a:srgbClr val="000000"/>
                </a:solidFill>
              </a:rPr>
              <a:t> </a:t>
            </a:r>
            <a:r>
              <a:rPr lang="en-US" sz="2800" dirty="0" err="1">
                <a:solidFill>
                  <a:srgbClr val="000000"/>
                </a:solidFill>
              </a:rPr>
              <a:t>och</a:t>
            </a:r>
            <a:r>
              <a:rPr lang="en-US" sz="2800" dirty="0">
                <a:solidFill>
                  <a:srgbClr val="000000"/>
                </a:solidFill>
              </a:rPr>
              <a:t> </a:t>
            </a:r>
            <a:r>
              <a:rPr lang="en-US" sz="2800" dirty="0" smtClean="0">
                <a:solidFill>
                  <a:srgbClr val="000000"/>
                </a:solidFill>
              </a:rPr>
              <a:t>cement). </a:t>
            </a:r>
            <a:endParaRPr lang="en-US" sz="2800" dirty="0">
              <a:solidFill>
                <a:srgbClr val="000000"/>
              </a:solidFill>
            </a:endParaRPr>
          </a:p>
        </p:txBody>
      </p:sp>
      <p:sp>
        <p:nvSpPr>
          <p:cNvPr id="31750" name="Line 5"/>
          <p:cNvSpPr>
            <a:spLocks noChangeShapeType="1"/>
          </p:cNvSpPr>
          <p:nvPr/>
        </p:nvSpPr>
        <p:spPr bwMode="auto">
          <a:xfrm>
            <a:off x="914400" y="990600"/>
            <a:ext cx="8229600" cy="1588"/>
          </a:xfrm>
          <a:prstGeom prst="line">
            <a:avLst/>
          </a:prstGeom>
          <a:noFill/>
          <a:ln w="38160">
            <a:solidFill>
              <a:srgbClr val="000000"/>
            </a:solidFill>
            <a:miter lim="800000"/>
            <a:headEnd/>
            <a:tailEnd/>
          </a:ln>
        </p:spPr>
        <p:txBody>
          <a:bodyPr/>
          <a:lstStyle/>
          <a:p>
            <a:endParaRPr lang="sv-SE"/>
          </a:p>
        </p:txBody>
      </p:sp>
      <p:sp>
        <p:nvSpPr>
          <p:cNvPr id="31751" name="Text Box 6"/>
          <p:cNvSpPr txBox="1">
            <a:spLocks noChangeArrowheads="1"/>
          </p:cNvSpPr>
          <p:nvPr/>
        </p:nvSpPr>
        <p:spPr bwMode="auto">
          <a:xfrm>
            <a:off x="6650038" y="6626225"/>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James Jones</a:t>
            </a:r>
          </a:p>
        </p:txBody>
      </p:sp>
      <p:sp>
        <p:nvSpPr>
          <p:cNvPr id="8" name="Text Box 4"/>
          <p:cNvSpPr txBox="1">
            <a:spLocks noChangeArrowheads="1"/>
          </p:cNvSpPr>
          <p:nvPr/>
        </p:nvSpPr>
        <p:spPr bwMode="auto">
          <a:xfrm>
            <a:off x="251520" y="3429000"/>
            <a:ext cx="8650287" cy="2736304"/>
          </a:xfrm>
          <a:prstGeom prst="rect">
            <a:avLst/>
          </a:prstGeom>
          <a:noFill/>
          <a:ln w="9525">
            <a:noFill/>
            <a:round/>
            <a:headEnd/>
            <a:tailEnd/>
          </a:ln>
        </p:spPr>
        <p:txBody>
          <a:bodyPr/>
          <a:lstStyle/>
          <a:p>
            <a:pPr marL="336550" indent="-336550" algn="l">
              <a:lnSpc>
                <a:spcPct val="90000"/>
              </a:lnSpc>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Transporter </a:t>
            </a:r>
            <a:endParaRPr lang="en-US" sz="2800" dirty="0">
              <a:solidFill>
                <a:srgbClr val="000000"/>
              </a:solidFill>
            </a:endParaRPr>
          </a:p>
          <a:p>
            <a:pPr marL="736600" lvl="1" indent="-279400" algn="l">
              <a:lnSpc>
                <a:spcPct val="90000"/>
              </a:lnSpc>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a:solidFill>
                  <a:srgbClr val="000000"/>
                </a:solidFill>
              </a:rPr>
              <a:t>En </a:t>
            </a:r>
            <a:r>
              <a:rPr lang="en-US" sz="2800" dirty="0" err="1">
                <a:solidFill>
                  <a:srgbClr val="000000"/>
                </a:solidFill>
              </a:rPr>
              <a:t>omläggning</a:t>
            </a:r>
            <a:r>
              <a:rPr lang="en-US" sz="2800" dirty="0">
                <a:solidFill>
                  <a:srgbClr val="000000"/>
                </a:solidFill>
              </a:rPr>
              <a:t> </a:t>
            </a:r>
            <a:r>
              <a:rPr lang="en-US" sz="2800" dirty="0" err="1">
                <a:solidFill>
                  <a:srgbClr val="000000"/>
                </a:solidFill>
              </a:rPr>
              <a:t>av</a:t>
            </a:r>
            <a:r>
              <a:rPr lang="en-US" sz="2800" dirty="0">
                <a:solidFill>
                  <a:srgbClr val="000000"/>
                </a:solidFill>
              </a:rPr>
              <a:t> </a:t>
            </a:r>
            <a:r>
              <a:rPr lang="en-US" sz="2800" dirty="0" err="1">
                <a:solidFill>
                  <a:srgbClr val="000000"/>
                </a:solidFill>
              </a:rPr>
              <a:t>transportsystemet</a:t>
            </a:r>
            <a:r>
              <a:rPr lang="en-US" sz="2800" dirty="0">
                <a:solidFill>
                  <a:srgbClr val="000000"/>
                </a:solidFill>
              </a:rPr>
              <a:t> mot </a:t>
            </a:r>
            <a:r>
              <a:rPr lang="en-US" sz="2800" dirty="0" err="1">
                <a:solidFill>
                  <a:srgbClr val="000000"/>
                </a:solidFill>
              </a:rPr>
              <a:t>mera</a:t>
            </a:r>
            <a:r>
              <a:rPr lang="en-US" sz="2800" dirty="0">
                <a:solidFill>
                  <a:srgbClr val="000000"/>
                </a:solidFill>
              </a:rPr>
              <a:t> </a:t>
            </a:r>
            <a:r>
              <a:rPr lang="en-US" sz="2800" dirty="0" err="1">
                <a:solidFill>
                  <a:srgbClr val="000000"/>
                </a:solidFill>
              </a:rPr>
              <a:t>järnväg</a:t>
            </a:r>
            <a:r>
              <a:rPr lang="en-US" sz="2800" dirty="0">
                <a:solidFill>
                  <a:srgbClr val="000000"/>
                </a:solidFill>
              </a:rPr>
              <a:t>, </a:t>
            </a:r>
            <a:r>
              <a:rPr lang="en-US" sz="2800" dirty="0" err="1">
                <a:solidFill>
                  <a:srgbClr val="000000"/>
                </a:solidFill>
              </a:rPr>
              <a:t>spårväg</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snabba</a:t>
            </a:r>
            <a:r>
              <a:rPr lang="en-US" sz="2800" dirty="0">
                <a:solidFill>
                  <a:srgbClr val="000000"/>
                </a:solidFill>
              </a:rPr>
              <a:t> </a:t>
            </a:r>
            <a:r>
              <a:rPr lang="en-US" sz="2800" dirty="0" err="1">
                <a:solidFill>
                  <a:srgbClr val="000000"/>
                </a:solidFill>
              </a:rPr>
              <a:t>busslinjer</a:t>
            </a:r>
            <a:r>
              <a:rPr lang="en-US" sz="2800" dirty="0">
                <a:solidFill>
                  <a:srgbClr val="000000"/>
                </a:solidFill>
              </a:rPr>
              <a:t> </a:t>
            </a:r>
            <a:r>
              <a:rPr lang="en-US" sz="2800" dirty="0" err="1">
                <a:solidFill>
                  <a:srgbClr val="000000"/>
                </a:solidFill>
              </a:rPr>
              <a:t>skulle</a:t>
            </a:r>
            <a:r>
              <a:rPr lang="en-US" sz="2800" dirty="0">
                <a:solidFill>
                  <a:srgbClr val="000000"/>
                </a:solidFill>
              </a:rPr>
              <a:t> </a:t>
            </a:r>
            <a:r>
              <a:rPr lang="en-US" sz="2800" dirty="0" err="1">
                <a:solidFill>
                  <a:srgbClr val="000000"/>
                </a:solidFill>
              </a:rPr>
              <a:t>spara</a:t>
            </a:r>
            <a:r>
              <a:rPr lang="en-US" sz="2800" dirty="0">
                <a:solidFill>
                  <a:srgbClr val="000000"/>
                </a:solidFill>
              </a:rPr>
              <a:t> </a:t>
            </a:r>
            <a:r>
              <a:rPr lang="en-US" sz="2800" dirty="0" err="1">
                <a:solidFill>
                  <a:srgbClr val="000000"/>
                </a:solidFill>
              </a:rPr>
              <a:t>energi</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samtidigt</a:t>
            </a:r>
            <a:r>
              <a:rPr lang="en-US" sz="2800" dirty="0">
                <a:solidFill>
                  <a:srgbClr val="000000"/>
                </a:solidFill>
              </a:rPr>
              <a:t> </a:t>
            </a:r>
            <a:r>
              <a:rPr lang="en-US" sz="2800" dirty="0" err="1">
                <a:solidFill>
                  <a:srgbClr val="000000"/>
                </a:solidFill>
              </a:rPr>
              <a:t>göra</a:t>
            </a:r>
            <a:r>
              <a:rPr lang="en-US" sz="2800" dirty="0">
                <a:solidFill>
                  <a:srgbClr val="000000"/>
                </a:solidFill>
              </a:rPr>
              <a:t> </a:t>
            </a:r>
            <a:r>
              <a:rPr lang="en-US" sz="2800" dirty="0" err="1">
                <a:solidFill>
                  <a:srgbClr val="000000"/>
                </a:solidFill>
              </a:rPr>
              <a:t>trafiken</a:t>
            </a:r>
            <a:r>
              <a:rPr lang="en-US" sz="2800" dirty="0">
                <a:solidFill>
                  <a:srgbClr val="000000"/>
                </a:solidFill>
              </a:rPr>
              <a:t> </a:t>
            </a:r>
            <a:r>
              <a:rPr lang="en-US" sz="2800" dirty="0" err="1">
                <a:solidFill>
                  <a:srgbClr val="000000"/>
                </a:solidFill>
              </a:rPr>
              <a:t>säkrare</a:t>
            </a:r>
            <a:r>
              <a:rPr lang="en-US" sz="2800" dirty="0">
                <a:solidFill>
                  <a:srgbClr val="000000"/>
                </a:solidFill>
              </a:rPr>
              <a:t> </a:t>
            </a:r>
            <a:r>
              <a:rPr lang="en-US" sz="2800" dirty="0" err="1">
                <a:solidFill>
                  <a:srgbClr val="000000"/>
                </a:solidFill>
              </a:rPr>
              <a:t>för</a:t>
            </a:r>
            <a:r>
              <a:rPr lang="en-US" sz="2800" dirty="0">
                <a:solidFill>
                  <a:srgbClr val="000000"/>
                </a:solidFill>
              </a:rPr>
              <a:t> </a:t>
            </a:r>
            <a:r>
              <a:rPr lang="en-US" sz="2800" dirty="0" err="1">
                <a:solidFill>
                  <a:srgbClr val="000000"/>
                </a:solidFill>
              </a:rPr>
              <a:t>cyklister</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smtClean="0">
                <a:solidFill>
                  <a:srgbClr val="000000"/>
                </a:solidFill>
              </a:rPr>
              <a:t>fotgängare</a:t>
            </a:r>
            <a:r>
              <a:rPr lang="en-US" sz="2800" dirty="0" smtClean="0">
                <a:solidFill>
                  <a:srgbClr val="000000"/>
                </a:solidFill>
              </a:rPr>
              <a:t>.</a:t>
            </a:r>
          </a:p>
          <a:p>
            <a:pPr marL="736600" lvl="1" indent="-279400" algn="l">
              <a:lnSpc>
                <a:spcPct val="90000"/>
              </a:lnSpc>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Övergång</a:t>
            </a:r>
            <a:r>
              <a:rPr lang="en-US" sz="2800" dirty="0" smtClean="0">
                <a:solidFill>
                  <a:srgbClr val="000000"/>
                </a:solidFill>
              </a:rPr>
              <a:t> </a:t>
            </a:r>
            <a:r>
              <a:rPr lang="en-US" sz="2800" dirty="0" err="1" smtClean="0">
                <a:solidFill>
                  <a:srgbClr val="000000"/>
                </a:solidFill>
              </a:rPr>
              <a:t>från</a:t>
            </a:r>
            <a:r>
              <a:rPr lang="en-US" sz="2800" dirty="0" smtClean="0">
                <a:solidFill>
                  <a:srgbClr val="000000"/>
                </a:solidFill>
              </a:rPr>
              <a:t> </a:t>
            </a:r>
            <a:r>
              <a:rPr lang="en-US" sz="2800" dirty="0" err="1" smtClean="0">
                <a:solidFill>
                  <a:srgbClr val="000000"/>
                </a:solidFill>
              </a:rPr>
              <a:t>olja</a:t>
            </a:r>
            <a:r>
              <a:rPr lang="en-US" sz="2800" dirty="0" smtClean="0">
                <a:solidFill>
                  <a:srgbClr val="000000"/>
                </a:solidFill>
              </a:rPr>
              <a:t> till el </a:t>
            </a:r>
            <a:r>
              <a:rPr lang="en-US" sz="2800" dirty="0" err="1" smtClean="0">
                <a:solidFill>
                  <a:srgbClr val="000000"/>
                </a:solidFill>
              </a:rPr>
              <a:t>ger</a:t>
            </a:r>
            <a:r>
              <a:rPr lang="en-US" sz="2800" dirty="0" smtClean="0">
                <a:solidFill>
                  <a:srgbClr val="000000"/>
                </a:solidFill>
              </a:rPr>
              <a:t> </a:t>
            </a:r>
            <a:r>
              <a:rPr lang="en-US" sz="2800" dirty="0" err="1" smtClean="0">
                <a:solidFill>
                  <a:srgbClr val="000000"/>
                </a:solidFill>
              </a:rPr>
              <a:t>stora</a:t>
            </a:r>
            <a:r>
              <a:rPr lang="en-US" sz="2800" dirty="0" smtClean="0">
                <a:solidFill>
                  <a:srgbClr val="000000"/>
                </a:solidFill>
              </a:rPr>
              <a:t> </a:t>
            </a:r>
            <a:r>
              <a:rPr lang="en-US" sz="2800" dirty="0" err="1" smtClean="0">
                <a:solidFill>
                  <a:srgbClr val="000000"/>
                </a:solidFill>
              </a:rPr>
              <a:t>energivinster</a:t>
            </a:r>
            <a:r>
              <a:rPr lang="en-US" sz="2800" dirty="0" smtClean="0">
                <a:solidFill>
                  <a:srgbClr val="000000"/>
                </a:solidFill>
              </a:rPr>
              <a:t>.   </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32771" name="Text Box 2"/>
          <p:cNvSpPr txBox="1">
            <a:spLocks noChangeArrowheads="1"/>
          </p:cNvSpPr>
          <p:nvPr/>
        </p:nvSpPr>
        <p:spPr bwMode="auto">
          <a:xfrm>
            <a:off x="485775" y="228600"/>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En ny struktur på bilmarknaden</a:t>
            </a:r>
          </a:p>
        </p:txBody>
      </p:sp>
      <p:sp>
        <p:nvSpPr>
          <p:cNvPr id="33795" name="Rectangle 3"/>
          <p:cNvSpPr>
            <a:spLocks noChangeArrowheads="1"/>
          </p:cNvSpPr>
          <p:nvPr/>
        </p:nvSpPr>
        <p:spPr bwMode="auto">
          <a:xfrm>
            <a:off x="463550" y="1412776"/>
            <a:ext cx="8274050" cy="3507655"/>
          </a:xfrm>
          <a:prstGeom prst="rect">
            <a:avLst/>
          </a:prstGeom>
          <a:solidFill>
            <a:srgbClr val="FFFFFF">
              <a:alpha val="89803"/>
            </a:srgbClr>
          </a:solidFill>
          <a:ln w="9525">
            <a:noFill/>
            <a:round/>
            <a:headEnd/>
            <a:tailEnd/>
          </a:ln>
        </p:spPr>
        <p:txBody>
          <a:bodyPr wrap="none" anchor="ctr"/>
          <a:lstStyle/>
          <a:p>
            <a:endParaRPr lang="sv-SE"/>
          </a:p>
        </p:txBody>
      </p:sp>
      <p:sp>
        <p:nvSpPr>
          <p:cNvPr id="33796" name="Text Box 4"/>
          <p:cNvSpPr txBox="1">
            <a:spLocks noChangeArrowheads="1"/>
          </p:cNvSpPr>
          <p:nvPr/>
        </p:nvSpPr>
        <p:spPr bwMode="auto">
          <a:xfrm>
            <a:off x="500063" y="1597025"/>
            <a:ext cx="8229600" cy="1759967"/>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Laddhybrider</a:t>
            </a:r>
            <a:r>
              <a:rPr lang="en-US" sz="2800" dirty="0" smtClean="0">
                <a:solidFill>
                  <a:srgbClr val="000000"/>
                </a:solidFill>
              </a:rPr>
              <a:t> </a:t>
            </a:r>
            <a:r>
              <a:rPr lang="en-US" sz="2800" dirty="0" err="1" smtClean="0">
                <a:solidFill>
                  <a:srgbClr val="000000"/>
                </a:solidFill>
              </a:rPr>
              <a:t>är</a:t>
            </a:r>
            <a:r>
              <a:rPr lang="en-US" sz="2800" dirty="0" smtClean="0">
                <a:solidFill>
                  <a:srgbClr val="000000"/>
                </a:solidFill>
              </a:rPr>
              <a:t> </a:t>
            </a:r>
            <a:r>
              <a:rPr lang="en-US" sz="2800" dirty="0" err="1" smtClean="0">
                <a:solidFill>
                  <a:srgbClr val="000000"/>
                </a:solidFill>
              </a:rPr>
              <a:t>elhybridbilar</a:t>
            </a:r>
            <a:r>
              <a:rPr lang="en-US" sz="2800" dirty="0" smtClean="0">
                <a:solidFill>
                  <a:srgbClr val="000000"/>
                </a:solidFill>
              </a:rPr>
              <a:t> med </a:t>
            </a:r>
            <a:r>
              <a:rPr lang="en-US" sz="2800" dirty="0" err="1" smtClean="0">
                <a:solidFill>
                  <a:srgbClr val="000000"/>
                </a:solidFill>
              </a:rPr>
              <a:t>batterier</a:t>
            </a:r>
            <a:r>
              <a:rPr lang="en-US" sz="2800" dirty="0" smtClean="0">
                <a:solidFill>
                  <a:srgbClr val="000000"/>
                </a:solidFill>
              </a:rPr>
              <a:t> </a:t>
            </a:r>
            <a:r>
              <a:rPr lang="en-US" sz="2800" dirty="0" err="1" smtClean="0">
                <a:solidFill>
                  <a:srgbClr val="000000"/>
                </a:solidFill>
              </a:rPr>
              <a:t>som</a:t>
            </a:r>
            <a:r>
              <a:rPr lang="en-US" sz="2800" dirty="0" smtClean="0">
                <a:solidFill>
                  <a:srgbClr val="000000"/>
                </a:solidFill>
              </a:rPr>
              <a:t> </a:t>
            </a:r>
            <a:r>
              <a:rPr lang="en-US" sz="2800" dirty="0" err="1" smtClean="0">
                <a:solidFill>
                  <a:srgbClr val="000000"/>
                </a:solidFill>
              </a:rPr>
              <a:t>kan</a:t>
            </a:r>
            <a:r>
              <a:rPr lang="en-US" sz="2800" dirty="0" smtClean="0">
                <a:solidFill>
                  <a:srgbClr val="000000"/>
                </a:solidFill>
              </a:rPr>
              <a:t> </a:t>
            </a:r>
            <a:r>
              <a:rPr lang="en-US" sz="2800" dirty="0" err="1" smtClean="0">
                <a:solidFill>
                  <a:srgbClr val="000000"/>
                </a:solidFill>
              </a:rPr>
              <a:t>laddas</a:t>
            </a:r>
            <a:r>
              <a:rPr lang="en-US" sz="2800" dirty="0" smtClean="0">
                <a:solidFill>
                  <a:srgbClr val="000000"/>
                </a:solidFill>
              </a:rPr>
              <a:t> </a:t>
            </a:r>
            <a:r>
              <a:rPr lang="en-US" sz="2800" dirty="0" err="1" smtClean="0">
                <a:solidFill>
                  <a:srgbClr val="000000"/>
                </a:solidFill>
              </a:rPr>
              <a:t>från</a:t>
            </a:r>
            <a:r>
              <a:rPr lang="en-US" sz="2800" dirty="0" smtClean="0">
                <a:solidFill>
                  <a:srgbClr val="000000"/>
                </a:solidFill>
              </a:rPr>
              <a:t> </a:t>
            </a:r>
            <a:r>
              <a:rPr lang="en-US" sz="2800" dirty="0" err="1" smtClean="0">
                <a:solidFill>
                  <a:srgbClr val="000000"/>
                </a:solidFill>
              </a:rPr>
              <a:t>det</a:t>
            </a:r>
            <a:r>
              <a:rPr lang="en-US" sz="2800" dirty="0" smtClean="0">
                <a:solidFill>
                  <a:srgbClr val="000000"/>
                </a:solidFill>
              </a:rPr>
              <a:t> </a:t>
            </a:r>
            <a:r>
              <a:rPr lang="en-US" sz="2800" dirty="0" err="1" smtClean="0">
                <a:solidFill>
                  <a:srgbClr val="000000"/>
                </a:solidFill>
              </a:rPr>
              <a:t>vanliga</a:t>
            </a:r>
            <a:r>
              <a:rPr lang="en-US" sz="2800" dirty="0" smtClean="0">
                <a:solidFill>
                  <a:srgbClr val="000000"/>
                </a:solidFill>
              </a:rPr>
              <a:t> </a:t>
            </a:r>
            <a:r>
              <a:rPr lang="en-US" sz="2800" dirty="0" err="1" smtClean="0">
                <a:solidFill>
                  <a:srgbClr val="000000"/>
                </a:solidFill>
              </a:rPr>
              <a:t>elnätet</a:t>
            </a:r>
            <a:r>
              <a:rPr lang="en-US" sz="2800" dirty="0" smtClean="0">
                <a:solidFill>
                  <a:srgbClr val="000000"/>
                </a:solidFill>
              </a:rPr>
              <a:t>. </a:t>
            </a:r>
            <a:br>
              <a:rPr lang="en-US" sz="2800" dirty="0" smtClean="0">
                <a:solidFill>
                  <a:srgbClr val="000000"/>
                </a:solidFill>
              </a:rPr>
            </a:br>
            <a:r>
              <a:rPr lang="en-US" sz="2800" dirty="0" smtClean="0">
                <a:solidFill>
                  <a:srgbClr val="000000"/>
                </a:solidFill>
              </a:rPr>
              <a:t>Om de </a:t>
            </a:r>
            <a:r>
              <a:rPr lang="en-US" sz="2800" dirty="0" err="1" smtClean="0">
                <a:solidFill>
                  <a:srgbClr val="000000"/>
                </a:solidFill>
              </a:rPr>
              <a:t>laddas</a:t>
            </a:r>
            <a:r>
              <a:rPr lang="en-US" sz="2800" dirty="0" smtClean="0">
                <a:solidFill>
                  <a:srgbClr val="000000"/>
                </a:solidFill>
              </a:rPr>
              <a:t> med </a:t>
            </a:r>
            <a:r>
              <a:rPr lang="en-US" sz="2800" dirty="0" err="1" smtClean="0">
                <a:solidFill>
                  <a:srgbClr val="000000"/>
                </a:solidFill>
              </a:rPr>
              <a:t>utsläppsfri</a:t>
            </a:r>
            <a:r>
              <a:rPr lang="en-US" sz="2800" dirty="0" smtClean="0">
                <a:solidFill>
                  <a:srgbClr val="000000"/>
                </a:solidFill>
              </a:rPr>
              <a:t> </a:t>
            </a:r>
            <a:r>
              <a:rPr lang="en-US" sz="2800" dirty="0">
                <a:solidFill>
                  <a:srgbClr val="000000"/>
                </a:solidFill>
              </a:rPr>
              <a:t>el </a:t>
            </a:r>
            <a:r>
              <a:rPr lang="en-US" sz="2800" dirty="0" err="1">
                <a:solidFill>
                  <a:srgbClr val="000000"/>
                </a:solidFill>
              </a:rPr>
              <a:t>från</a:t>
            </a:r>
            <a:r>
              <a:rPr lang="en-US" sz="2800" dirty="0">
                <a:solidFill>
                  <a:srgbClr val="000000"/>
                </a:solidFill>
              </a:rPr>
              <a:t> </a:t>
            </a:r>
            <a:r>
              <a:rPr lang="en-US" sz="2800" dirty="0" err="1">
                <a:solidFill>
                  <a:srgbClr val="000000"/>
                </a:solidFill>
              </a:rPr>
              <a:t>vind</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smtClean="0">
                <a:solidFill>
                  <a:srgbClr val="000000"/>
                </a:solidFill>
              </a:rPr>
              <a:t>solenergi</a:t>
            </a:r>
            <a:r>
              <a:rPr lang="en-US" sz="2800" dirty="0" smtClean="0">
                <a:solidFill>
                  <a:srgbClr val="000000"/>
                </a:solidFill>
              </a:rPr>
              <a:t> </a:t>
            </a:r>
            <a:r>
              <a:rPr lang="en-US" sz="2800" dirty="0" err="1" smtClean="0">
                <a:solidFill>
                  <a:srgbClr val="000000"/>
                </a:solidFill>
              </a:rPr>
              <a:t>kan</a:t>
            </a:r>
            <a:r>
              <a:rPr lang="en-US" sz="2800" dirty="0" smtClean="0">
                <a:solidFill>
                  <a:srgbClr val="000000"/>
                </a:solidFill>
              </a:rPr>
              <a:t> </a:t>
            </a:r>
            <a:r>
              <a:rPr lang="en-US" sz="2800" dirty="0" err="1" smtClean="0">
                <a:solidFill>
                  <a:srgbClr val="000000"/>
                </a:solidFill>
              </a:rPr>
              <a:t>pendling</a:t>
            </a:r>
            <a:r>
              <a:rPr lang="en-US" sz="2800" dirty="0" smtClean="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korta</a:t>
            </a:r>
            <a:r>
              <a:rPr lang="en-US" sz="2800" dirty="0">
                <a:solidFill>
                  <a:srgbClr val="000000"/>
                </a:solidFill>
              </a:rPr>
              <a:t> </a:t>
            </a:r>
            <a:r>
              <a:rPr lang="en-US" sz="2800" dirty="0" err="1">
                <a:solidFill>
                  <a:srgbClr val="000000"/>
                </a:solidFill>
              </a:rPr>
              <a:t>bilresor</a:t>
            </a:r>
            <a:r>
              <a:rPr lang="en-US" sz="2800" dirty="0">
                <a:solidFill>
                  <a:srgbClr val="000000"/>
                </a:solidFill>
              </a:rPr>
              <a:t> </a:t>
            </a:r>
            <a:r>
              <a:rPr lang="en-US" sz="2800" dirty="0" err="1" smtClean="0">
                <a:solidFill>
                  <a:srgbClr val="000000"/>
                </a:solidFill>
              </a:rPr>
              <a:t>göras</a:t>
            </a:r>
            <a:r>
              <a:rPr lang="en-US" sz="2800" dirty="0" smtClean="0">
                <a:solidFill>
                  <a:srgbClr val="000000"/>
                </a:solidFill>
              </a:rPr>
              <a:t> </a:t>
            </a:r>
            <a:r>
              <a:rPr lang="en-US" sz="2800" dirty="0" err="1">
                <a:solidFill>
                  <a:srgbClr val="000000"/>
                </a:solidFill>
              </a:rPr>
              <a:t>utan</a:t>
            </a:r>
            <a:r>
              <a:rPr lang="en-US" sz="2800" dirty="0">
                <a:solidFill>
                  <a:srgbClr val="000000"/>
                </a:solidFill>
              </a:rPr>
              <a:t> </a:t>
            </a:r>
            <a:r>
              <a:rPr lang="en-US" sz="2800" dirty="0" err="1" smtClean="0">
                <a:solidFill>
                  <a:srgbClr val="000000"/>
                </a:solidFill>
              </a:rPr>
              <a:t>koldioxidutsläpp</a:t>
            </a:r>
            <a:r>
              <a:rPr lang="en-US" sz="2800" dirty="0" smtClean="0">
                <a:solidFill>
                  <a:srgbClr val="000000"/>
                </a:solidFill>
              </a:rPr>
              <a:t>.</a:t>
            </a:r>
            <a:endParaRPr lang="en-US" sz="2800" dirty="0">
              <a:solidFill>
                <a:srgbClr val="000000"/>
              </a:solidFill>
            </a:endParaRPr>
          </a:p>
        </p:txBody>
      </p:sp>
      <p:sp>
        <p:nvSpPr>
          <p:cNvPr id="32774" name="Line 5"/>
          <p:cNvSpPr>
            <a:spLocks noChangeShapeType="1"/>
          </p:cNvSpPr>
          <p:nvPr/>
        </p:nvSpPr>
        <p:spPr bwMode="auto">
          <a:xfrm>
            <a:off x="914400" y="1214438"/>
            <a:ext cx="8229600" cy="1587"/>
          </a:xfrm>
          <a:prstGeom prst="line">
            <a:avLst/>
          </a:prstGeom>
          <a:noFill/>
          <a:ln w="38160">
            <a:solidFill>
              <a:srgbClr val="FFFFFF"/>
            </a:solidFill>
            <a:miter lim="800000"/>
            <a:headEnd/>
            <a:tailEnd/>
          </a:ln>
        </p:spPr>
        <p:txBody>
          <a:bodyPr/>
          <a:lstStyle/>
          <a:p>
            <a:endParaRPr lang="sv-SE"/>
          </a:p>
        </p:txBody>
      </p:sp>
      <p:sp>
        <p:nvSpPr>
          <p:cNvPr id="32775"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mm88</a:t>
            </a:r>
          </a:p>
        </p:txBody>
      </p:sp>
      <p:sp>
        <p:nvSpPr>
          <p:cNvPr id="8" name="Text Box 4"/>
          <p:cNvSpPr txBox="1">
            <a:spLocks noChangeArrowheads="1"/>
          </p:cNvSpPr>
          <p:nvPr/>
        </p:nvSpPr>
        <p:spPr bwMode="auto">
          <a:xfrm>
            <a:off x="539552" y="3469233"/>
            <a:ext cx="8229600" cy="1183903"/>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Om </a:t>
            </a:r>
            <a:r>
              <a:rPr lang="en-US" sz="2800" dirty="0">
                <a:solidFill>
                  <a:srgbClr val="000000"/>
                </a:solidFill>
              </a:rPr>
              <a:t>man </a:t>
            </a:r>
            <a:r>
              <a:rPr lang="en-US" sz="2800" dirty="0" err="1">
                <a:solidFill>
                  <a:srgbClr val="000000"/>
                </a:solidFill>
              </a:rPr>
              <a:t>kombinerar</a:t>
            </a:r>
            <a:r>
              <a:rPr lang="en-US" sz="2800" dirty="0">
                <a:solidFill>
                  <a:srgbClr val="000000"/>
                </a:solidFill>
              </a:rPr>
              <a:t> </a:t>
            </a:r>
            <a:r>
              <a:rPr lang="en-US" sz="2800" dirty="0" err="1">
                <a:solidFill>
                  <a:srgbClr val="000000"/>
                </a:solidFill>
              </a:rPr>
              <a:t>laddhybrider</a:t>
            </a:r>
            <a:r>
              <a:rPr lang="en-US" sz="2800" dirty="0">
                <a:solidFill>
                  <a:srgbClr val="000000"/>
                </a:solidFill>
              </a:rPr>
              <a:t> med </a:t>
            </a:r>
            <a:r>
              <a:rPr lang="en-US" sz="2800" dirty="0" err="1">
                <a:solidFill>
                  <a:srgbClr val="000000"/>
                </a:solidFill>
              </a:rPr>
              <a:t>kraftigt</a:t>
            </a:r>
            <a:r>
              <a:rPr lang="en-US" sz="2800" dirty="0">
                <a:solidFill>
                  <a:srgbClr val="000000"/>
                </a:solidFill>
              </a:rPr>
              <a:t> </a:t>
            </a:r>
            <a:r>
              <a:rPr lang="en-US" sz="2800" dirty="0" err="1">
                <a:solidFill>
                  <a:srgbClr val="000000"/>
                </a:solidFill>
              </a:rPr>
              <a:t>utbyggd</a:t>
            </a:r>
            <a:r>
              <a:rPr lang="en-US" sz="2800" dirty="0">
                <a:solidFill>
                  <a:srgbClr val="000000"/>
                </a:solidFill>
              </a:rPr>
              <a:t> </a:t>
            </a:r>
            <a:r>
              <a:rPr lang="en-US" sz="2800" dirty="0" err="1">
                <a:solidFill>
                  <a:srgbClr val="000000"/>
                </a:solidFill>
              </a:rPr>
              <a:t>vindkraft</a:t>
            </a:r>
            <a:r>
              <a:rPr lang="en-US" sz="2800" dirty="0">
                <a:solidFill>
                  <a:srgbClr val="000000"/>
                </a:solidFill>
              </a:rPr>
              <a:t> </a:t>
            </a:r>
            <a:r>
              <a:rPr lang="en-US" sz="2800" dirty="0" err="1">
                <a:solidFill>
                  <a:srgbClr val="000000"/>
                </a:solidFill>
              </a:rPr>
              <a:t>kan</a:t>
            </a:r>
            <a:r>
              <a:rPr lang="en-US" sz="2800" dirty="0">
                <a:solidFill>
                  <a:srgbClr val="000000"/>
                </a:solidFill>
              </a:rPr>
              <a:t> </a:t>
            </a:r>
            <a:r>
              <a:rPr lang="en-US" sz="2800" dirty="0" err="1">
                <a:solidFill>
                  <a:srgbClr val="000000"/>
                </a:solidFill>
              </a:rPr>
              <a:t>batterierna</a:t>
            </a:r>
            <a:r>
              <a:rPr lang="en-US" sz="2800" dirty="0">
                <a:solidFill>
                  <a:srgbClr val="000000"/>
                </a:solidFill>
              </a:rPr>
              <a:t> </a:t>
            </a:r>
            <a:r>
              <a:rPr lang="en-US" sz="2800" dirty="0" err="1">
                <a:solidFill>
                  <a:srgbClr val="000000"/>
                </a:solidFill>
              </a:rPr>
              <a:t>laddas</a:t>
            </a:r>
            <a:r>
              <a:rPr lang="en-US" sz="2800" dirty="0">
                <a:solidFill>
                  <a:srgbClr val="000000"/>
                </a:solidFill>
              </a:rPr>
              <a:t> </a:t>
            </a:r>
            <a:r>
              <a:rPr lang="en-US" sz="2800" dirty="0" err="1">
                <a:solidFill>
                  <a:srgbClr val="000000"/>
                </a:solidFill>
              </a:rPr>
              <a:t>på</a:t>
            </a:r>
            <a:r>
              <a:rPr lang="en-US" sz="2800" dirty="0">
                <a:solidFill>
                  <a:srgbClr val="000000"/>
                </a:solidFill>
              </a:rPr>
              <a:t> </a:t>
            </a:r>
            <a:r>
              <a:rPr lang="en-US" sz="2800" dirty="0" err="1">
                <a:solidFill>
                  <a:srgbClr val="000000"/>
                </a:solidFill>
              </a:rPr>
              <a:t>natten</a:t>
            </a:r>
            <a:r>
              <a:rPr lang="en-US" sz="2800" dirty="0">
                <a:solidFill>
                  <a:srgbClr val="000000"/>
                </a:solidFill>
              </a:rPr>
              <a:t> till </a:t>
            </a:r>
            <a:r>
              <a:rPr lang="en-US" sz="2800" dirty="0" err="1">
                <a:solidFill>
                  <a:srgbClr val="000000"/>
                </a:solidFill>
              </a:rPr>
              <a:t>mycket</a:t>
            </a:r>
            <a:r>
              <a:rPr lang="en-US" sz="2800" dirty="0">
                <a:solidFill>
                  <a:srgbClr val="000000"/>
                </a:solidFill>
              </a:rPr>
              <a:t> </a:t>
            </a:r>
            <a:r>
              <a:rPr lang="en-US" sz="2800" dirty="0" err="1">
                <a:solidFill>
                  <a:srgbClr val="000000"/>
                </a:solidFill>
              </a:rPr>
              <a:t>låg</a:t>
            </a:r>
            <a:r>
              <a:rPr lang="en-US" sz="2800" dirty="0">
                <a:solidFill>
                  <a:srgbClr val="000000"/>
                </a:solidFill>
              </a:rPr>
              <a:t> </a:t>
            </a:r>
            <a:r>
              <a:rPr lang="en-US" sz="2800" dirty="0" err="1">
                <a:solidFill>
                  <a:srgbClr val="000000"/>
                </a:solidFill>
              </a:rPr>
              <a:t>kostnad</a:t>
            </a:r>
            <a:r>
              <a:rPr lang="en-US" sz="2800" dirty="0">
                <a:solidFill>
                  <a:srgbClr val="000000"/>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Line 2"/>
          <p:cNvSpPr>
            <a:spLocks noChangeShapeType="1"/>
          </p:cNvSpPr>
          <p:nvPr/>
        </p:nvSpPr>
        <p:spPr bwMode="auto">
          <a:xfrm>
            <a:off x="508000" y="1181100"/>
            <a:ext cx="8636000" cy="1588"/>
          </a:xfrm>
          <a:prstGeom prst="line">
            <a:avLst/>
          </a:prstGeom>
          <a:noFill/>
          <a:ln w="38160">
            <a:solidFill>
              <a:srgbClr val="000000"/>
            </a:solidFill>
            <a:miter lim="800000"/>
            <a:headEnd/>
            <a:tailEnd/>
          </a:ln>
        </p:spPr>
        <p:txBody>
          <a:bodyPr/>
          <a:lstStyle/>
          <a:p>
            <a:endParaRPr lang="sv-SE"/>
          </a:p>
        </p:txBody>
      </p:sp>
      <p:sp>
        <p:nvSpPr>
          <p:cNvPr id="33796" name="Rectangle 3"/>
          <p:cNvSpPr>
            <a:spLocks noChangeArrowheads="1"/>
          </p:cNvSpPr>
          <p:nvPr/>
        </p:nvSpPr>
        <p:spPr bwMode="auto">
          <a:xfrm>
            <a:off x="457200" y="330200"/>
            <a:ext cx="8229600" cy="852488"/>
          </a:xfrm>
          <a:prstGeom prst="rect">
            <a:avLst/>
          </a:prstGeom>
          <a:noFill/>
          <a:ln w="9525">
            <a:noFill/>
            <a:round/>
            <a:headEnd/>
            <a:tailEnd/>
          </a:ln>
        </p:spPr>
        <p:txBody>
          <a:bodyPr lIns="90000" tIns="46800" rIns="90000" bIns="46800" anchor="ct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4000">
                <a:solidFill>
                  <a:srgbClr val="000000"/>
                </a:solidFill>
                <a:cs typeface="Arial Unicode MS" charset="0"/>
              </a:rPr>
              <a:t>Energieffektiviseringen i Plan B </a:t>
            </a:r>
          </a:p>
        </p:txBody>
      </p:sp>
      <p:sp>
        <p:nvSpPr>
          <p:cNvPr id="33797" name="Picture 4"/>
          <p:cNvSpPr>
            <a:spLocks noChangeAspect="1" noChangeArrowheads="1"/>
          </p:cNvSpPr>
          <p:nvPr/>
        </p:nvSpPr>
        <p:spPr bwMode="auto">
          <a:xfrm>
            <a:off x="-179388" y="1298575"/>
            <a:ext cx="9359901" cy="5181600"/>
          </a:xfrm>
          <a:prstGeom prst="rect">
            <a:avLst/>
          </a:prstGeom>
          <a:noFill/>
          <a:ln w="9525">
            <a:noFill/>
            <a:round/>
            <a:headEnd/>
            <a:tailEnd/>
          </a:ln>
        </p:spPr>
        <p:txBody>
          <a:bodyPr/>
          <a:lstStyle/>
          <a:p>
            <a:endParaRPr lang="sv-SE"/>
          </a:p>
        </p:txBody>
      </p:sp>
      <p:sp>
        <p:nvSpPr>
          <p:cNvPr id="33798" name="Text Box 5"/>
          <p:cNvSpPr txBox="1">
            <a:spLocks noChangeArrowheads="1"/>
          </p:cNvSpPr>
          <p:nvPr/>
        </p:nvSpPr>
        <p:spPr bwMode="auto">
          <a:xfrm>
            <a:off x="1643042" y="6399213"/>
            <a:ext cx="3548062" cy="333375"/>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a:solidFill>
                  <a:srgbClr val="000000"/>
                </a:solidFill>
              </a:rPr>
              <a:t>1 </a:t>
            </a:r>
            <a:r>
              <a:rPr lang="sv-SE" sz="1600" dirty="0" err="1">
                <a:solidFill>
                  <a:srgbClr val="000000"/>
                </a:solidFill>
              </a:rPr>
              <a:t>Exajoule</a:t>
            </a:r>
            <a:r>
              <a:rPr lang="sv-SE" sz="1600" dirty="0">
                <a:solidFill>
                  <a:srgbClr val="000000"/>
                </a:solidFill>
              </a:rPr>
              <a:t> =1000 000 000 000 000 000 joule = 1 triljon joule</a:t>
            </a:r>
          </a:p>
        </p:txBody>
      </p:sp>
      <p:pic>
        <p:nvPicPr>
          <p:cNvPr id="8" name="Bildobjekt 7" descr="EPI_1.jpg"/>
          <p:cNvPicPr>
            <a:picLocks noChangeAspect="1"/>
          </p:cNvPicPr>
          <p:nvPr/>
        </p:nvPicPr>
        <p:blipFill>
          <a:blip r:embed="rId3" cstate="print"/>
          <a:stretch>
            <a:fillRect/>
          </a:stretch>
        </p:blipFill>
        <p:spPr>
          <a:xfrm>
            <a:off x="214282" y="1428736"/>
            <a:ext cx="6448443" cy="4959122"/>
          </a:xfrm>
          <a:prstGeom prst="rect">
            <a:avLst/>
          </a:prstGeom>
        </p:spPr>
      </p:pic>
      <p:sp>
        <p:nvSpPr>
          <p:cNvPr id="9" name="textruta 8"/>
          <p:cNvSpPr txBox="1"/>
          <p:nvPr/>
        </p:nvSpPr>
        <p:spPr>
          <a:xfrm>
            <a:off x="6606464" y="1285860"/>
            <a:ext cx="2286016"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sv-SE" dirty="0" smtClean="0">
                <a:latin typeface="Arial" pitchFamily="34" charset="0"/>
                <a:cs typeface="Arial" pitchFamily="34" charset="0"/>
              </a:rPr>
              <a:t>Förbättrad isolering </a:t>
            </a:r>
          </a:p>
          <a:p>
            <a:pPr algn="l"/>
            <a:r>
              <a:rPr lang="sv-SE" dirty="0" smtClean="0">
                <a:latin typeface="Arial" pitchFamily="34" charset="0"/>
                <a:cs typeface="Arial" pitchFamily="34" charset="0"/>
              </a:rPr>
              <a:t>i byggnader (7 EJ) </a:t>
            </a:r>
            <a:endParaRPr lang="sv-SE" dirty="0">
              <a:latin typeface="Arial" pitchFamily="34" charset="0"/>
              <a:cs typeface="Arial" pitchFamily="34" charset="0"/>
            </a:endParaRPr>
          </a:p>
        </p:txBody>
      </p:sp>
      <p:sp>
        <p:nvSpPr>
          <p:cNvPr id="11" name="textruta 10"/>
          <p:cNvSpPr txBox="1"/>
          <p:nvPr/>
        </p:nvSpPr>
        <p:spPr>
          <a:xfrm>
            <a:off x="6572264" y="2000240"/>
            <a:ext cx="2428860" cy="646331"/>
          </a:xfrm>
          <a:prstGeom prst="rect">
            <a:avLst/>
          </a:prstGeom>
          <a:noFill/>
        </p:spPr>
        <p:txBody>
          <a:bodyPr wrap="square" rtlCol="0">
            <a:spAutoFit/>
          </a:bodyPr>
          <a:lstStyle/>
          <a:p>
            <a:pPr algn="l"/>
            <a:r>
              <a:rPr lang="sv-SE" dirty="0" smtClean="0">
                <a:solidFill>
                  <a:schemeClr val="tx1"/>
                </a:solidFill>
              </a:rPr>
              <a:t>Effektivare belysning (20 EJ)</a:t>
            </a:r>
            <a:endParaRPr lang="sv-SE" dirty="0">
              <a:solidFill>
                <a:schemeClr val="tx1"/>
              </a:solidFill>
            </a:endParaRPr>
          </a:p>
        </p:txBody>
      </p:sp>
      <p:sp>
        <p:nvSpPr>
          <p:cNvPr id="13" name="textruta 12"/>
          <p:cNvSpPr txBox="1"/>
          <p:nvPr/>
        </p:nvSpPr>
        <p:spPr>
          <a:xfrm>
            <a:off x="6572264" y="2714620"/>
            <a:ext cx="2214578" cy="646331"/>
          </a:xfrm>
          <a:prstGeom prst="rect">
            <a:avLst/>
          </a:prstGeom>
          <a:noFill/>
        </p:spPr>
        <p:txBody>
          <a:bodyPr wrap="square" rtlCol="0">
            <a:spAutoFit/>
          </a:bodyPr>
          <a:lstStyle/>
          <a:p>
            <a:pPr algn="l"/>
            <a:r>
              <a:rPr lang="sv-SE" dirty="0" smtClean="0">
                <a:solidFill>
                  <a:schemeClr val="tx1"/>
                </a:solidFill>
              </a:rPr>
              <a:t>Höjd effektivitet hos apparater (20 EJ) </a:t>
            </a:r>
            <a:endParaRPr lang="sv-SE" dirty="0">
              <a:solidFill>
                <a:schemeClr val="tx1"/>
              </a:solidFill>
            </a:endParaRPr>
          </a:p>
        </p:txBody>
      </p:sp>
      <p:sp>
        <p:nvSpPr>
          <p:cNvPr id="14" name="textruta 13"/>
          <p:cNvSpPr txBox="1"/>
          <p:nvPr/>
        </p:nvSpPr>
        <p:spPr>
          <a:xfrm>
            <a:off x="6572264" y="3429000"/>
            <a:ext cx="1857388" cy="646331"/>
          </a:xfrm>
          <a:prstGeom prst="rect">
            <a:avLst/>
          </a:prstGeom>
          <a:noFill/>
        </p:spPr>
        <p:txBody>
          <a:bodyPr wrap="square" rtlCol="0">
            <a:spAutoFit/>
          </a:bodyPr>
          <a:lstStyle/>
          <a:p>
            <a:pPr algn="l"/>
            <a:r>
              <a:rPr lang="sv-SE" dirty="0" smtClean="0">
                <a:solidFill>
                  <a:schemeClr val="tx1"/>
                </a:solidFill>
              </a:rPr>
              <a:t>Höjd effektivitet i industrin (31 EJ)</a:t>
            </a:r>
            <a:endParaRPr lang="sv-SE" dirty="0">
              <a:solidFill>
                <a:schemeClr val="tx1"/>
              </a:solidFill>
            </a:endParaRPr>
          </a:p>
        </p:txBody>
      </p:sp>
      <p:sp>
        <p:nvSpPr>
          <p:cNvPr id="15" name="textruta 14"/>
          <p:cNvSpPr txBox="1"/>
          <p:nvPr/>
        </p:nvSpPr>
        <p:spPr>
          <a:xfrm>
            <a:off x="6572264" y="4211429"/>
            <a:ext cx="2500298" cy="646331"/>
          </a:xfrm>
          <a:prstGeom prst="rect">
            <a:avLst/>
          </a:prstGeom>
          <a:noFill/>
        </p:spPr>
        <p:txBody>
          <a:bodyPr wrap="square" rtlCol="0">
            <a:spAutoFit/>
          </a:bodyPr>
          <a:lstStyle/>
          <a:p>
            <a:pPr algn="l"/>
            <a:r>
              <a:rPr lang="sv-SE" dirty="0" smtClean="0">
                <a:solidFill>
                  <a:schemeClr val="tx1"/>
                </a:solidFill>
              </a:rPr>
              <a:t>Omstrukturering av transporterna (79 EJ)</a:t>
            </a:r>
            <a:endParaRPr lang="sv-SE" dirty="0">
              <a:solidFill>
                <a:schemeClr val="tx1"/>
              </a:solidFill>
            </a:endParaRPr>
          </a:p>
        </p:txBody>
      </p:sp>
      <p:sp>
        <p:nvSpPr>
          <p:cNvPr id="16" name="textruta 15"/>
          <p:cNvSpPr txBox="1"/>
          <p:nvPr/>
        </p:nvSpPr>
        <p:spPr>
          <a:xfrm>
            <a:off x="928662" y="2488164"/>
            <a:ext cx="3454792" cy="369332"/>
          </a:xfrm>
          <a:prstGeom prst="rect">
            <a:avLst/>
          </a:prstGeom>
          <a:noFill/>
        </p:spPr>
        <p:txBody>
          <a:bodyPr wrap="none" rtlCol="0">
            <a:spAutoFit/>
          </a:bodyPr>
          <a:lstStyle/>
          <a:p>
            <a:pPr algn="l"/>
            <a:r>
              <a:rPr lang="sv-SE" dirty="0" smtClean="0">
                <a:solidFill>
                  <a:schemeClr val="tx1"/>
                </a:solidFill>
              </a:rPr>
              <a:t>Förväntad efterfrågan enligt IEA</a:t>
            </a:r>
            <a:endParaRPr lang="sv-SE" dirty="0">
              <a:solidFill>
                <a:schemeClr val="tx1"/>
              </a:solidFill>
            </a:endParaRPr>
          </a:p>
        </p:txBody>
      </p:sp>
      <p:sp>
        <p:nvSpPr>
          <p:cNvPr id="17" name="textruta 16"/>
          <p:cNvSpPr txBox="1"/>
          <p:nvPr/>
        </p:nvSpPr>
        <p:spPr>
          <a:xfrm>
            <a:off x="785786" y="4857760"/>
            <a:ext cx="5322932" cy="369332"/>
          </a:xfrm>
          <a:prstGeom prst="rect">
            <a:avLst/>
          </a:prstGeom>
          <a:noFill/>
        </p:spPr>
        <p:txBody>
          <a:bodyPr wrap="none" rtlCol="0">
            <a:spAutoFit/>
          </a:bodyPr>
          <a:lstStyle/>
          <a:p>
            <a:pPr algn="l"/>
            <a:r>
              <a:rPr lang="sv-SE" dirty="0" smtClean="0">
                <a:solidFill>
                  <a:schemeClr val="tx1"/>
                </a:solidFill>
              </a:rPr>
              <a:t>Efterfrågan efter energieffektivisering enligt Plan B</a:t>
            </a:r>
            <a:endParaRPr lang="sv-SE" dirty="0">
              <a:solidFill>
                <a:schemeClr val="tx1"/>
              </a:solidFill>
            </a:endParaRPr>
          </a:p>
        </p:txBody>
      </p:sp>
      <p:sp>
        <p:nvSpPr>
          <p:cNvPr id="18" name="textruta 17"/>
          <p:cNvSpPr txBox="1"/>
          <p:nvPr/>
        </p:nvSpPr>
        <p:spPr>
          <a:xfrm>
            <a:off x="4286248" y="5488560"/>
            <a:ext cx="2000264" cy="369332"/>
          </a:xfrm>
          <a:prstGeom prst="rect">
            <a:avLst/>
          </a:prstGeom>
          <a:noFill/>
        </p:spPr>
        <p:txBody>
          <a:bodyPr wrap="square" rtlCol="0">
            <a:spAutoFit/>
          </a:bodyPr>
          <a:lstStyle/>
          <a:p>
            <a:pPr algn="l"/>
            <a:r>
              <a:rPr lang="sv-SE" sz="1600" i="1" dirty="0" smtClean="0">
                <a:solidFill>
                  <a:schemeClr val="tx1"/>
                </a:solidFill>
              </a:rPr>
              <a:t>Källa: EPI och IEA</a:t>
            </a:r>
            <a:r>
              <a:rPr lang="sv-SE" dirty="0" smtClean="0">
                <a:solidFill>
                  <a:schemeClr val="tx1"/>
                </a:solidFill>
              </a:rPr>
              <a:t> </a:t>
            </a:r>
            <a:endParaRPr lang="sv-SE"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485775" y="41275"/>
            <a:ext cx="8229600" cy="1311275"/>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000000"/>
                </a:solidFill>
              </a:rPr>
              <a:t>Byt ut fossila bränslen mot förnybara</a:t>
            </a:r>
          </a:p>
        </p:txBody>
      </p:sp>
      <p:sp>
        <p:nvSpPr>
          <p:cNvPr id="34819" name="Text Box 2"/>
          <p:cNvSpPr txBox="1">
            <a:spLocks noChangeArrowheads="1"/>
          </p:cNvSpPr>
          <p:nvPr/>
        </p:nvSpPr>
        <p:spPr bwMode="auto">
          <a:xfrm>
            <a:off x="611560" y="1928813"/>
            <a:ext cx="4038600" cy="420067"/>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Vind</a:t>
            </a:r>
            <a:endParaRPr lang="en-US" sz="2800" dirty="0">
              <a:solidFill>
                <a:srgbClr val="000000"/>
              </a:solidFill>
            </a:endParaRPr>
          </a:p>
        </p:txBody>
      </p:sp>
      <p:sp>
        <p:nvSpPr>
          <p:cNvPr id="34820" name="Line 3"/>
          <p:cNvSpPr>
            <a:spLocks noChangeShapeType="1"/>
          </p:cNvSpPr>
          <p:nvPr/>
        </p:nvSpPr>
        <p:spPr bwMode="auto">
          <a:xfrm>
            <a:off x="914400" y="1333500"/>
            <a:ext cx="8229600" cy="1588"/>
          </a:xfrm>
          <a:prstGeom prst="line">
            <a:avLst/>
          </a:prstGeom>
          <a:noFill/>
          <a:ln w="38160">
            <a:solidFill>
              <a:srgbClr val="000000"/>
            </a:solidFill>
            <a:miter lim="800000"/>
            <a:headEnd/>
            <a:tailEnd/>
          </a:ln>
        </p:spPr>
        <p:txBody>
          <a:bodyPr/>
          <a:lstStyle/>
          <a:p>
            <a:endParaRPr lang="sv-SE"/>
          </a:p>
        </p:txBody>
      </p:sp>
      <p:grpSp>
        <p:nvGrpSpPr>
          <p:cNvPr id="34821" name="Group 4"/>
          <p:cNvGrpSpPr>
            <a:grpSpLocks/>
          </p:cNvGrpSpPr>
          <p:nvPr/>
        </p:nvGrpSpPr>
        <p:grpSpPr bwMode="auto">
          <a:xfrm>
            <a:off x="4802188" y="1700213"/>
            <a:ext cx="4022725" cy="4335462"/>
            <a:chOff x="3025" y="1071"/>
            <a:chExt cx="2534" cy="2731"/>
          </a:xfrm>
        </p:grpSpPr>
        <p:pic>
          <p:nvPicPr>
            <p:cNvPr id="34824" name="Picture 5"/>
            <p:cNvPicPr>
              <a:picLocks noChangeAspect="1" noChangeArrowheads="1"/>
            </p:cNvPicPr>
            <p:nvPr/>
          </p:nvPicPr>
          <p:blipFill>
            <a:blip r:embed="rId3" cstate="print"/>
            <a:srcRect/>
            <a:stretch>
              <a:fillRect/>
            </a:stretch>
          </p:blipFill>
          <p:spPr bwMode="auto">
            <a:xfrm>
              <a:off x="3025" y="1071"/>
              <a:ext cx="2535" cy="2732"/>
            </a:xfrm>
            <a:prstGeom prst="rect">
              <a:avLst/>
            </a:prstGeom>
            <a:noFill/>
            <a:ln w="9525">
              <a:noFill/>
              <a:round/>
              <a:headEnd/>
              <a:tailEnd/>
            </a:ln>
          </p:spPr>
        </p:pic>
        <p:sp>
          <p:nvSpPr>
            <p:cNvPr id="34825" name="Text Box 6"/>
            <p:cNvSpPr txBox="1">
              <a:spLocks noChangeArrowheads="1"/>
            </p:cNvSpPr>
            <p:nvPr/>
          </p:nvSpPr>
          <p:spPr bwMode="auto">
            <a:xfrm>
              <a:off x="3025" y="1071"/>
              <a:ext cx="2535" cy="2732"/>
            </a:xfrm>
            <a:prstGeom prst="rect">
              <a:avLst/>
            </a:prstGeom>
            <a:noFill/>
            <a:ln w="9525">
              <a:noFill/>
              <a:round/>
              <a:headEnd/>
              <a:tailEnd/>
            </a:ln>
          </p:spPr>
          <p:txBody>
            <a:bodyPr wrap="none" anchor="ctr"/>
            <a:lstStyle/>
            <a:p>
              <a:endParaRPr lang="sv-SE"/>
            </a:p>
          </p:txBody>
        </p:sp>
      </p:grpSp>
      <p:sp>
        <p:nvSpPr>
          <p:cNvPr id="34822" name="Text Box 7"/>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Gary Milner</a:t>
            </a:r>
          </a:p>
        </p:txBody>
      </p:sp>
      <p:sp>
        <p:nvSpPr>
          <p:cNvPr id="34823" name="Line 8"/>
          <p:cNvSpPr>
            <a:spLocks noChangeShapeType="1"/>
          </p:cNvSpPr>
          <p:nvPr/>
        </p:nvSpPr>
        <p:spPr bwMode="auto">
          <a:xfrm>
            <a:off x="696913" y="1219200"/>
            <a:ext cx="8447087" cy="1588"/>
          </a:xfrm>
          <a:prstGeom prst="line">
            <a:avLst/>
          </a:prstGeom>
          <a:noFill/>
          <a:ln w="38160">
            <a:solidFill>
              <a:srgbClr val="FFFFFF"/>
            </a:solidFill>
            <a:miter lim="800000"/>
            <a:headEnd/>
            <a:tailEnd/>
          </a:ln>
        </p:spPr>
        <p:txBody>
          <a:bodyPr/>
          <a:lstStyle/>
          <a:p>
            <a:endParaRPr lang="sv-SE"/>
          </a:p>
        </p:txBody>
      </p:sp>
      <p:sp>
        <p:nvSpPr>
          <p:cNvPr id="10" name="Text Box 2"/>
          <p:cNvSpPr txBox="1">
            <a:spLocks noChangeArrowheads="1"/>
          </p:cNvSpPr>
          <p:nvPr/>
        </p:nvSpPr>
        <p:spPr bwMode="auto">
          <a:xfrm>
            <a:off x="611560" y="2492896"/>
            <a:ext cx="4038600" cy="504056"/>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Sol</a:t>
            </a:r>
            <a:endParaRPr lang="en-US" sz="2800" dirty="0">
              <a:solidFill>
                <a:srgbClr val="000000"/>
              </a:solidFill>
            </a:endParaRPr>
          </a:p>
        </p:txBody>
      </p:sp>
      <p:sp>
        <p:nvSpPr>
          <p:cNvPr id="11" name="Text Box 2"/>
          <p:cNvSpPr txBox="1">
            <a:spLocks noChangeArrowheads="1"/>
          </p:cNvSpPr>
          <p:nvPr/>
        </p:nvSpPr>
        <p:spPr bwMode="auto">
          <a:xfrm>
            <a:off x="611560" y="2996952"/>
            <a:ext cx="4038600" cy="504056"/>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Geotermisk</a:t>
            </a:r>
            <a:r>
              <a:rPr lang="en-US" sz="2800" dirty="0" smtClean="0">
                <a:solidFill>
                  <a:srgbClr val="000000"/>
                </a:solidFill>
              </a:rPr>
              <a:t> </a:t>
            </a:r>
            <a:r>
              <a:rPr lang="en-US" sz="2800" dirty="0" err="1" smtClean="0">
                <a:solidFill>
                  <a:srgbClr val="000000"/>
                </a:solidFill>
              </a:rPr>
              <a:t>energi</a:t>
            </a:r>
            <a:endParaRPr lang="en-US" sz="2800" dirty="0">
              <a:solidFill>
                <a:srgbClr val="000000"/>
              </a:solidFill>
            </a:endParaRPr>
          </a:p>
        </p:txBody>
      </p:sp>
      <p:sp>
        <p:nvSpPr>
          <p:cNvPr id="12" name="Text Box 2"/>
          <p:cNvSpPr txBox="1">
            <a:spLocks noChangeArrowheads="1"/>
          </p:cNvSpPr>
          <p:nvPr/>
        </p:nvSpPr>
        <p:spPr bwMode="auto">
          <a:xfrm>
            <a:off x="611560" y="3511550"/>
            <a:ext cx="4038600" cy="1861666"/>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Andra</a:t>
            </a:r>
            <a:r>
              <a:rPr lang="en-US" sz="2800" dirty="0">
                <a:solidFill>
                  <a:srgbClr val="000000"/>
                </a:solidFill>
              </a:rPr>
              <a:t>: </a:t>
            </a:r>
            <a:r>
              <a:rPr lang="en-US" sz="2800" dirty="0" err="1">
                <a:solidFill>
                  <a:srgbClr val="000000"/>
                </a:solidFill>
              </a:rPr>
              <a:t>småskalig</a:t>
            </a:r>
            <a:r>
              <a:rPr lang="en-US" sz="2800" dirty="0">
                <a:solidFill>
                  <a:srgbClr val="000000"/>
                </a:solidFill>
              </a:rPr>
              <a:t> </a:t>
            </a:r>
            <a:r>
              <a:rPr lang="en-US" sz="2800" dirty="0" err="1">
                <a:solidFill>
                  <a:srgbClr val="000000"/>
                </a:solidFill>
              </a:rPr>
              <a:t>vattenkraft</a:t>
            </a:r>
            <a:r>
              <a:rPr lang="en-US" sz="2800" dirty="0">
                <a:solidFill>
                  <a:srgbClr val="000000"/>
                </a:solidFill>
              </a:rPr>
              <a:t>, </a:t>
            </a:r>
            <a:r>
              <a:rPr lang="en-US" sz="2800" dirty="0" err="1">
                <a:solidFill>
                  <a:srgbClr val="000000"/>
                </a:solidFill>
              </a:rPr>
              <a:t>våg</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tidvattenkraft</a:t>
            </a:r>
            <a:r>
              <a:rPr lang="en-US" sz="2800" dirty="0">
                <a:solidFill>
                  <a:srgbClr val="000000"/>
                </a:solidFill>
              </a:rPr>
              <a:t>, </a:t>
            </a:r>
            <a:r>
              <a:rPr lang="en-US" sz="2800" dirty="0" err="1">
                <a:solidFill>
                  <a:srgbClr val="000000"/>
                </a:solidFill>
              </a:rPr>
              <a:t>biomassa</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cstate="print"/>
          <a:srcRect/>
          <a:stretch>
            <a:fillRect/>
          </a:stretch>
        </p:blipFill>
        <p:spPr bwMode="auto">
          <a:xfrm>
            <a:off x="4389438" y="2087563"/>
            <a:ext cx="4711700" cy="3290887"/>
          </a:xfrm>
          <a:prstGeom prst="rect">
            <a:avLst/>
          </a:prstGeom>
          <a:noFill/>
          <a:ln w="9525">
            <a:noFill/>
            <a:round/>
            <a:headEnd/>
            <a:tailEnd/>
          </a:ln>
        </p:spPr>
      </p:pic>
      <p:sp>
        <p:nvSpPr>
          <p:cNvPr id="35843" name="Text Box 2"/>
          <p:cNvSpPr txBox="1">
            <a:spLocks noChangeArrowheads="1"/>
          </p:cNvSpPr>
          <p:nvPr/>
        </p:nvSpPr>
        <p:spPr bwMode="auto">
          <a:xfrm>
            <a:off x="4748213" y="1628800"/>
            <a:ext cx="4395787" cy="520700"/>
          </a:xfrm>
          <a:prstGeom prst="rect">
            <a:avLst/>
          </a:prstGeom>
          <a:noFill/>
          <a:ln w="9525">
            <a:noFill/>
            <a:round/>
            <a:headEnd/>
            <a:tailEnd/>
          </a:ln>
        </p:spPr>
        <p:txBody>
          <a:bodyPr lIns="90000" tIns="46800" rIns="90000" bIns="46800">
            <a:spAutoFit/>
          </a:bodyPr>
          <a:lstStyle/>
          <a:p>
            <a:pPr>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b="1" dirty="0" err="1" smtClean="0">
                <a:solidFill>
                  <a:srgbClr val="333333"/>
                </a:solidFill>
              </a:rPr>
              <a:t>Installerad</a:t>
            </a:r>
            <a:r>
              <a:rPr lang="en-US" sz="1400" b="1" dirty="0" smtClean="0">
                <a:solidFill>
                  <a:srgbClr val="333333"/>
                </a:solidFill>
              </a:rPr>
              <a:t> </a:t>
            </a:r>
            <a:r>
              <a:rPr lang="en-US" sz="1400" b="1" dirty="0" err="1" smtClean="0">
                <a:solidFill>
                  <a:srgbClr val="333333"/>
                </a:solidFill>
              </a:rPr>
              <a:t>vindkraftskapacitet</a:t>
            </a:r>
            <a:r>
              <a:rPr lang="en-US" sz="1400" b="1" dirty="0" smtClean="0">
                <a:solidFill>
                  <a:srgbClr val="333333"/>
                </a:solidFill>
              </a:rPr>
              <a:t> </a:t>
            </a:r>
            <a:r>
              <a:rPr lang="en-US" sz="1400" b="1" dirty="0" err="1" smtClean="0">
                <a:solidFill>
                  <a:srgbClr val="333333"/>
                </a:solidFill>
              </a:rPr>
              <a:t>i</a:t>
            </a:r>
            <a:r>
              <a:rPr lang="en-US" sz="1400" b="1" dirty="0" smtClean="0">
                <a:solidFill>
                  <a:srgbClr val="333333"/>
                </a:solidFill>
              </a:rPr>
              <a:t> </a:t>
            </a:r>
            <a:r>
              <a:rPr lang="en-US" sz="1400" b="1" dirty="0" err="1" smtClean="0">
                <a:solidFill>
                  <a:srgbClr val="333333"/>
                </a:solidFill>
              </a:rPr>
              <a:t>världen</a:t>
            </a:r>
            <a:r>
              <a:rPr lang="en-US" sz="1400" b="1" dirty="0" smtClean="0">
                <a:solidFill>
                  <a:srgbClr val="333333"/>
                </a:solidFill>
              </a:rPr>
              <a:t>, </a:t>
            </a:r>
            <a:br>
              <a:rPr lang="en-US" sz="1400" b="1" dirty="0" smtClean="0">
                <a:solidFill>
                  <a:srgbClr val="333333"/>
                </a:solidFill>
              </a:rPr>
            </a:br>
            <a:r>
              <a:rPr lang="en-US" sz="1400" b="1" dirty="0" smtClean="0">
                <a:solidFill>
                  <a:srgbClr val="333333"/>
                </a:solidFill>
              </a:rPr>
              <a:t>1980-2008</a:t>
            </a:r>
            <a:endParaRPr lang="en-US" sz="1400" b="1" dirty="0">
              <a:solidFill>
                <a:srgbClr val="333333"/>
              </a:solidFill>
            </a:endParaRPr>
          </a:p>
        </p:txBody>
      </p:sp>
      <p:sp>
        <p:nvSpPr>
          <p:cNvPr id="35844" name="Text Box 3"/>
          <p:cNvSpPr txBox="1">
            <a:spLocks noChangeArrowheads="1"/>
          </p:cNvSpPr>
          <p:nvPr/>
        </p:nvSpPr>
        <p:spPr bwMode="auto">
          <a:xfrm>
            <a:off x="457200" y="257175"/>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err="1" smtClean="0">
                <a:solidFill>
                  <a:srgbClr val="000000"/>
                </a:solidFill>
              </a:rPr>
              <a:t>Vindkraft</a:t>
            </a:r>
            <a:endParaRPr lang="en-US" sz="4000" dirty="0">
              <a:solidFill>
                <a:srgbClr val="000000"/>
              </a:solidFill>
            </a:endParaRPr>
          </a:p>
        </p:txBody>
      </p:sp>
      <p:sp>
        <p:nvSpPr>
          <p:cNvPr id="35845" name="Text Box 4"/>
          <p:cNvSpPr txBox="1">
            <a:spLocks noChangeArrowheads="1"/>
          </p:cNvSpPr>
          <p:nvPr/>
        </p:nvSpPr>
        <p:spPr bwMode="auto">
          <a:xfrm>
            <a:off x="107504" y="1371600"/>
            <a:ext cx="4478338" cy="401216"/>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a:solidFill>
                  <a:srgbClr val="000000"/>
                </a:solidFill>
              </a:rPr>
              <a:t>Hörnsten</a:t>
            </a:r>
            <a:r>
              <a:rPr lang="en-US" sz="2400" dirty="0">
                <a:solidFill>
                  <a:srgbClr val="000000"/>
                </a:solidFill>
              </a:rPr>
              <a:t> </a:t>
            </a:r>
            <a:r>
              <a:rPr lang="en-US" sz="2400" dirty="0" err="1">
                <a:solidFill>
                  <a:srgbClr val="000000"/>
                </a:solidFill>
              </a:rPr>
              <a:t>i</a:t>
            </a:r>
            <a:r>
              <a:rPr lang="en-US" sz="2400" dirty="0">
                <a:solidFill>
                  <a:srgbClr val="000000"/>
                </a:solidFill>
              </a:rPr>
              <a:t> Plan </a:t>
            </a:r>
            <a:r>
              <a:rPr lang="en-US" sz="2400" dirty="0" smtClean="0">
                <a:solidFill>
                  <a:srgbClr val="000000"/>
                </a:solidFill>
              </a:rPr>
              <a:t>B.</a:t>
            </a:r>
            <a:endParaRPr lang="en-US" sz="2400" dirty="0">
              <a:solidFill>
                <a:srgbClr val="000000"/>
              </a:solidFill>
            </a:endParaRPr>
          </a:p>
        </p:txBody>
      </p:sp>
      <p:sp>
        <p:nvSpPr>
          <p:cNvPr id="35846" name="Line 5"/>
          <p:cNvSpPr>
            <a:spLocks noChangeShapeType="1"/>
          </p:cNvSpPr>
          <p:nvPr/>
        </p:nvSpPr>
        <p:spPr bwMode="auto">
          <a:xfrm>
            <a:off x="914400" y="1204913"/>
            <a:ext cx="8229600" cy="1587"/>
          </a:xfrm>
          <a:prstGeom prst="line">
            <a:avLst/>
          </a:prstGeom>
          <a:noFill/>
          <a:ln w="38160">
            <a:solidFill>
              <a:srgbClr val="000000"/>
            </a:solidFill>
            <a:miter lim="800000"/>
            <a:headEnd/>
            <a:tailEnd/>
          </a:ln>
        </p:spPr>
        <p:txBody>
          <a:bodyPr/>
          <a:lstStyle/>
          <a:p>
            <a:endParaRPr lang="sv-SE"/>
          </a:p>
        </p:txBody>
      </p:sp>
      <p:sp>
        <p:nvSpPr>
          <p:cNvPr id="35847"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Joe Gough</a:t>
            </a:r>
          </a:p>
        </p:txBody>
      </p:sp>
      <p:sp>
        <p:nvSpPr>
          <p:cNvPr id="8" name="Text Box 4"/>
          <p:cNvSpPr txBox="1">
            <a:spLocks noChangeArrowheads="1"/>
          </p:cNvSpPr>
          <p:nvPr/>
        </p:nvSpPr>
        <p:spPr bwMode="auto">
          <a:xfrm>
            <a:off x="107504" y="1847800"/>
            <a:ext cx="4478338" cy="1437184"/>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Förekommer</a:t>
            </a:r>
            <a:r>
              <a:rPr lang="en-US" sz="2400" dirty="0" smtClean="0">
                <a:solidFill>
                  <a:srgbClr val="000000"/>
                </a:solidFill>
              </a:rPr>
              <a:t> </a:t>
            </a:r>
            <a:r>
              <a:rPr lang="en-US" sz="2400" dirty="0" err="1">
                <a:solidFill>
                  <a:srgbClr val="000000"/>
                </a:solidFill>
              </a:rPr>
              <a:t>rikligt</a:t>
            </a:r>
            <a:r>
              <a:rPr lang="en-US" sz="2400" dirty="0">
                <a:solidFill>
                  <a:srgbClr val="000000"/>
                </a:solidFill>
              </a:rPr>
              <a:t>: </a:t>
            </a:r>
            <a:r>
              <a:rPr lang="en-US" sz="2400" dirty="0" err="1">
                <a:solidFill>
                  <a:srgbClr val="000000"/>
                </a:solidFill>
              </a:rPr>
              <a:t>Norddakota</a:t>
            </a:r>
            <a:r>
              <a:rPr lang="en-US" sz="2400" dirty="0">
                <a:solidFill>
                  <a:srgbClr val="000000"/>
                </a:solidFill>
              </a:rPr>
              <a:t>, Kansas </a:t>
            </a:r>
            <a:r>
              <a:rPr lang="en-US" sz="2400" dirty="0" err="1">
                <a:solidFill>
                  <a:srgbClr val="000000"/>
                </a:solidFill>
              </a:rPr>
              <a:t>och</a:t>
            </a:r>
            <a:r>
              <a:rPr lang="en-US" sz="2400" dirty="0">
                <a:solidFill>
                  <a:srgbClr val="000000"/>
                </a:solidFill>
              </a:rPr>
              <a:t> Texas </a:t>
            </a:r>
            <a:r>
              <a:rPr lang="en-US" sz="2400" dirty="0" err="1">
                <a:solidFill>
                  <a:srgbClr val="000000"/>
                </a:solidFill>
              </a:rPr>
              <a:t>skulle</a:t>
            </a:r>
            <a:r>
              <a:rPr lang="en-US" sz="2400" dirty="0">
                <a:solidFill>
                  <a:srgbClr val="000000"/>
                </a:solidFill>
              </a:rPr>
              <a:t> </a:t>
            </a:r>
            <a:r>
              <a:rPr lang="en-US" sz="2400" dirty="0" err="1">
                <a:solidFill>
                  <a:srgbClr val="000000"/>
                </a:solidFill>
              </a:rPr>
              <a:t>ensamma</a:t>
            </a:r>
            <a:r>
              <a:rPr lang="en-US" sz="2400" dirty="0">
                <a:solidFill>
                  <a:srgbClr val="000000"/>
                </a:solidFill>
              </a:rPr>
              <a:t> </a:t>
            </a:r>
            <a:r>
              <a:rPr lang="en-US" sz="2400" dirty="0" err="1">
                <a:solidFill>
                  <a:srgbClr val="000000"/>
                </a:solidFill>
              </a:rPr>
              <a:t>klara</a:t>
            </a:r>
            <a:r>
              <a:rPr lang="en-US" sz="2400" dirty="0">
                <a:solidFill>
                  <a:srgbClr val="000000"/>
                </a:solidFill>
              </a:rPr>
              <a:t> </a:t>
            </a:r>
            <a:r>
              <a:rPr lang="en-US" sz="2400" dirty="0" err="1">
                <a:solidFill>
                  <a:srgbClr val="000000"/>
                </a:solidFill>
              </a:rPr>
              <a:t>hela</a:t>
            </a:r>
            <a:r>
              <a:rPr lang="en-US" sz="2400" dirty="0">
                <a:solidFill>
                  <a:srgbClr val="000000"/>
                </a:solidFill>
              </a:rPr>
              <a:t> USAs </a:t>
            </a:r>
            <a:r>
              <a:rPr lang="en-US" sz="2400" dirty="0" err="1" smtClean="0">
                <a:solidFill>
                  <a:srgbClr val="000000"/>
                </a:solidFill>
              </a:rPr>
              <a:t>energibehov</a:t>
            </a:r>
            <a:r>
              <a:rPr lang="en-US" sz="2400" dirty="0" smtClean="0">
                <a:solidFill>
                  <a:srgbClr val="000000"/>
                </a:solidFill>
              </a:rPr>
              <a:t>.</a:t>
            </a:r>
            <a:endParaRPr lang="en-US" sz="2400" dirty="0">
              <a:solidFill>
                <a:srgbClr val="000000"/>
              </a:solidFill>
            </a:endParaRPr>
          </a:p>
        </p:txBody>
      </p:sp>
      <p:sp>
        <p:nvSpPr>
          <p:cNvPr id="9" name="Text Box 4"/>
          <p:cNvSpPr txBox="1">
            <a:spLocks noChangeArrowheads="1"/>
          </p:cNvSpPr>
          <p:nvPr/>
        </p:nvSpPr>
        <p:spPr bwMode="auto">
          <a:xfrm>
            <a:off x="107504" y="3287960"/>
            <a:ext cx="4478338" cy="357064"/>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Finns </a:t>
            </a:r>
            <a:r>
              <a:rPr lang="en-US" sz="2400" dirty="0" err="1">
                <a:solidFill>
                  <a:srgbClr val="000000"/>
                </a:solidFill>
              </a:rPr>
              <a:t>i</a:t>
            </a:r>
            <a:r>
              <a:rPr lang="en-US" sz="2400" dirty="0">
                <a:solidFill>
                  <a:srgbClr val="000000"/>
                </a:solidFill>
              </a:rPr>
              <a:t> </a:t>
            </a:r>
            <a:r>
              <a:rPr lang="en-US" sz="2400" dirty="0" err="1">
                <a:solidFill>
                  <a:srgbClr val="000000"/>
                </a:solidFill>
              </a:rPr>
              <a:t>varje</a:t>
            </a:r>
            <a:r>
              <a:rPr lang="en-US" sz="2400" dirty="0">
                <a:solidFill>
                  <a:srgbClr val="000000"/>
                </a:solidFill>
              </a:rPr>
              <a:t> </a:t>
            </a:r>
            <a:r>
              <a:rPr lang="en-US" sz="2400" dirty="0" smtClean="0">
                <a:solidFill>
                  <a:srgbClr val="000000"/>
                </a:solidFill>
              </a:rPr>
              <a:t>land.</a:t>
            </a:r>
            <a:endParaRPr lang="en-US" sz="2400" dirty="0">
              <a:solidFill>
                <a:srgbClr val="000000"/>
              </a:solidFill>
            </a:endParaRPr>
          </a:p>
        </p:txBody>
      </p:sp>
      <p:sp>
        <p:nvSpPr>
          <p:cNvPr id="10" name="Text Box 4"/>
          <p:cNvSpPr txBox="1">
            <a:spLocks noChangeArrowheads="1"/>
          </p:cNvSpPr>
          <p:nvPr/>
        </p:nvSpPr>
        <p:spPr bwMode="auto">
          <a:xfrm>
            <a:off x="107504" y="3720008"/>
            <a:ext cx="4478338" cy="429072"/>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Allt</a:t>
            </a:r>
            <a:r>
              <a:rPr lang="en-US" sz="2400" dirty="0" smtClean="0">
                <a:solidFill>
                  <a:srgbClr val="000000"/>
                </a:solidFill>
              </a:rPr>
              <a:t> </a:t>
            </a:r>
            <a:r>
              <a:rPr lang="en-US" sz="2400" dirty="0" err="1" smtClean="0">
                <a:solidFill>
                  <a:srgbClr val="000000"/>
                </a:solidFill>
              </a:rPr>
              <a:t>billigare</a:t>
            </a:r>
            <a:r>
              <a:rPr lang="en-US" sz="2400" dirty="0" smtClean="0">
                <a:solidFill>
                  <a:srgbClr val="000000"/>
                </a:solidFill>
              </a:rPr>
              <a:t>.</a:t>
            </a:r>
            <a:endParaRPr lang="en-US" sz="2400" dirty="0">
              <a:solidFill>
                <a:srgbClr val="000000"/>
              </a:solidFill>
            </a:endParaRPr>
          </a:p>
        </p:txBody>
      </p:sp>
      <p:sp>
        <p:nvSpPr>
          <p:cNvPr id="11" name="Text Box 4"/>
          <p:cNvSpPr txBox="1">
            <a:spLocks noChangeArrowheads="1"/>
          </p:cNvSpPr>
          <p:nvPr/>
        </p:nvSpPr>
        <p:spPr bwMode="auto">
          <a:xfrm>
            <a:off x="107504" y="4224064"/>
            <a:ext cx="4478338" cy="1149152"/>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Plan B-</a:t>
            </a:r>
            <a:r>
              <a:rPr lang="en-US" sz="2400" dirty="0" err="1" smtClean="0">
                <a:solidFill>
                  <a:srgbClr val="000000"/>
                </a:solidFill>
              </a:rPr>
              <a:t>målet</a:t>
            </a:r>
            <a:r>
              <a:rPr lang="en-US" sz="2400" dirty="0" smtClean="0">
                <a:solidFill>
                  <a:srgbClr val="000000"/>
                </a:solidFill>
              </a:rPr>
              <a:t> </a:t>
            </a:r>
            <a:r>
              <a:rPr lang="en-US" sz="2400" dirty="0" err="1" smtClean="0">
                <a:solidFill>
                  <a:srgbClr val="000000"/>
                </a:solidFill>
              </a:rPr>
              <a:t>är</a:t>
            </a:r>
            <a:r>
              <a:rPr lang="en-US" sz="2400" dirty="0" smtClean="0">
                <a:solidFill>
                  <a:srgbClr val="000000"/>
                </a:solidFill>
              </a:rPr>
              <a:t> </a:t>
            </a:r>
            <a:r>
              <a:rPr lang="en-US" sz="2400" dirty="0" err="1" smtClean="0">
                <a:solidFill>
                  <a:srgbClr val="000000"/>
                </a:solidFill>
              </a:rPr>
              <a:t>att</a:t>
            </a:r>
            <a:r>
              <a:rPr lang="en-US" sz="2400" dirty="0" smtClean="0">
                <a:solidFill>
                  <a:srgbClr val="000000"/>
                </a:solidFill>
              </a:rPr>
              <a:t> </a:t>
            </a:r>
            <a:r>
              <a:rPr lang="en-US" sz="2400" dirty="0" err="1" smtClean="0">
                <a:solidFill>
                  <a:srgbClr val="000000"/>
                </a:solidFill>
              </a:rPr>
              <a:t>världen</a:t>
            </a:r>
            <a:r>
              <a:rPr lang="en-US" sz="2400" dirty="0" smtClean="0">
                <a:solidFill>
                  <a:srgbClr val="000000"/>
                </a:solidFill>
              </a:rPr>
              <a:t> </a:t>
            </a:r>
            <a:r>
              <a:rPr lang="en-US" sz="2400" dirty="0" err="1" smtClean="0">
                <a:solidFill>
                  <a:srgbClr val="000000"/>
                </a:solidFill>
              </a:rPr>
              <a:t>år</a:t>
            </a:r>
            <a:r>
              <a:rPr lang="en-US" sz="2400" dirty="0" smtClean="0">
                <a:solidFill>
                  <a:srgbClr val="000000"/>
                </a:solidFill>
              </a:rPr>
              <a:t> 2020 </a:t>
            </a:r>
            <a:r>
              <a:rPr lang="en-US" sz="2400" dirty="0" err="1" smtClean="0">
                <a:solidFill>
                  <a:srgbClr val="000000"/>
                </a:solidFill>
              </a:rPr>
              <a:t>ska</a:t>
            </a:r>
            <a:r>
              <a:rPr lang="en-US" sz="2400" dirty="0" smtClean="0">
                <a:solidFill>
                  <a:srgbClr val="000000"/>
                </a:solidFill>
              </a:rPr>
              <a:t> ha 3 </a:t>
            </a:r>
            <a:r>
              <a:rPr lang="en-US" sz="2400" dirty="0" err="1">
                <a:solidFill>
                  <a:srgbClr val="000000"/>
                </a:solidFill>
              </a:rPr>
              <a:t>miljoner</a:t>
            </a:r>
            <a:r>
              <a:rPr lang="en-US" sz="2400" dirty="0">
                <a:solidFill>
                  <a:srgbClr val="000000"/>
                </a:solidFill>
              </a:rPr>
              <a:t> MW </a:t>
            </a:r>
            <a:r>
              <a:rPr lang="en-US" sz="2400" dirty="0" err="1" smtClean="0">
                <a:solidFill>
                  <a:srgbClr val="000000"/>
                </a:solidFill>
              </a:rPr>
              <a:t>i</a:t>
            </a:r>
            <a:r>
              <a:rPr lang="en-US" sz="2400" dirty="0" smtClean="0">
                <a:solidFill>
                  <a:srgbClr val="000000"/>
                </a:solidFill>
              </a:rPr>
              <a:t> </a:t>
            </a:r>
            <a:r>
              <a:rPr lang="en-US" sz="2400" dirty="0" err="1">
                <a:solidFill>
                  <a:srgbClr val="000000"/>
                </a:solidFill>
              </a:rPr>
              <a:t>installerad</a:t>
            </a:r>
            <a:r>
              <a:rPr lang="en-US" sz="2400" dirty="0">
                <a:solidFill>
                  <a:srgbClr val="000000"/>
                </a:solidFill>
              </a:rPr>
              <a:t> </a:t>
            </a:r>
            <a:r>
              <a:rPr lang="en-US" sz="2400" dirty="0" err="1" smtClean="0">
                <a:solidFill>
                  <a:srgbClr val="000000"/>
                </a:solidFill>
              </a:rPr>
              <a:t>kapacitet</a:t>
            </a:r>
            <a:r>
              <a:rPr lang="en-US" sz="2400" dirty="0" smtClean="0">
                <a:solidFill>
                  <a:srgbClr val="000000"/>
                </a:solidFill>
              </a:rPr>
              <a:t>.</a:t>
            </a:r>
            <a:endParaRPr lang="en-US" sz="2400" dirty="0">
              <a:solidFill>
                <a:srgbClr val="000000"/>
              </a:solidFill>
            </a:endParaRPr>
          </a:p>
        </p:txBody>
      </p:sp>
      <p:sp>
        <p:nvSpPr>
          <p:cNvPr id="12" name="Text Box 4"/>
          <p:cNvSpPr txBox="1">
            <a:spLocks noChangeArrowheads="1"/>
          </p:cNvSpPr>
          <p:nvPr/>
        </p:nvSpPr>
        <p:spPr bwMode="auto">
          <a:xfrm>
            <a:off x="107504" y="5376192"/>
            <a:ext cx="4478338" cy="1149152"/>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Då</a:t>
            </a:r>
            <a:r>
              <a:rPr lang="en-US" sz="2400" dirty="0" smtClean="0">
                <a:solidFill>
                  <a:srgbClr val="000000"/>
                </a:solidFill>
              </a:rPr>
              <a:t> </a:t>
            </a:r>
            <a:r>
              <a:rPr lang="en-US" sz="2400" dirty="0" err="1" smtClean="0">
                <a:solidFill>
                  <a:srgbClr val="000000"/>
                </a:solidFill>
              </a:rPr>
              <a:t>behövs</a:t>
            </a:r>
            <a:r>
              <a:rPr lang="en-US" sz="2400" dirty="0" smtClean="0">
                <a:solidFill>
                  <a:srgbClr val="000000"/>
                </a:solidFill>
              </a:rPr>
              <a:t> 1,5 </a:t>
            </a:r>
            <a:r>
              <a:rPr lang="en-US" sz="2400" dirty="0" err="1" smtClean="0">
                <a:solidFill>
                  <a:srgbClr val="000000"/>
                </a:solidFill>
              </a:rPr>
              <a:t>miljoner</a:t>
            </a:r>
            <a:r>
              <a:rPr lang="en-US" sz="2400" dirty="0" smtClean="0">
                <a:solidFill>
                  <a:srgbClr val="000000"/>
                </a:solidFill>
              </a:rPr>
              <a:t> </a:t>
            </a:r>
            <a:r>
              <a:rPr lang="en-US" sz="2400" dirty="0" err="1" smtClean="0">
                <a:solidFill>
                  <a:srgbClr val="000000"/>
                </a:solidFill>
              </a:rPr>
              <a:t>turbiner</a:t>
            </a:r>
            <a:r>
              <a:rPr lang="en-US" sz="2400" dirty="0" smtClean="0">
                <a:solidFill>
                  <a:srgbClr val="000000"/>
                </a:solidFill>
              </a:rPr>
              <a:t> </a:t>
            </a:r>
            <a:r>
              <a:rPr lang="en-US" sz="2400" dirty="0" err="1" smtClean="0">
                <a:solidFill>
                  <a:srgbClr val="000000"/>
                </a:solidFill>
              </a:rPr>
              <a:t>på</a:t>
            </a:r>
            <a:r>
              <a:rPr lang="en-US" sz="2400" dirty="0" smtClean="0">
                <a:solidFill>
                  <a:srgbClr val="000000"/>
                </a:solidFill>
              </a:rPr>
              <a:t> 2 MW </a:t>
            </a:r>
            <a:r>
              <a:rPr lang="en-US" sz="2400" dirty="0" err="1" smtClean="0">
                <a:solidFill>
                  <a:srgbClr val="000000"/>
                </a:solidFill>
              </a:rPr>
              <a:t>vardera</a:t>
            </a:r>
            <a:r>
              <a:rPr lang="en-US" sz="2400" dirty="0" smtClean="0">
                <a:solidFill>
                  <a:srgbClr val="000000"/>
                </a:solidFill>
              </a:rPr>
              <a:t> </a:t>
            </a:r>
            <a:r>
              <a:rPr lang="en-US" sz="2400" dirty="0" err="1" smtClean="0">
                <a:solidFill>
                  <a:srgbClr val="000000"/>
                </a:solidFill>
              </a:rPr>
              <a:t>före</a:t>
            </a:r>
            <a:r>
              <a:rPr lang="en-US" sz="2400" dirty="0" smtClean="0">
                <a:solidFill>
                  <a:srgbClr val="000000"/>
                </a:solidFill>
              </a:rPr>
              <a:t> </a:t>
            </a:r>
            <a:r>
              <a:rPr lang="en-US" sz="2400" dirty="0" err="1" smtClean="0">
                <a:solidFill>
                  <a:srgbClr val="000000"/>
                </a:solidFill>
              </a:rPr>
              <a:t>år</a:t>
            </a:r>
            <a:r>
              <a:rPr lang="en-US" sz="2400" dirty="0" smtClean="0">
                <a:solidFill>
                  <a:srgbClr val="000000"/>
                </a:solidFill>
              </a:rPr>
              <a:t> 2020.</a:t>
            </a: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p:cNvSpPr txBox="1">
            <a:spLocks noGrp="1"/>
          </p:cNvSpPr>
          <p:nvPr>
            <p:ph type="subTitle" idx="4294967295"/>
          </p:nvPr>
        </p:nvSpPr>
        <p:spPr>
          <a:xfrm>
            <a:off x="136499" y="6312571"/>
            <a:ext cx="8228763" cy="3749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indent="-195934">
              <a:buNone/>
            </a:pPr>
            <a:r>
              <a:rPr lang="sv-SE" sz="1500" dirty="0"/>
              <a:t>Lester R. Brown i Sommarpalatset i Beijing  </a:t>
            </a:r>
          </a:p>
        </p:txBody>
      </p:sp>
      <p:pic>
        <p:nvPicPr>
          <p:cNvPr id="3" name="Bildobjekt 2"/>
          <p:cNvPicPr>
            <a:picLocks noChangeAspect="1"/>
          </p:cNvPicPr>
          <p:nvPr/>
        </p:nvPicPr>
        <p:blipFill>
          <a:blip r:embed="rId3" cstate="print">
            <a:alphaModFix/>
            <a:lum/>
          </a:blip>
          <a:srcRect/>
          <a:stretch>
            <a:fillRect/>
          </a:stretch>
        </p:blipFill>
        <p:spPr>
          <a:xfrm>
            <a:off x="359859" y="359897"/>
            <a:ext cx="8459635" cy="5940263"/>
          </a:xfrm>
          <a:prstGeom prst="rect">
            <a:avLst/>
          </a:prstGeom>
          <a:noFill/>
          <a:ln>
            <a:no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457200" y="288925"/>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000000"/>
                </a:solidFill>
              </a:rPr>
              <a:t>Solkraft</a:t>
            </a:r>
          </a:p>
        </p:txBody>
      </p:sp>
      <p:sp>
        <p:nvSpPr>
          <p:cNvPr id="36867" name="Text Box 2"/>
          <p:cNvSpPr txBox="1">
            <a:spLocks noChangeArrowheads="1"/>
          </p:cNvSpPr>
          <p:nvPr/>
        </p:nvSpPr>
        <p:spPr bwMode="auto">
          <a:xfrm>
            <a:off x="4925888" y="1524001"/>
            <a:ext cx="4218112" cy="1472952"/>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a:solidFill>
                  <a:srgbClr val="000000"/>
                </a:solidFill>
              </a:rPr>
              <a:t>Dagens</a:t>
            </a:r>
            <a:r>
              <a:rPr lang="en-US" sz="2400" dirty="0">
                <a:solidFill>
                  <a:srgbClr val="000000"/>
                </a:solidFill>
              </a:rPr>
              <a:t> </a:t>
            </a:r>
            <a:r>
              <a:rPr lang="en-US" sz="2400" dirty="0" err="1">
                <a:solidFill>
                  <a:srgbClr val="000000"/>
                </a:solidFill>
              </a:rPr>
              <a:t>tekniker</a:t>
            </a:r>
            <a:r>
              <a:rPr lang="en-US" sz="2400" dirty="0">
                <a:solidFill>
                  <a:srgbClr val="000000"/>
                </a:solidFill>
              </a:rPr>
              <a:t> </a:t>
            </a:r>
            <a:r>
              <a:rPr lang="en-US" sz="2400" dirty="0" err="1" smtClean="0">
                <a:solidFill>
                  <a:srgbClr val="000000"/>
                </a:solidFill>
              </a:rPr>
              <a:t>inne</a:t>
            </a:r>
            <a:r>
              <a:rPr lang="en-US" sz="2400" dirty="0" smtClean="0">
                <a:solidFill>
                  <a:srgbClr val="000000"/>
                </a:solidFill>
              </a:rPr>
              <a:t>-</a:t>
            </a:r>
            <a:br>
              <a:rPr lang="en-US" sz="2400" dirty="0" smtClean="0">
                <a:solidFill>
                  <a:srgbClr val="000000"/>
                </a:solidFill>
              </a:rPr>
            </a:br>
            <a:r>
              <a:rPr lang="en-US" sz="2400" dirty="0" err="1" smtClean="0">
                <a:solidFill>
                  <a:srgbClr val="000000"/>
                </a:solidFill>
              </a:rPr>
              <a:t>fattar</a:t>
            </a:r>
            <a:r>
              <a:rPr lang="en-US" sz="2400" dirty="0" smtClean="0">
                <a:solidFill>
                  <a:srgbClr val="000000"/>
                </a:solidFill>
              </a:rPr>
              <a:t> </a:t>
            </a:r>
            <a:r>
              <a:rPr lang="en-US" sz="2400" dirty="0" err="1">
                <a:solidFill>
                  <a:srgbClr val="000000"/>
                </a:solidFill>
              </a:rPr>
              <a:t>solceller</a:t>
            </a:r>
            <a:r>
              <a:rPr lang="en-US" sz="2400" dirty="0">
                <a:solidFill>
                  <a:srgbClr val="000000"/>
                </a:solidFill>
              </a:rPr>
              <a:t>, </a:t>
            </a:r>
            <a:r>
              <a:rPr lang="en-US" sz="2400" dirty="0" err="1">
                <a:solidFill>
                  <a:srgbClr val="000000"/>
                </a:solidFill>
              </a:rPr>
              <a:t>solvärme-kraftverk</a:t>
            </a:r>
            <a:r>
              <a:rPr lang="en-US" sz="2400" dirty="0">
                <a:solidFill>
                  <a:srgbClr val="000000"/>
                </a:solidFill>
              </a:rPr>
              <a:t> </a:t>
            </a:r>
            <a:r>
              <a:rPr lang="en-US" sz="2400" dirty="0" err="1">
                <a:solidFill>
                  <a:srgbClr val="000000"/>
                </a:solidFill>
              </a:rPr>
              <a:t>samt</a:t>
            </a:r>
            <a:r>
              <a:rPr lang="en-US" sz="2400" dirty="0">
                <a:solidFill>
                  <a:srgbClr val="000000"/>
                </a:solidFill>
              </a:rPr>
              <a:t> </a:t>
            </a:r>
            <a:r>
              <a:rPr lang="en-US" sz="2400" dirty="0" err="1">
                <a:solidFill>
                  <a:srgbClr val="000000"/>
                </a:solidFill>
              </a:rPr>
              <a:t>solfångare</a:t>
            </a:r>
            <a:r>
              <a:rPr lang="en-US" sz="2400" dirty="0">
                <a:solidFill>
                  <a:srgbClr val="000000"/>
                </a:solidFill>
              </a:rPr>
              <a:t> </a:t>
            </a:r>
            <a:r>
              <a:rPr lang="en-US" sz="2400" dirty="0" err="1">
                <a:solidFill>
                  <a:srgbClr val="000000"/>
                </a:solidFill>
              </a:rPr>
              <a:t>för</a:t>
            </a:r>
            <a:r>
              <a:rPr lang="en-US" sz="2400" dirty="0">
                <a:solidFill>
                  <a:srgbClr val="000000"/>
                </a:solidFill>
              </a:rPr>
              <a:t> </a:t>
            </a:r>
            <a:r>
              <a:rPr lang="en-US" sz="2400" dirty="0" err="1">
                <a:solidFill>
                  <a:srgbClr val="000000"/>
                </a:solidFill>
              </a:rPr>
              <a:t>värme</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smtClean="0">
                <a:solidFill>
                  <a:srgbClr val="000000"/>
                </a:solidFill>
              </a:rPr>
              <a:t>varmvatten</a:t>
            </a:r>
            <a:r>
              <a:rPr lang="en-US" sz="2400" dirty="0" smtClean="0">
                <a:solidFill>
                  <a:srgbClr val="000000"/>
                </a:solidFill>
              </a:rPr>
              <a:t>.</a:t>
            </a:r>
            <a:endParaRPr lang="en-US" sz="2400" dirty="0">
              <a:solidFill>
                <a:srgbClr val="000000"/>
              </a:solidFill>
            </a:endParaRPr>
          </a:p>
        </p:txBody>
      </p:sp>
      <p:sp>
        <p:nvSpPr>
          <p:cNvPr id="36868" name="Line 3"/>
          <p:cNvSpPr>
            <a:spLocks noChangeShapeType="1"/>
          </p:cNvSpPr>
          <p:nvPr/>
        </p:nvSpPr>
        <p:spPr bwMode="auto">
          <a:xfrm>
            <a:off x="914400" y="1204913"/>
            <a:ext cx="8229600" cy="1587"/>
          </a:xfrm>
          <a:prstGeom prst="line">
            <a:avLst/>
          </a:prstGeom>
          <a:noFill/>
          <a:ln w="38160">
            <a:solidFill>
              <a:srgbClr val="000000"/>
            </a:solidFill>
            <a:miter lim="800000"/>
            <a:headEnd/>
            <a:tailEnd/>
          </a:ln>
        </p:spPr>
        <p:txBody>
          <a:bodyPr/>
          <a:lstStyle/>
          <a:p>
            <a:endParaRPr lang="sv-SE"/>
          </a:p>
        </p:txBody>
      </p:sp>
      <p:sp>
        <p:nvSpPr>
          <p:cNvPr id="36869" name="Text Box 4"/>
          <p:cNvSpPr txBox="1">
            <a:spLocks noChangeArrowheads="1"/>
          </p:cNvSpPr>
          <p:nvPr/>
        </p:nvSpPr>
        <p:spPr bwMode="auto">
          <a:xfrm>
            <a:off x="6257925" y="6491288"/>
            <a:ext cx="288607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Ekaterina Romanova</a:t>
            </a:r>
          </a:p>
        </p:txBody>
      </p:sp>
      <p:sp>
        <p:nvSpPr>
          <p:cNvPr id="36870" name="Text Box 5"/>
          <p:cNvSpPr txBox="1">
            <a:spLocks noChangeArrowheads="1"/>
          </p:cNvSpPr>
          <p:nvPr/>
        </p:nvSpPr>
        <p:spPr bwMode="auto">
          <a:xfrm>
            <a:off x="333375" y="1495425"/>
            <a:ext cx="4267200" cy="556179"/>
          </a:xfrm>
          <a:prstGeom prst="rect">
            <a:avLst/>
          </a:prstGeom>
          <a:noFill/>
          <a:ln w="9525">
            <a:noFill/>
            <a:round/>
            <a:headEnd/>
            <a:tailEnd/>
          </a:ln>
        </p:spPr>
        <p:txBody>
          <a:bodyPr lIns="90000" tIns="46800" rIns="90000" bIns="46800">
            <a:spAutoFit/>
          </a:bodyPr>
          <a:lstStyle/>
          <a:p>
            <a:pPr>
              <a:spcBef>
                <a:spcPts val="938"/>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500" b="1" dirty="0" err="1" smtClean="0">
                <a:solidFill>
                  <a:srgbClr val="333333"/>
                </a:solidFill>
              </a:rPr>
              <a:t>Världens</a:t>
            </a:r>
            <a:r>
              <a:rPr lang="en-US" sz="1500" b="1" dirty="0" smtClean="0">
                <a:solidFill>
                  <a:srgbClr val="333333"/>
                </a:solidFill>
              </a:rPr>
              <a:t> </a:t>
            </a:r>
            <a:r>
              <a:rPr lang="en-US" sz="1500" b="1" dirty="0" err="1" smtClean="0">
                <a:solidFill>
                  <a:srgbClr val="333333"/>
                </a:solidFill>
              </a:rPr>
              <a:t>samlade</a:t>
            </a:r>
            <a:r>
              <a:rPr lang="en-US" sz="1500" b="1" dirty="0" smtClean="0">
                <a:solidFill>
                  <a:srgbClr val="333333"/>
                </a:solidFill>
              </a:rPr>
              <a:t> </a:t>
            </a:r>
            <a:r>
              <a:rPr lang="en-US" sz="1500" b="1" dirty="0" err="1" smtClean="0">
                <a:solidFill>
                  <a:srgbClr val="333333"/>
                </a:solidFill>
              </a:rPr>
              <a:t>produktion</a:t>
            </a:r>
            <a:r>
              <a:rPr lang="en-US" sz="1500" b="1" dirty="0" smtClean="0">
                <a:solidFill>
                  <a:srgbClr val="333333"/>
                </a:solidFill>
              </a:rPr>
              <a:t> </a:t>
            </a:r>
            <a:r>
              <a:rPr lang="en-US" sz="1500" b="1" dirty="0" err="1" smtClean="0">
                <a:solidFill>
                  <a:srgbClr val="333333"/>
                </a:solidFill>
              </a:rPr>
              <a:t>av</a:t>
            </a:r>
            <a:r>
              <a:rPr lang="en-US" sz="1500" b="1" dirty="0" smtClean="0">
                <a:solidFill>
                  <a:srgbClr val="333333"/>
                </a:solidFill>
              </a:rPr>
              <a:t> </a:t>
            </a:r>
            <a:r>
              <a:rPr lang="en-US" sz="1500" b="1" dirty="0" err="1" smtClean="0">
                <a:solidFill>
                  <a:srgbClr val="333333"/>
                </a:solidFill>
              </a:rPr>
              <a:t>solceller</a:t>
            </a:r>
            <a:r>
              <a:rPr lang="en-US" sz="1500" b="1" dirty="0" smtClean="0">
                <a:solidFill>
                  <a:srgbClr val="333333"/>
                </a:solidFill>
              </a:rPr>
              <a:t> </a:t>
            </a:r>
            <a:r>
              <a:rPr lang="en-US" sz="1500" b="1" dirty="0">
                <a:solidFill>
                  <a:srgbClr val="333333"/>
                </a:solidFill>
              </a:rPr>
              <a:t>1975-2008</a:t>
            </a:r>
          </a:p>
        </p:txBody>
      </p:sp>
      <p:pic>
        <p:nvPicPr>
          <p:cNvPr id="36871" name="Picture 6"/>
          <p:cNvPicPr>
            <a:picLocks noChangeAspect="1" noChangeArrowheads="1"/>
          </p:cNvPicPr>
          <p:nvPr/>
        </p:nvPicPr>
        <p:blipFill>
          <a:blip r:embed="rId3" cstate="print"/>
          <a:srcRect/>
          <a:stretch>
            <a:fillRect/>
          </a:stretch>
        </p:blipFill>
        <p:spPr bwMode="auto">
          <a:xfrm>
            <a:off x="128588" y="2068513"/>
            <a:ext cx="4954587" cy="4518025"/>
          </a:xfrm>
          <a:prstGeom prst="rect">
            <a:avLst/>
          </a:prstGeom>
          <a:noFill/>
          <a:ln w="9525">
            <a:noFill/>
            <a:round/>
            <a:headEnd/>
            <a:tailEnd/>
          </a:ln>
        </p:spPr>
      </p:pic>
      <p:sp>
        <p:nvSpPr>
          <p:cNvPr id="8" name="Text Box 2"/>
          <p:cNvSpPr txBox="1">
            <a:spLocks noChangeArrowheads="1"/>
          </p:cNvSpPr>
          <p:nvPr/>
        </p:nvSpPr>
        <p:spPr bwMode="auto">
          <a:xfrm>
            <a:off x="4925888" y="2935485"/>
            <a:ext cx="4038600" cy="1717651"/>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Den </a:t>
            </a:r>
            <a:r>
              <a:rPr lang="en-US" sz="2400" dirty="0" err="1">
                <a:solidFill>
                  <a:srgbClr val="000000"/>
                </a:solidFill>
              </a:rPr>
              <a:t>solenergi</a:t>
            </a:r>
            <a:r>
              <a:rPr lang="en-US" sz="2400" dirty="0">
                <a:solidFill>
                  <a:srgbClr val="000000"/>
                </a:solidFill>
              </a:rPr>
              <a:t> </a:t>
            </a:r>
            <a:r>
              <a:rPr lang="en-US" sz="2400" dirty="0" err="1">
                <a:solidFill>
                  <a:srgbClr val="000000"/>
                </a:solidFill>
              </a:rPr>
              <a:t>som</a:t>
            </a:r>
            <a:r>
              <a:rPr lang="en-US" sz="2400" dirty="0">
                <a:solidFill>
                  <a:srgbClr val="000000"/>
                </a:solidFill>
              </a:rPr>
              <a:t> </a:t>
            </a:r>
            <a:r>
              <a:rPr lang="en-US" sz="2400" dirty="0" err="1">
                <a:solidFill>
                  <a:srgbClr val="000000"/>
                </a:solidFill>
              </a:rPr>
              <a:t>träffar</a:t>
            </a:r>
            <a:r>
              <a:rPr lang="en-US" sz="2400" dirty="0">
                <a:solidFill>
                  <a:srgbClr val="000000"/>
                </a:solidFill>
              </a:rPr>
              <a:t> </a:t>
            </a:r>
            <a:r>
              <a:rPr lang="en-US" sz="2400" dirty="0" err="1">
                <a:solidFill>
                  <a:srgbClr val="000000"/>
                </a:solidFill>
              </a:rPr>
              <a:t>jorden</a:t>
            </a:r>
            <a:r>
              <a:rPr lang="en-US" sz="2400" dirty="0">
                <a:solidFill>
                  <a:srgbClr val="000000"/>
                </a:solidFill>
              </a:rPr>
              <a:t> </a:t>
            </a:r>
            <a:r>
              <a:rPr lang="en-US" sz="2400" dirty="0" err="1">
                <a:solidFill>
                  <a:srgbClr val="000000"/>
                </a:solidFill>
              </a:rPr>
              <a:t>på</a:t>
            </a:r>
            <a:r>
              <a:rPr lang="en-US" sz="2400" dirty="0">
                <a:solidFill>
                  <a:srgbClr val="000000"/>
                </a:solidFill>
              </a:rPr>
              <a:t> </a:t>
            </a:r>
            <a:r>
              <a:rPr lang="en-US" sz="2400" dirty="0" err="1">
                <a:solidFill>
                  <a:srgbClr val="000000"/>
                </a:solidFill>
              </a:rPr>
              <a:t>bara</a:t>
            </a:r>
            <a:r>
              <a:rPr lang="en-US" sz="2400" dirty="0">
                <a:solidFill>
                  <a:srgbClr val="000000"/>
                </a:solidFill>
              </a:rPr>
              <a:t> 1 </a:t>
            </a:r>
            <a:r>
              <a:rPr lang="en-US" sz="2400" dirty="0" err="1">
                <a:solidFill>
                  <a:srgbClr val="000000"/>
                </a:solidFill>
              </a:rPr>
              <a:t>timme</a:t>
            </a:r>
            <a:r>
              <a:rPr lang="en-US" sz="2400" dirty="0">
                <a:solidFill>
                  <a:srgbClr val="000000"/>
                </a:solidFill>
              </a:rPr>
              <a:t> </a:t>
            </a:r>
            <a:r>
              <a:rPr lang="en-US" sz="2400" dirty="0" err="1">
                <a:solidFill>
                  <a:srgbClr val="000000"/>
                </a:solidFill>
              </a:rPr>
              <a:t>motsvarar</a:t>
            </a:r>
            <a:r>
              <a:rPr lang="en-US" sz="2400" dirty="0">
                <a:solidFill>
                  <a:srgbClr val="000000"/>
                </a:solidFill>
              </a:rPr>
              <a:t> </a:t>
            </a:r>
            <a:r>
              <a:rPr lang="en-US" sz="2400" dirty="0" err="1">
                <a:solidFill>
                  <a:srgbClr val="000000"/>
                </a:solidFill>
              </a:rPr>
              <a:t>det</a:t>
            </a:r>
            <a:r>
              <a:rPr lang="en-US" sz="2400" dirty="0">
                <a:solidFill>
                  <a:srgbClr val="000000"/>
                </a:solidFill>
              </a:rPr>
              <a:t> </a:t>
            </a:r>
            <a:r>
              <a:rPr lang="en-US" sz="2400" dirty="0" err="1">
                <a:solidFill>
                  <a:srgbClr val="000000"/>
                </a:solidFill>
              </a:rPr>
              <a:t>globala</a:t>
            </a:r>
            <a:r>
              <a:rPr lang="en-US" sz="2400" dirty="0">
                <a:solidFill>
                  <a:srgbClr val="000000"/>
                </a:solidFill>
              </a:rPr>
              <a:t> </a:t>
            </a:r>
            <a:r>
              <a:rPr lang="en-US" sz="2400" dirty="0" err="1">
                <a:solidFill>
                  <a:srgbClr val="000000"/>
                </a:solidFill>
              </a:rPr>
              <a:t>energibehovet</a:t>
            </a:r>
            <a:r>
              <a:rPr lang="en-US" sz="2400" dirty="0">
                <a:solidFill>
                  <a:srgbClr val="000000"/>
                </a:solidFill>
              </a:rPr>
              <a:t> </a:t>
            </a:r>
            <a:r>
              <a:rPr lang="en-US" sz="2400" dirty="0" err="1">
                <a:solidFill>
                  <a:srgbClr val="000000"/>
                </a:solidFill>
              </a:rPr>
              <a:t>för</a:t>
            </a:r>
            <a:r>
              <a:rPr lang="en-US" sz="2400" dirty="0">
                <a:solidFill>
                  <a:srgbClr val="000000"/>
                </a:solidFill>
              </a:rPr>
              <a:t> </a:t>
            </a:r>
            <a:r>
              <a:rPr lang="en-US" sz="2400" dirty="0" err="1">
                <a:solidFill>
                  <a:srgbClr val="000000"/>
                </a:solidFill>
              </a:rPr>
              <a:t>ett</a:t>
            </a:r>
            <a:r>
              <a:rPr lang="en-US" sz="2400" dirty="0">
                <a:solidFill>
                  <a:srgbClr val="000000"/>
                </a:solidFill>
              </a:rPr>
              <a:t> </a:t>
            </a:r>
            <a:r>
              <a:rPr lang="en-US" sz="2400" dirty="0" err="1">
                <a:solidFill>
                  <a:srgbClr val="000000"/>
                </a:solidFill>
              </a:rPr>
              <a:t>helt</a:t>
            </a:r>
            <a:r>
              <a:rPr lang="en-US" sz="2400" dirty="0">
                <a:solidFill>
                  <a:srgbClr val="000000"/>
                </a:solidFill>
              </a:rPr>
              <a:t> </a:t>
            </a:r>
            <a:r>
              <a:rPr lang="en-US" sz="2400" dirty="0" err="1" smtClean="0">
                <a:solidFill>
                  <a:srgbClr val="000000"/>
                </a:solidFill>
              </a:rPr>
              <a:t>år</a:t>
            </a:r>
            <a:r>
              <a:rPr lang="en-US" sz="2400" dirty="0" smtClean="0">
                <a:solidFill>
                  <a:srgbClr val="000000"/>
                </a:solidFill>
              </a:rPr>
              <a:t>.</a:t>
            </a:r>
            <a:endParaRPr lang="en-US" sz="2400" dirty="0">
              <a:solidFill>
                <a:srgbClr val="000000"/>
              </a:solidFill>
            </a:endParaRPr>
          </a:p>
        </p:txBody>
      </p:sp>
      <p:sp>
        <p:nvSpPr>
          <p:cNvPr id="9" name="Text Box 2"/>
          <p:cNvSpPr txBox="1">
            <a:spLocks noChangeArrowheads="1"/>
          </p:cNvSpPr>
          <p:nvPr/>
        </p:nvSpPr>
        <p:spPr bwMode="auto">
          <a:xfrm>
            <a:off x="4932040" y="4653137"/>
            <a:ext cx="4038600" cy="1800200"/>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Plan B-</a:t>
            </a:r>
            <a:r>
              <a:rPr lang="en-US" sz="2400" dirty="0" err="1" smtClean="0">
                <a:solidFill>
                  <a:srgbClr val="000000"/>
                </a:solidFill>
              </a:rPr>
              <a:t>målet</a:t>
            </a:r>
            <a:r>
              <a:rPr lang="en-US" sz="2400" dirty="0" smtClean="0">
                <a:solidFill>
                  <a:srgbClr val="000000"/>
                </a:solidFill>
              </a:rPr>
              <a:t> </a:t>
            </a:r>
            <a:r>
              <a:rPr lang="en-US" sz="2400" dirty="0" err="1" smtClean="0">
                <a:solidFill>
                  <a:srgbClr val="000000"/>
                </a:solidFill>
              </a:rPr>
              <a:t>är</a:t>
            </a:r>
            <a:r>
              <a:rPr lang="en-US" sz="2400" dirty="0" smtClean="0">
                <a:solidFill>
                  <a:srgbClr val="000000"/>
                </a:solidFill>
              </a:rPr>
              <a:t> </a:t>
            </a:r>
            <a:r>
              <a:rPr lang="en-US" sz="2400" dirty="0" err="1" smtClean="0">
                <a:solidFill>
                  <a:srgbClr val="000000"/>
                </a:solidFill>
              </a:rPr>
              <a:t>att</a:t>
            </a:r>
            <a:r>
              <a:rPr lang="en-US" sz="2400" dirty="0" smtClean="0">
                <a:solidFill>
                  <a:srgbClr val="000000"/>
                </a:solidFill>
              </a:rPr>
              <a:t> den </a:t>
            </a:r>
            <a:r>
              <a:rPr lang="en-US" sz="2400" dirty="0" err="1" smtClean="0">
                <a:solidFill>
                  <a:srgbClr val="000000"/>
                </a:solidFill>
              </a:rPr>
              <a:t>installerade</a:t>
            </a:r>
            <a:r>
              <a:rPr lang="en-US" sz="2400" dirty="0" smtClean="0">
                <a:solidFill>
                  <a:srgbClr val="000000"/>
                </a:solidFill>
              </a:rPr>
              <a:t> </a:t>
            </a:r>
            <a:r>
              <a:rPr lang="en-US" sz="2400" dirty="0" err="1" smtClean="0">
                <a:solidFill>
                  <a:srgbClr val="000000"/>
                </a:solidFill>
              </a:rPr>
              <a:t>kapaciteten</a:t>
            </a:r>
            <a:r>
              <a:rPr lang="en-US" sz="2400" dirty="0" smtClean="0">
                <a:solidFill>
                  <a:srgbClr val="000000"/>
                </a:solidFill>
              </a:rPr>
              <a:t> </a:t>
            </a:r>
            <a:r>
              <a:rPr lang="en-US" sz="2400" dirty="0" err="1" smtClean="0">
                <a:solidFill>
                  <a:srgbClr val="000000"/>
                </a:solidFill>
              </a:rPr>
              <a:t>för</a:t>
            </a:r>
            <a:r>
              <a:rPr lang="en-US" sz="2400" dirty="0" smtClean="0">
                <a:solidFill>
                  <a:srgbClr val="000000"/>
                </a:solidFill>
              </a:rPr>
              <a:t> </a:t>
            </a:r>
            <a:r>
              <a:rPr lang="en-US" sz="2400" dirty="0" err="1" smtClean="0">
                <a:solidFill>
                  <a:srgbClr val="000000"/>
                </a:solidFill>
              </a:rPr>
              <a:t>solenergi</a:t>
            </a:r>
            <a:r>
              <a:rPr lang="en-US" sz="2400" dirty="0" smtClean="0">
                <a:solidFill>
                  <a:srgbClr val="000000"/>
                </a:solidFill>
              </a:rPr>
              <a:t> (</a:t>
            </a:r>
            <a:r>
              <a:rPr lang="en-US" sz="2400" dirty="0" err="1" smtClean="0">
                <a:solidFill>
                  <a:srgbClr val="000000"/>
                </a:solidFill>
              </a:rPr>
              <a:t>värme</a:t>
            </a:r>
            <a:r>
              <a:rPr lang="en-US" sz="2400" dirty="0" smtClean="0">
                <a:solidFill>
                  <a:srgbClr val="000000"/>
                </a:solidFill>
              </a:rPr>
              <a:t> </a:t>
            </a:r>
            <a:r>
              <a:rPr lang="en-US" sz="2400" dirty="0" err="1" smtClean="0">
                <a:solidFill>
                  <a:srgbClr val="000000"/>
                </a:solidFill>
              </a:rPr>
              <a:t>och</a:t>
            </a:r>
            <a:r>
              <a:rPr lang="en-US" sz="2400" dirty="0" smtClean="0">
                <a:solidFill>
                  <a:srgbClr val="000000"/>
                </a:solidFill>
              </a:rPr>
              <a:t> el) </a:t>
            </a:r>
            <a:r>
              <a:rPr lang="en-US" sz="2400" dirty="0" err="1" smtClean="0">
                <a:solidFill>
                  <a:srgbClr val="000000"/>
                </a:solidFill>
              </a:rPr>
              <a:t>ska</a:t>
            </a:r>
            <a:r>
              <a:rPr lang="en-US" sz="2400" dirty="0" smtClean="0">
                <a:solidFill>
                  <a:srgbClr val="000000"/>
                </a:solidFill>
              </a:rPr>
              <a:t> </a:t>
            </a:r>
            <a:r>
              <a:rPr lang="en-US" sz="2400" dirty="0" err="1" smtClean="0">
                <a:solidFill>
                  <a:srgbClr val="000000"/>
                </a:solidFill>
              </a:rPr>
              <a:t>överstiga</a:t>
            </a:r>
            <a:r>
              <a:rPr lang="en-US" sz="2400" dirty="0" smtClean="0">
                <a:solidFill>
                  <a:srgbClr val="000000"/>
                </a:solidFill>
              </a:rPr>
              <a:t> 1 </a:t>
            </a:r>
            <a:r>
              <a:rPr lang="en-US" sz="2400" dirty="0" err="1" smtClean="0">
                <a:solidFill>
                  <a:srgbClr val="000000"/>
                </a:solidFill>
              </a:rPr>
              <a:t>miljon</a:t>
            </a:r>
            <a:r>
              <a:rPr lang="en-US" sz="2400" dirty="0" smtClean="0">
                <a:solidFill>
                  <a:srgbClr val="000000"/>
                </a:solidFill>
              </a:rPr>
              <a:t> MW </a:t>
            </a:r>
            <a:r>
              <a:rPr lang="en-US" sz="2400" dirty="0" err="1" smtClean="0">
                <a:solidFill>
                  <a:srgbClr val="000000"/>
                </a:solidFill>
              </a:rPr>
              <a:t>år</a:t>
            </a:r>
            <a:r>
              <a:rPr lang="en-US" sz="2400" dirty="0" smtClean="0">
                <a:solidFill>
                  <a:srgbClr val="000000"/>
                </a:solidFill>
              </a:rPr>
              <a:t> 2020. </a:t>
            </a: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4937125" y="1706563"/>
            <a:ext cx="3627438" cy="2695575"/>
          </a:xfrm>
          <a:prstGeom prst="rect">
            <a:avLst/>
          </a:prstGeom>
          <a:noFill/>
          <a:ln w="9525">
            <a:noFill/>
            <a:round/>
            <a:headEnd/>
            <a:tailEnd/>
          </a:ln>
        </p:spPr>
      </p:pic>
      <p:sp>
        <p:nvSpPr>
          <p:cNvPr id="37891" name="Text Box 2"/>
          <p:cNvSpPr txBox="1">
            <a:spLocks noChangeArrowheads="1"/>
          </p:cNvSpPr>
          <p:nvPr/>
        </p:nvSpPr>
        <p:spPr bwMode="auto">
          <a:xfrm>
            <a:off x="457200" y="257175"/>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a:solidFill>
                  <a:srgbClr val="000000"/>
                </a:solidFill>
              </a:rPr>
              <a:t>Geotermisk energi</a:t>
            </a:r>
          </a:p>
        </p:txBody>
      </p:sp>
      <p:sp>
        <p:nvSpPr>
          <p:cNvPr id="37892" name="Text Box 3"/>
          <p:cNvSpPr txBox="1">
            <a:spLocks noChangeArrowheads="1"/>
          </p:cNvSpPr>
          <p:nvPr/>
        </p:nvSpPr>
        <p:spPr bwMode="auto">
          <a:xfrm>
            <a:off x="228600" y="1571625"/>
            <a:ext cx="4616450" cy="1929383"/>
          </a:xfrm>
          <a:prstGeom prst="rect">
            <a:avLst/>
          </a:prstGeom>
          <a:noFill/>
          <a:ln w="9525">
            <a:noFill/>
            <a:round/>
            <a:headEnd/>
            <a:tailEnd/>
          </a:ln>
        </p:spPr>
        <p:txBody>
          <a:bodyPr/>
          <a:lstStyle/>
          <a:p>
            <a:pPr marL="336550" indent="-336550" algn="l">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Värmen</a:t>
            </a:r>
            <a:r>
              <a:rPr lang="en-US" sz="2400" dirty="0" smtClean="0">
                <a:solidFill>
                  <a:srgbClr val="000000"/>
                </a:solidFill>
              </a:rPr>
              <a:t> </a:t>
            </a:r>
            <a:r>
              <a:rPr lang="en-US" sz="2400" dirty="0" err="1" smtClean="0">
                <a:solidFill>
                  <a:srgbClr val="000000"/>
                </a:solidFill>
              </a:rPr>
              <a:t>i</a:t>
            </a:r>
            <a:r>
              <a:rPr lang="en-US" sz="2400" dirty="0" smtClean="0">
                <a:solidFill>
                  <a:srgbClr val="000000"/>
                </a:solidFill>
              </a:rPr>
              <a:t> </a:t>
            </a:r>
            <a:r>
              <a:rPr lang="en-US" sz="2400" dirty="0" err="1" smtClean="0">
                <a:solidFill>
                  <a:srgbClr val="000000"/>
                </a:solidFill>
              </a:rPr>
              <a:t>jordskorpans</a:t>
            </a:r>
            <a:r>
              <a:rPr lang="en-US" sz="2400" dirty="0" smtClean="0">
                <a:solidFill>
                  <a:srgbClr val="000000"/>
                </a:solidFill>
              </a:rPr>
              <a:t> </a:t>
            </a:r>
            <a:r>
              <a:rPr lang="en-US" sz="2400" dirty="0" err="1" smtClean="0">
                <a:solidFill>
                  <a:srgbClr val="000000"/>
                </a:solidFill>
              </a:rPr>
              <a:t>översta</a:t>
            </a:r>
            <a:r>
              <a:rPr lang="en-US" sz="2400" dirty="0" smtClean="0">
                <a:solidFill>
                  <a:srgbClr val="000000"/>
                </a:solidFill>
              </a:rPr>
              <a:t> </a:t>
            </a:r>
            <a:r>
              <a:rPr lang="en-US" sz="2400" dirty="0">
                <a:solidFill>
                  <a:srgbClr val="000000"/>
                </a:solidFill>
              </a:rPr>
              <a:t>10 km </a:t>
            </a:r>
            <a:r>
              <a:rPr lang="en-US" sz="2400" dirty="0" err="1" smtClean="0">
                <a:solidFill>
                  <a:srgbClr val="000000"/>
                </a:solidFill>
              </a:rPr>
              <a:t>innehåller</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50 000 </a:t>
            </a:r>
            <a:r>
              <a:rPr lang="en-US" sz="2400" dirty="0" err="1">
                <a:solidFill>
                  <a:srgbClr val="000000"/>
                </a:solidFill>
              </a:rPr>
              <a:t>gånger</a:t>
            </a:r>
            <a:r>
              <a:rPr lang="en-US" sz="2400" dirty="0">
                <a:solidFill>
                  <a:srgbClr val="000000"/>
                </a:solidFill>
              </a:rPr>
              <a:t> </a:t>
            </a:r>
            <a:r>
              <a:rPr lang="en-US" sz="2400" dirty="0" err="1">
                <a:solidFill>
                  <a:srgbClr val="000000"/>
                </a:solidFill>
              </a:rPr>
              <a:t>så</a:t>
            </a:r>
            <a:r>
              <a:rPr lang="en-US" sz="2400" dirty="0">
                <a:solidFill>
                  <a:srgbClr val="000000"/>
                </a:solidFill>
              </a:rPr>
              <a:t> </a:t>
            </a:r>
            <a:r>
              <a:rPr lang="en-US" sz="2400" dirty="0" err="1">
                <a:solidFill>
                  <a:srgbClr val="000000"/>
                </a:solidFill>
              </a:rPr>
              <a:t>mycket</a:t>
            </a:r>
            <a:r>
              <a:rPr lang="en-US" sz="2400" dirty="0">
                <a:solidFill>
                  <a:srgbClr val="000000"/>
                </a:solidFill>
              </a:rPr>
              <a:t> </a:t>
            </a:r>
            <a:r>
              <a:rPr lang="en-US" sz="2400" dirty="0" err="1">
                <a:solidFill>
                  <a:srgbClr val="000000"/>
                </a:solidFill>
              </a:rPr>
              <a:t>energi</a:t>
            </a:r>
            <a:r>
              <a:rPr lang="en-US" sz="2400" dirty="0">
                <a:solidFill>
                  <a:srgbClr val="000000"/>
                </a:solidFill>
              </a:rPr>
              <a:t> </a:t>
            </a:r>
            <a:r>
              <a:rPr lang="en-US" sz="2400" dirty="0" err="1">
                <a:solidFill>
                  <a:srgbClr val="000000"/>
                </a:solidFill>
              </a:rPr>
              <a:t>som</a:t>
            </a:r>
            <a:r>
              <a:rPr lang="en-US" sz="2400" dirty="0">
                <a:solidFill>
                  <a:srgbClr val="000000"/>
                </a:solidFill>
              </a:rPr>
              <a:t> de </a:t>
            </a:r>
            <a:r>
              <a:rPr lang="en-US" sz="2400" dirty="0" err="1" smtClean="0">
                <a:solidFill>
                  <a:srgbClr val="000000"/>
                </a:solidFill>
              </a:rPr>
              <a:t>totala</a:t>
            </a:r>
            <a:r>
              <a:rPr lang="en-US" sz="2400" dirty="0" smtClean="0">
                <a:solidFill>
                  <a:srgbClr val="000000"/>
                </a:solidFill>
              </a:rPr>
              <a:t> </a:t>
            </a:r>
            <a:r>
              <a:rPr lang="en-US" sz="2400" dirty="0" err="1" smtClean="0">
                <a:solidFill>
                  <a:srgbClr val="000000"/>
                </a:solidFill>
              </a:rPr>
              <a:t>globala</a:t>
            </a:r>
            <a:r>
              <a:rPr lang="en-US" sz="2400" dirty="0" smtClean="0">
                <a:solidFill>
                  <a:srgbClr val="000000"/>
                </a:solidFill>
              </a:rPr>
              <a:t> </a:t>
            </a:r>
            <a:r>
              <a:rPr lang="en-US" sz="2400" dirty="0" err="1">
                <a:solidFill>
                  <a:srgbClr val="000000"/>
                </a:solidFill>
              </a:rPr>
              <a:t>reserverna</a:t>
            </a:r>
            <a:r>
              <a:rPr lang="en-US" sz="2400" dirty="0">
                <a:solidFill>
                  <a:srgbClr val="000000"/>
                </a:solidFill>
              </a:rPr>
              <a:t> </a:t>
            </a:r>
            <a:r>
              <a:rPr lang="en-US" sz="2400" dirty="0" err="1">
                <a:solidFill>
                  <a:srgbClr val="000000"/>
                </a:solidFill>
              </a:rPr>
              <a:t>av</a:t>
            </a:r>
            <a:r>
              <a:rPr lang="en-US" sz="2400" dirty="0">
                <a:solidFill>
                  <a:srgbClr val="000000"/>
                </a:solidFill>
              </a:rPr>
              <a:t> </a:t>
            </a:r>
            <a:r>
              <a:rPr lang="en-US" sz="2400" dirty="0" err="1">
                <a:solidFill>
                  <a:srgbClr val="000000"/>
                </a:solidFill>
              </a:rPr>
              <a:t>olja</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smtClean="0">
                <a:solidFill>
                  <a:srgbClr val="000000"/>
                </a:solidFill>
              </a:rPr>
              <a:t>gas.</a:t>
            </a:r>
            <a:endParaRPr lang="en-US" sz="2400" dirty="0">
              <a:solidFill>
                <a:srgbClr val="000000"/>
              </a:solidFill>
            </a:endParaRPr>
          </a:p>
        </p:txBody>
      </p:sp>
      <p:sp>
        <p:nvSpPr>
          <p:cNvPr id="37893" name="Line 4"/>
          <p:cNvSpPr>
            <a:spLocks noChangeShapeType="1"/>
          </p:cNvSpPr>
          <p:nvPr/>
        </p:nvSpPr>
        <p:spPr bwMode="auto">
          <a:xfrm>
            <a:off x="685800" y="1209675"/>
            <a:ext cx="8458200" cy="1588"/>
          </a:xfrm>
          <a:prstGeom prst="line">
            <a:avLst/>
          </a:prstGeom>
          <a:noFill/>
          <a:ln w="38160">
            <a:solidFill>
              <a:srgbClr val="000000"/>
            </a:solidFill>
            <a:miter lim="800000"/>
            <a:headEnd/>
            <a:tailEnd/>
          </a:ln>
        </p:spPr>
        <p:txBody>
          <a:bodyPr/>
          <a:lstStyle/>
          <a:p>
            <a:endParaRPr lang="sv-SE"/>
          </a:p>
        </p:txBody>
      </p:sp>
      <p:sp>
        <p:nvSpPr>
          <p:cNvPr id="37894" name="Text Box 5"/>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Xiaofeng Luo</a:t>
            </a:r>
          </a:p>
        </p:txBody>
      </p:sp>
      <p:sp>
        <p:nvSpPr>
          <p:cNvPr id="7" name="Text Box 3"/>
          <p:cNvSpPr txBox="1">
            <a:spLocks noChangeArrowheads="1"/>
          </p:cNvSpPr>
          <p:nvPr/>
        </p:nvSpPr>
        <p:spPr bwMode="auto">
          <a:xfrm>
            <a:off x="251520" y="3626296"/>
            <a:ext cx="4616450" cy="2683024"/>
          </a:xfrm>
          <a:prstGeom prst="rect">
            <a:avLst/>
          </a:prstGeom>
          <a:noFill/>
          <a:ln w="9525">
            <a:noFill/>
            <a:round/>
            <a:headEnd/>
            <a:tailEnd/>
          </a:ln>
        </p:spPr>
        <p:txBody>
          <a:bodyPr/>
          <a:lstStyle/>
          <a:p>
            <a:pPr marL="336550" indent="-336550" algn="l">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Plan B-</a:t>
            </a:r>
            <a:r>
              <a:rPr lang="en-US" sz="2400" dirty="0" err="1" smtClean="0">
                <a:solidFill>
                  <a:srgbClr val="000000"/>
                </a:solidFill>
              </a:rPr>
              <a:t>målet</a:t>
            </a:r>
            <a:r>
              <a:rPr lang="en-US" sz="2400" dirty="0" smtClean="0">
                <a:solidFill>
                  <a:srgbClr val="000000"/>
                </a:solidFill>
              </a:rPr>
              <a:t> </a:t>
            </a:r>
            <a:r>
              <a:rPr lang="en-US" sz="2400" dirty="0" err="1" smtClean="0">
                <a:solidFill>
                  <a:srgbClr val="000000"/>
                </a:solidFill>
              </a:rPr>
              <a:t>är</a:t>
            </a:r>
            <a:r>
              <a:rPr lang="en-US" sz="2400" dirty="0" smtClean="0">
                <a:solidFill>
                  <a:srgbClr val="000000"/>
                </a:solidFill>
              </a:rPr>
              <a:t> </a:t>
            </a:r>
            <a:r>
              <a:rPr lang="en-US" sz="2400" dirty="0" err="1" smtClean="0">
                <a:solidFill>
                  <a:srgbClr val="000000"/>
                </a:solidFill>
              </a:rPr>
              <a:t>att</a:t>
            </a:r>
            <a:r>
              <a:rPr lang="en-US" sz="2400" dirty="0" smtClean="0">
                <a:solidFill>
                  <a:srgbClr val="000000"/>
                </a:solidFill>
              </a:rPr>
              <a:t> </a:t>
            </a:r>
            <a:r>
              <a:rPr lang="en-US" sz="2400" dirty="0" err="1" smtClean="0">
                <a:solidFill>
                  <a:srgbClr val="000000"/>
                </a:solidFill>
              </a:rPr>
              <a:t>öka</a:t>
            </a:r>
            <a:r>
              <a:rPr lang="en-US" sz="2400" dirty="0" smtClean="0">
                <a:solidFill>
                  <a:srgbClr val="000000"/>
                </a:solidFill>
              </a:rPr>
              <a:t> </a:t>
            </a:r>
            <a:r>
              <a:rPr lang="en-US" sz="2400" dirty="0">
                <a:solidFill>
                  <a:srgbClr val="000000"/>
                </a:solidFill>
              </a:rPr>
              <a:t>den </a:t>
            </a:r>
            <a:r>
              <a:rPr lang="en-US" sz="2400" dirty="0" err="1" smtClean="0">
                <a:solidFill>
                  <a:srgbClr val="000000"/>
                </a:solidFill>
              </a:rPr>
              <a:t>geotermiska</a:t>
            </a:r>
            <a:r>
              <a:rPr lang="en-US" sz="2400" dirty="0" smtClean="0">
                <a:solidFill>
                  <a:srgbClr val="000000"/>
                </a:solidFill>
              </a:rPr>
              <a:t> </a:t>
            </a:r>
            <a:r>
              <a:rPr lang="en-US" sz="2400" dirty="0" err="1" smtClean="0">
                <a:solidFill>
                  <a:srgbClr val="000000"/>
                </a:solidFill>
              </a:rPr>
              <a:t>värme-produktionen</a:t>
            </a:r>
            <a:r>
              <a:rPr lang="en-US" sz="2400" dirty="0" smtClean="0">
                <a:solidFill>
                  <a:srgbClr val="000000"/>
                </a:solidFill>
              </a:rPr>
              <a:t> </a:t>
            </a:r>
            <a:r>
              <a:rPr lang="en-US" sz="2400" dirty="0">
                <a:solidFill>
                  <a:srgbClr val="000000"/>
                </a:solidFill>
              </a:rPr>
              <a:t>5 </a:t>
            </a:r>
            <a:r>
              <a:rPr lang="en-US" sz="2400" dirty="0" err="1">
                <a:solidFill>
                  <a:srgbClr val="000000"/>
                </a:solidFill>
              </a:rPr>
              <a:t>gånger</a:t>
            </a:r>
            <a:r>
              <a:rPr lang="en-US" sz="2400" dirty="0">
                <a:solidFill>
                  <a:srgbClr val="000000"/>
                </a:solidFill>
              </a:rPr>
              <a:t> till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500 </a:t>
            </a:r>
            <a:r>
              <a:rPr lang="en-US" sz="2400" dirty="0">
                <a:solidFill>
                  <a:srgbClr val="000000"/>
                </a:solidFill>
              </a:rPr>
              <a:t>000 MW </a:t>
            </a:r>
            <a:r>
              <a:rPr lang="en-US" sz="2400" dirty="0" err="1">
                <a:solidFill>
                  <a:srgbClr val="000000"/>
                </a:solidFill>
              </a:rPr>
              <a:t>värme</a:t>
            </a:r>
            <a:r>
              <a:rPr lang="en-US" sz="2400" dirty="0">
                <a:solidFill>
                  <a:srgbClr val="000000"/>
                </a:solidFill>
              </a:rPr>
              <a:t> </a:t>
            </a:r>
            <a:r>
              <a:rPr lang="en-US" sz="2400" dirty="0" err="1">
                <a:solidFill>
                  <a:srgbClr val="000000"/>
                </a:solidFill>
              </a:rPr>
              <a:t>och</a:t>
            </a:r>
            <a:r>
              <a:rPr lang="en-US" sz="2400" dirty="0">
                <a:solidFill>
                  <a:srgbClr val="000000"/>
                </a:solidFill>
              </a:rPr>
              <a:t> den </a:t>
            </a:r>
            <a:r>
              <a:rPr lang="en-US" sz="2400" dirty="0" err="1">
                <a:solidFill>
                  <a:srgbClr val="000000"/>
                </a:solidFill>
              </a:rPr>
              <a:t>geotermiska</a:t>
            </a:r>
            <a:r>
              <a:rPr lang="en-US" sz="2400" dirty="0">
                <a:solidFill>
                  <a:srgbClr val="000000"/>
                </a:solidFill>
              </a:rPr>
              <a:t> </a:t>
            </a:r>
            <a:r>
              <a:rPr lang="en-US" sz="2400" dirty="0" err="1">
                <a:solidFill>
                  <a:srgbClr val="000000"/>
                </a:solidFill>
              </a:rPr>
              <a:t>elproduktionen</a:t>
            </a:r>
            <a:r>
              <a:rPr lang="en-US" sz="2400" dirty="0">
                <a:solidFill>
                  <a:srgbClr val="000000"/>
                </a:solidFill>
              </a:rPr>
              <a:t> 20 </a:t>
            </a:r>
            <a:r>
              <a:rPr lang="en-US" sz="2400" dirty="0" err="1">
                <a:solidFill>
                  <a:srgbClr val="000000"/>
                </a:solidFill>
              </a:rPr>
              <a:t>gånger</a:t>
            </a:r>
            <a:r>
              <a:rPr lang="en-US" sz="2400" dirty="0">
                <a:solidFill>
                  <a:srgbClr val="000000"/>
                </a:solidFill>
              </a:rPr>
              <a:t> till 200 000 MW till </a:t>
            </a:r>
            <a:r>
              <a:rPr lang="en-US" sz="2400" dirty="0" err="1">
                <a:solidFill>
                  <a:srgbClr val="000000"/>
                </a:solidFill>
              </a:rPr>
              <a:t>år</a:t>
            </a:r>
            <a:r>
              <a:rPr lang="en-US" sz="2400" dirty="0">
                <a:solidFill>
                  <a:srgbClr val="000000"/>
                </a:solidFill>
              </a:rPr>
              <a:t> </a:t>
            </a:r>
            <a:r>
              <a:rPr lang="en-US" sz="2400" dirty="0" smtClean="0">
                <a:solidFill>
                  <a:srgbClr val="000000"/>
                </a:solidFill>
              </a:rPr>
              <a:t>2020.</a:t>
            </a:r>
            <a:endParaRPr lang="en-US" sz="2400" dirty="0">
              <a:solidFill>
                <a:srgbClr val="000000"/>
              </a:solidFill>
            </a:endParaRPr>
          </a:p>
          <a:p>
            <a:pPr marL="336550" indent="-336550" algn="l">
              <a:spcBef>
                <a:spcPts val="6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1319213" y="1185863"/>
            <a:ext cx="6115050" cy="4981575"/>
          </a:xfrm>
          <a:prstGeom prst="rect">
            <a:avLst/>
          </a:prstGeom>
          <a:noFill/>
          <a:ln w="9525">
            <a:noFill/>
            <a:round/>
            <a:headEnd/>
            <a:tailEnd/>
          </a:ln>
        </p:spPr>
      </p:pic>
      <p:sp>
        <p:nvSpPr>
          <p:cNvPr id="39939" name="Line 2"/>
          <p:cNvSpPr>
            <a:spLocks noChangeShapeType="1"/>
          </p:cNvSpPr>
          <p:nvPr/>
        </p:nvSpPr>
        <p:spPr bwMode="auto">
          <a:xfrm>
            <a:off x="914400" y="1066800"/>
            <a:ext cx="8229600" cy="1588"/>
          </a:xfrm>
          <a:prstGeom prst="line">
            <a:avLst/>
          </a:prstGeom>
          <a:noFill/>
          <a:ln w="38160">
            <a:solidFill>
              <a:srgbClr val="000000"/>
            </a:solidFill>
            <a:miter lim="800000"/>
            <a:headEnd/>
            <a:tailEnd/>
          </a:ln>
        </p:spPr>
        <p:txBody>
          <a:bodyPr/>
          <a:lstStyle/>
          <a:p>
            <a:endParaRPr lang="sv-SE"/>
          </a:p>
        </p:txBody>
      </p:sp>
      <p:sp>
        <p:nvSpPr>
          <p:cNvPr id="39940" name="Rectangle 3"/>
          <p:cNvSpPr>
            <a:spLocks noChangeArrowheads="1"/>
          </p:cNvSpPr>
          <p:nvPr/>
        </p:nvSpPr>
        <p:spPr bwMode="auto">
          <a:xfrm>
            <a:off x="457200" y="274638"/>
            <a:ext cx="8099425" cy="561975"/>
          </a:xfrm>
          <a:prstGeom prst="rect">
            <a:avLst/>
          </a:prstGeom>
          <a:noFill/>
          <a:ln w="9525">
            <a:noFill/>
            <a:round/>
            <a:headEnd/>
            <a:tailEnd/>
          </a:ln>
        </p:spPr>
        <p:txBody>
          <a:bodyPr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3000" dirty="0">
                <a:solidFill>
                  <a:srgbClr val="000000"/>
                </a:solidFill>
              </a:rPr>
              <a:t>Världens fördelade elproduktion år 2008 </a:t>
            </a:r>
            <a:r>
              <a:rPr lang="sv-SE" sz="3000" dirty="0" smtClean="0">
                <a:solidFill>
                  <a:srgbClr val="000000"/>
                </a:solidFill>
              </a:rPr>
              <a:t>jämfört med Plan </a:t>
            </a:r>
            <a:r>
              <a:rPr lang="sv-SE" sz="3000" dirty="0">
                <a:solidFill>
                  <a:srgbClr val="000000"/>
                </a:solidFill>
              </a:rPr>
              <a:t>B ekonomins 2020</a:t>
            </a:r>
          </a:p>
        </p:txBody>
      </p:sp>
      <p:sp>
        <p:nvSpPr>
          <p:cNvPr id="39941" name="Text Box 4"/>
          <p:cNvSpPr txBox="1">
            <a:spLocks noChangeArrowheads="1"/>
          </p:cNvSpPr>
          <p:nvPr/>
        </p:nvSpPr>
        <p:spPr bwMode="auto">
          <a:xfrm>
            <a:off x="2401838" y="1699022"/>
            <a:ext cx="1162050"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smtClean="0"/>
              <a:t>Vattenkraft</a:t>
            </a:r>
            <a:br>
              <a:rPr lang="sv-SE" sz="1600" dirty="0" smtClean="0"/>
            </a:br>
            <a:r>
              <a:rPr lang="sv-SE" sz="1600" dirty="0" smtClean="0"/>
              <a:t>17,5</a:t>
            </a:r>
            <a:endParaRPr lang="sv-SE" sz="1600" dirty="0"/>
          </a:p>
        </p:txBody>
      </p:sp>
      <p:sp>
        <p:nvSpPr>
          <p:cNvPr id="39942" name="Text Box 5"/>
          <p:cNvSpPr txBox="1">
            <a:spLocks noChangeArrowheads="1"/>
          </p:cNvSpPr>
          <p:nvPr/>
        </p:nvSpPr>
        <p:spPr bwMode="auto">
          <a:xfrm>
            <a:off x="2447925" y="2411413"/>
            <a:ext cx="1003300"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a:solidFill>
                  <a:srgbClr val="000000"/>
                </a:solidFill>
              </a:rPr>
              <a:t>Kärnkraft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a:solidFill>
                  <a:srgbClr val="000000"/>
                </a:solidFill>
              </a:rPr>
              <a:t>   </a:t>
            </a:r>
            <a:r>
              <a:rPr lang="sv-SE" sz="1600" dirty="0" smtClean="0">
                <a:solidFill>
                  <a:srgbClr val="000000"/>
                </a:solidFill>
              </a:rPr>
              <a:t>13,7</a:t>
            </a:r>
            <a:endParaRPr lang="sv-SE" sz="1600" dirty="0">
              <a:solidFill>
                <a:srgbClr val="000000"/>
              </a:solidFill>
            </a:endParaRPr>
          </a:p>
        </p:txBody>
      </p:sp>
      <p:sp>
        <p:nvSpPr>
          <p:cNvPr id="39943" name="Text Box 6"/>
          <p:cNvSpPr txBox="1">
            <a:spLocks noChangeArrowheads="1"/>
          </p:cNvSpPr>
          <p:nvPr/>
        </p:nvSpPr>
        <p:spPr bwMode="auto">
          <a:xfrm>
            <a:off x="2488580" y="3095625"/>
            <a:ext cx="1003300"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smtClean="0">
                <a:solidFill>
                  <a:srgbClr val="FFFFFF"/>
                </a:solidFill>
              </a:rPr>
              <a:t>Fossilgas</a:t>
            </a:r>
            <a:endParaRPr lang="sv-SE" sz="1600" dirty="0">
              <a:solidFill>
                <a:srgbClr val="FFFFFF"/>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a:solidFill>
                  <a:srgbClr val="FFFFFF"/>
                </a:solidFill>
              </a:rPr>
              <a:t> </a:t>
            </a:r>
            <a:r>
              <a:rPr lang="sv-SE" sz="1600" dirty="0" smtClean="0">
                <a:solidFill>
                  <a:srgbClr val="FFFFFF"/>
                </a:solidFill>
              </a:rPr>
              <a:t> </a:t>
            </a:r>
            <a:r>
              <a:rPr lang="sv-SE" sz="1600" dirty="0">
                <a:solidFill>
                  <a:srgbClr val="FFFFFF"/>
                </a:solidFill>
              </a:rPr>
              <a:t>19,1</a:t>
            </a:r>
          </a:p>
        </p:txBody>
      </p:sp>
      <p:sp>
        <p:nvSpPr>
          <p:cNvPr id="39944" name="Text Box 7"/>
          <p:cNvSpPr txBox="1">
            <a:spLocks noChangeArrowheads="1"/>
          </p:cNvSpPr>
          <p:nvPr/>
        </p:nvSpPr>
        <p:spPr bwMode="auto">
          <a:xfrm>
            <a:off x="2519363" y="3959225"/>
            <a:ext cx="879475" cy="333375"/>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FFFFFF"/>
                </a:solidFill>
              </a:rPr>
              <a:t>Olja 5,2</a:t>
            </a:r>
          </a:p>
        </p:txBody>
      </p:sp>
      <p:sp>
        <p:nvSpPr>
          <p:cNvPr id="39945" name="Text Box 8"/>
          <p:cNvSpPr txBox="1">
            <a:spLocks noChangeArrowheads="1"/>
          </p:cNvSpPr>
          <p:nvPr/>
        </p:nvSpPr>
        <p:spPr bwMode="auto">
          <a:xfrm>
            <a:off x="2697163" y="4500563"/>
            <a:ext cx="574675"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FFFFFF"/>
                </a:solidFill>
              </a:rPr>
              <a:t> Kol</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FFFFFF"/>
                </a:solidFill>
              </a:rPr>
              <a:t>40,3</a:t>
            </a:r>
          </a:p>
        </p:txBody>
      </p:sp>
      <p:sp>
        <p:nvSpPr>
          <p:cNvPr id="39946" name="Text Box 9"/>
          <p:cNvSpPr txBox="1">
            <a:spLocks noChangeArrowheads="1"/>
          </p:cNvSpPr>
          <p:nvPr/>
        </p:nvSpPr>
        <p:spPr bwMode="auto">
          <a:xfrm>
            <a:off x="3625850" y="1474788"/>
            <a:ext cx="1336675" cy="7302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400">
                <a:solidFill>
                  <a:srgbClr val="000000"/>
                </a:solidFill>
              </a:rPr>
              <a:t>Förnybar utom</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400">
                <a:solidFill>
                  <a:srgbClr val="000000"/>
                </a:solidFill>
              </a:rPr>
              <a:t>    vattenkraft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400">
                <a:solidFill>
                  <a:srgbClr val="000000"/>
                </a:solidFill>
              </a:rPr>
              <a:t>4,1</a:t>
            </a:r>
          </a:p>
        </p:txBody>
      </p:sp>
      <p:sp>
        <p:nvSpPr>
          <p:cNvPr id="39947" name="Text Box 10"/>
          <p:cNvSpPr txBox="1">
            <a:spLocks noChangeArrowheads="1"/>
          </p:cNvSpPr>
          <p:nvPr/>
        </p:nvSpPr>
        <p:spPr bwMode="auto">
          <a:xfrm>
            <a:off x="4932363" y="4464050"/>
            <a:ext cx="1162050"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smtClean="0">
                <a:solidFill>
                  <a:srgbClr val="FFFFFF"/>
                </a:solidFill>
              </a:rPr>
              <a:t>Vattenkraft</a:t>
            </a:r>
            <a:br>
              <a:rPr lang="sv-SE" sz="1600" dirty="0" smtClean="0">
                <a:solidFill>
                  <a:srgbClr val="FFFFFF"/>
                </a:solidFill>
              </a:rPr>
            </a:br>
            <a:r>
              <a:rPr lang="sv-SE" sz="1600" dirty="0" smtClean="0">
                <a:solidFill>
                  <a:srgbClr val="FFFFFF"/>
                </a:solidFill>
              </a:rPr>
              <a:t>20,8</a:t>
            </a:r>
            <a:endParaRPr lang="sv-SE" sz="1600" dirty="0">
              <a:solidFill>
                <a:srgbClr val="FFFFFF"/>
              </a:solidFill>
            </a:endParaRPr>
          </a:p>
        </p:txBody>
      </p:sp>
      <p:sp>
        <p:nvSpPr>
          <p:cNvPr id="39948" name="Text Box 11"/>
          <p:cNvSpPr txBox="1">
            <a:spLocks noChangeArrowheads="1"/>
          </p:cNvSpPr>
          <p:nvPr/>
        </p:nvSpPr>
        <p:spPr bwMode="auto">
          <a:xfrm>
            <a:off x="5003800" y="5327650"/>
            <a:ext cx="1003300"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a:solidFill>
                  <a:srgbClr val="000000"/>
                </a:solidFill>
              </a:rPr>
              <a:t>Kärnkraft</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a:solidFill>
                  <a:srgbClr val="000000"/>
                </a:solidFill>
              </a:rPr>
              <a:t> </a:t>
            </a:r>
            <a:r>
              <a:rPr lang="sv-SE" sz="1600" dirty="0" smtClean="0">
                <a:solidFill>
                  <a:srgbClr val="000000"/>
                </a:solidFill>
              </a:rPr>
              <a:t>11,4</a:t>
            </a:r>
            <a:endParaRPr lang="sv-SE" sz="1600" dirty="0">
              <a:solidFill>
                <a:srgbClr val="000000"/>
              </a:solidFill>
            </a:endParaRPr>
          </a:p>
        </p:txBody>
      </p:sp>
      <p:sp>
        <p:nvSpPr>
          <p:cNvPr id="39949" name="Text Box 12"/>
          <p:cNvSpPr txBox="1">
            <a:spLocks noChangeArrowheads="1"/>
          </p:cNvSpPr>
          <p:nvPr/>
        </p:nvSpPr>
        <p:spPr bwMode="auto">
          <a:xfrm>
            <a:off x="6235700" y="5534025"/>
            <a:ext cx="1003300"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smtClean="0">
                <a:solidFill>
                  <a:srgbClr val="000000"/>
                </a:solidFill>
              </a:rPr>
              <a:t>Fossilgas</a:t>
            </a:r>
            <a:endParaRPr lang="sv-SE" sz="1600" dirty="0">
              <a:solidFill>
                <a:srgbClr val="000000"/>
              </a:solidFill>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dirty="0">
                <a:solidFill>
                  <a:srgbClr val="000000"/>
                </a:solidFill>
              </a:rPr>
              <a:t> 4,8</a:t>
            </a:r>
          </a:p>
        </p:txBody>
      </p:sp>
      <p:sp>
        <p:nvSpPr>
          <p:cNvPr id="39950" name="Text Box 13"/>
          <p:cNvSpPr txBox="1">
            <a:spLocks noChangeArrowheads="1"/>
          </p:cNvSpPr>
          <p:nvPr/>
        </p:nvSpPr>
        <p:spPr bwMode="auto">
          <a:xfrm>
            <a:off x="5219700" y="2771775"/>
            <a:ext cx="587375"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000000"/>
                </a:solidFill>
              </a:rPr>
              <a:t>Vind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000000"/>
                </a:solidFill>
              </a:rPr>
              <a:t>37,7</a:t>
            </a:r>
          </a:p>
        </p:txBody>
      </p:sp>
      <p:sp>
        <p:nvSpPr>
          <p:cNvPr id="39951" name="Text Box 14"/>
          <p:cNvSpPr txBox="1">
            <a:spLocks noChangeArrowheads="1"/>
          </p:cNvSpPr>
          <p:nvPr/>
        </p:nvSpPr>
        <p:spPr bwMode="auto">
          <a:xfrm>
            <a:off x="5219700" y="2016125"/>
            <a:ext cx="574675"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000000"/>
                </a:solidFill>
              </a:rPr>
              <a:t> Sol</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000000"/>
                </a:solidFill>
              </a:rPr>
              <a:t>13,5</a:t>
            </a:r>
          </a:p>
        </p:txBody>
      </p:sp>
      <p:sp>
        <p:nvSpPr>
          <p:cNvPr id="39952" name="Text Box 15"/>
          <p:cNvSpPr txBox="1">
            <a:spLocks noChangeArrowheads="1"/>
          </p:cNvSpPr>
          <p:nvPr/>
        </p:nvSpPr>
        <p:spPr bwMode="auto">
          <a:xfrm>
            <a:off x="6191250" y="1728788"/>
            <a:ext cx="1219200" cy="577850"/>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000000"/>
                </a:solidFill>
              </a:rPr>
              <a:t>Geotermisk</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a:solidFill>
                  <a:srgbClr val="000000"/>
                </a:solidFill>
              </a:rPr>
              <a:t> 6,3</a:t>
            </a:r>
          </a:p>
        </p:txBody>
      </p:sp>
      <p:sp>
        <p:nvSpPr>
          <p:cNvPr id="39953" name="Text Box 16"/>
          <p:cNvSpPr txBox="1">
            <a:spLocks noChangeArrowheads="1"/>
          </p:cNvSpPr>
          <p:nvPr/>
        </p:nvSpPr>
        <p:spPr bwMode="auto">
          <a:xfrm>
            <a:off x="4895850" y="1511300"/>
            <a:ext cx="1263650" cy="303213"/>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400">
                <a:solidFill>
                  <a:srgbClr val="000000"/>
                </a:solidFill>
              </a:rPr>
              <a:t>Biomassa 5,6</a:t>
            </a:r>
          </a:p>
        </p:txBody>
      </p:sp>
      <p:sp>
        <p:nvSpPr>
          <p:cNvPr id="39954" name="Text Box 17"/>
          <p:cNvSpPr txBox="1">
            <a:spLocks noChangeArrowheads="1"/>
          </p:cNvSpPr>
          <p:nvPr/>
        </p:nvSpPr>
        <p:spPr bwMode="auto">
          <a:xfrm>
            <a:off x="179388" y="1331913"/>
            <a:ext cx="966787" cy="365125"/>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a:solidFill>
                  <a:srgbClr val="000000"/>
                </a:solidFill>
              </a:rPr>
              <a:t>Procent</a:t>
            </a:r>
          </a:p>
        </p:txBody>
      </p:sp>
      <p:sp>
        <p:nvSpPr>
          <p:cNvPr id="39955" name="Text Box 18"/>
          <p:cNvSpPr txBox="1">
            <a:spLocks noChangeArrowheads="1"/>
          </p:cNvSpPr>
          <p:nvPr/>
        </p:nvSpPr>
        <p:spPr bwMode="auto">
          <a:xfrm>
            <a:off x="7197725" y="6480175"/>
            <a:ext cx="1841500" cy="333375"/>
          </a:xfrm>
          <a:prstGeom prst="rect">
            <a:avLst/>
          </a:prstGeom>
          <a:noFill/>
          <a:ln w="9525">
            <a:noFill/>
            <a:round/>
            <a:headEnd/>
            <a:tailEnd/>
          </a:ln>
        </p:spPr>
        <p:txBody>
          <a:bodyPr wrap="none"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1600" i="1">
                <a:solidFill>
                  <a:srgbClr val="000000"/>
                </a:solidFill>
              </a:rPr>
              <a:t>Källa: EPI och IEA</a:t>
            </a:r>
          </a:p>
        </p:txBody>
      </p:sp>
      <p:sp>
        <p:nvSpPr>
          <p:cNvPr id="39956" name="Text Box 19"/>
          <p:cNvSpPr txBox="1">
            <a:spLocks noChangeArrowheads="1"/>
          </p:cNvSpPr>
          <p:nvPr/>
        </p:nvSpPr>
        <p:spPr bwMode="auto">
          <a:xfrm>
            <a:off x="6235700" y="5400675"/>
            <a:ext cx="1003300" cy="712788"/>
          </a:xfrm>
          <a:prstGeom prst="rect">
            <a:avLst/>
          </a:prstGeom>
          <a:noFill/>
          <a:ln w="9525">
            <a:noFill/>
            <a:round/>
            <a:headEnd/>
            <a:tailEnd/>
          </a:ln>
        </p:spPr>
        <p:txBody>
          <a:bodyPr wrap="none" anchor="ctr"/>
          <a:lstStyle/>
          <a:p>
            <a:endParaRPr lang="sv-SE"/>
          </a:p>
        </p:txBody>
      </p:sp>
      <p:sp>
        <p:nvSpPr>
          <p:cNvPr id="39957" name="Text Box 20"/>
          <p:cNvSpPr txBox="1">
            <a:spLocks noChangeArrowheads="1"/>
          </p:cNvSpPr>
          <p:nvPr/>
        </p:nvSpPr>
        <p:spPr bwMode="auto">
          <a:xfrm>
            <a:off x="2339975" y="6119813"/>
            <a:ext cx="1260475" cy="365125"/>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a:solidFill>
                  <a:srgbClr val="000000"/>
                </a:solidFill>
              </a:rPr>
              <a:t>2008</a:t>
            </a:r>
          </a:p>
        </p:txBody>
      </p:sp>
      <p:sp>
        <p:nvSpPr>
          <p:cNvPr id="39958" name="Text Box 21"/>
          <p:cNvSpPr txBox="1">
            <a:spLocks noChangeArrowheads="1"/>
          </p:cNvSpPr>
          <p:nvPr/>
        </p:nvSpPr>
        <p:spPr bwMode="auto">
          <a:xfrm>
            <a:off x="5148263" y="6119813"/>
            <a:ext cx="720725" cy="365125"/>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a:solidFill>
                  <a:srgbClr val="000000"/>
                </a:solidFill>
              </a:rPr>
              <a:t>2020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0" y="0"/>
            <a:ext cx="9163050" cy="6877050"/>
          </a:xfrm>
          <a:prstGeom prst="rect">
            <a:avLst/>
          </a:prstGeom>
          <a:noFill/>
          <a:ln w="9525">
            <a:noFill/>
            <a:miter lim="800000"/>
            <a:headEnd/>
            <a:tailEnd/>
          </a:ln>
          <a:effectLst/>
        </p:spPr>
      </p:pic>
      <p:pic>
        <p:nvPicPr>
          <p:cNvPr id="40962" name="Picture 1"/>
          <p:cNvPicPr>
            <a:picLocks noChangeAspect="1" noChangeArrowheads="1"/>
          </p:cNvPicPr>
          <p:nvPr/>
        </p:nvPicPr>
        <p:blipFill>
          <a:blip r:embed="rId4" cstate="print">
            <a:lum bright="-14000"/>
          </a:blip>
          <a:srcRect/>
          <a:stretch>
            <a:fillRect/>
          </a:stretch>
        </p:blipFill>
        <p:spPr bwMode="auto">
          <a:xfrm>
            <a:off x="0" y="0"/>
            <a:ext cx="9144000" cy="6858000"/>
          </a:xfrm>
          <a:prstGeom prst="rect">
            <a:avLst/>
          </a:prstGeom>
          <a:noFill/>
          <a:ln w="9525">
            <a:noFill/>
            <a:round/>
            <a:headEnd/>
            <a:tailEnd/>
          </a:ln>
        </p:spPr>
      </p:pic>
      <p:sp>
        <p:nvSpPr>
          <p:cNvPr id="40963" name="Text Box 2"/>
          <p:cNvSpPr txBox="1">
            <a:spLocks noChangeArrowheads="1"/>
          </p:cNvSpPr>
          <p:nvPr/>
        </p:nvSpPr>
        <p:spPr bwMode="auto">
          <a:xfrm>
            <a:off x="457200" y="-95250"/>
            <a:ext cx="8229600" cy="1311275"/>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err="1" smtClean="0">
                <a:solidFill>
                  <a:srgbClr val="FFFFFF"/>
                </a:solidFill>
              </a:rPr>
              <a:t>Stoppa</a:t>
            </a:r>
            <a:r>
              <a:rPr lang="en-US" sz="4000" dirty="0" smtClean="0">
                <a:solidFill>
                  <a:srgbClr val="FFFFFF"/>
                </a:solidFill>
              </a:rPr>
              <a:t> </a:t>
            </a:r>
            <a:r>
              <a:rPr lang="en-US" sz="4000" dirty="0" err="1" smtClean="0">
                <a:solidFill>
                  <a:srgbClr val="FFFFFF"/>
                </a:solidFill>
              </a:rPr>
              <a:t>nettoavskogningen</a:t>
            </a:r>
            <a:r>
              <a:rPr lang="en-US" sz="4000" dirty="0" smtClean="0">
                <a:solidFill>
                  <a:srgbClr val="FFFFFF"/>
                </a:solidFill>
              </a:rPr>
              <a:t> </a:t>
            </a:r>
            <a:r>
              <a:rPr lang="en-US" sz="4000" dirty="0" err="1" smtClean="0">
                <a:solidFill>
                  <a:srgbClr val="FFFFFF"/>
                </a:solidFill>
              </a:rPr>
              <a:t>och</a:t>
            </a:r>
            <a:r>
              <a:rPr lang="en-US" sz="4000" dirty="0" smtClean="0">
                <a:solidFill>
                  <a:srgbClr val="FFFFFF"/>
                </a:solidFill>
              </a:rPr>
              <a:t> </a:t>
            </a:r>
            <a:r>
              <a:rPr lang="en-US" sz="4000" dirty="0" err="1" smtClean="0">
                <a:solidFill>
                  <a:srgbClr val="FFFFFF"/>
                </a:solidFill>
              </a:rPr>
              <a:t>plantera</a:t>
            </a:r>
            <a:r>
              <a:rPr lang="en-US" sz="4000" dirty="0" smtClean="0">
                <a:solidFill>
                  <a:srgbClr val="FFFFFF"/>
                </a:solidFill>
              </a:rPr>
              <a:t> </a:t>
            </a:r>
            <a:r>
              <a:rPr lang="en-US" sz="4000" dirty="0" err="1" smtClean="0">
                <a:solidFill>
                  <a:srgbClr val="FFFFFF"/>
                </a:solidFill>
              </a:rPr>
              <a:t>träd</a:t>
            </a:r>
            <a:endParaRPr lang="en-US" sz="4000" dirty="0">
              <a:solidFill>
                <a:srgbClr val="FFFFFF"/>
              </a:solidFill>
            </a:endParaRPr>
          </a:p>
        </p:txBody>
      </p:sp>
      <p:sp>
        <p:nvSpPr>
          <p:cNvPr id="41987" name="Rectangle 3"/>
          <p:cNvSpPr>
            <a:spLocks noChangeArrowheads="1"/>
          </p:cNvSpPr>
          <p:nvPr/>
        </p:nvSpPr>
        <p:spPr bwMode="auto">
          <a:xfrm>
            <a:off x="395536" y="1484784"/>
            <a:ext cx="8142287" cy="4536504"/>
          </a:xfrm>
          <a:prstGeom prst="rect">
            <a:avLst/>
          </a:prstGeom>
          <a:solidFill>
            <a:srgbClr val="FFFFFF">
              <a:alpha val="89803"/>
            </a:srgbClr>
          </a:solidFill>
          <a:ln w="9525">
            <a:noFill/>
            <a:round/>
            <a:headEnd/>
            <a:tailEnd/>
          </a:ln>
        </p:spPr>
        <p:txBody>
          <a:bodyPr wrap="none" anchor="ctr"/>
          <a:lstStyle/>
          <a:p>
            <a:endParaRPr lang="sv-SE"/>
          </a:p>
        </p:txBody>
      </p:sp>
      <p:sp>
        <p:nvSpPr>
          <p:cNvPr id="41988" name="Text Box 4"/>
          <p:cNvSpPr txBox="1">
            <a:spLocks noChangeArrowheads="1"/>
          </p:cNvSpPr>
          <p:nvPr/>
        </p:nvSpPr>
        <p:spPr bwMode="auto">
          <a:xfrm>
            <a:off x="457200" y="1600200"/>
            <a:ext cx="8229600" cy="1324744"/>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Om </a:t>
            </a:r>
            <a:r>
              <a:rPr lang="en-US" sz="2800" dirty="0" err="1" smtClean="0">
                <a:solidFill>
                  <a:srgbClr val="000000"/>
                </a:solidFill>
              </a:rPr>
              <a:t>nettoavskogningen</a:t>
            </a:r>
            <a:r>
              <a:rPr lang="en-US" sz="2800" dirty="0" smtClean="0">
                <a:solidFill>
                  <a:srgbClr val="000000"/>
                </a:solidFill>
              </a:rPr>
              <a:t> </a:t>
            </a:r>
            <a:r>
              <a:rPr lang="en-US" sz="2800" dirty="0" err="1" smtClean="0">
                <a:solidFill>
                  <a:srgbClr val="000000"/>
                </a:solidFill>
              </a:rPr>
              <a:t>kan</a:t>
            </a:r>
            <a:r>
              <a:rPr lang="en-US" sz="2800" dirty="0" smtClean="0">
                <a:solidFill>
                  <a:srgbClr val="000000"/>
                </a:solidFill>
              </a:rPr>
              <a:t> </a:t>
            </a:r>
            <a:r>
              <a:rPr lang="en-US" sz="2800" dirty="0" err="1" smtClean="0">
                <a:solidFill>
                  <a:srgbClr val="000000"/>
                </a:solidFill>
              </a:rPr>
              <a:t>stoppas</a:t>
            </a:r>
            <a:r>
              <a:rPr lang="en-US" sz="2800" dirty="0" smtClean="0">
                <a:solidFill>
                  <a:srgbClr val="000000"/>
                </a:solidFill>
              </a:rPr>
              <a:t> till </a:t>
            </a:r>
            <a:r>
              <a:rPr lang="en-US" sz="2800" dirty="0" err="1" smtClean="0">
                <a:solidFill>
                  <a:srgbClr val="000000"/>
                </a:solidFill>
              </a:rPr>
              <a:t>år</a:t>
            </a:r>
            <a:r>
              <a:rPr lang="en-US" sz="2800" dirty="0" smtClean="0">
                <a:solidFill>
                  <a:srgbClr val="000000"/>
                </a:solidFill>
              </a:rPr>
              <a:t> </a:t>
            </a:r>
            <a:r>
              <a:rPr lang="en-US" sz="2800" dirty="0">
                <a:solidFill>
                  <a:srgbClr val="000000"/>
                </a:solidFill>
              </a:rPr>
              <a:t>2020 </a:t>
            </a:r>
            <a:r>
              <a:rPr lang="en-US" sz="2800" dirty="0" err="1" smtClean="0">
                <a:solidFill>
                  <a:srgbClr val="000000"/>
                </a:solidFill>
              </a:rPr>
              <a:t>kommer</a:t>
            </a:r>
            <a:r>
              <a:rPr lang="en-US" sz="2800" dirty="0" smtClean="0">
                <a:solidFill>
                  <a:srgbClr val="000000"/>
                </a:solidFill>
              </a:rPr>
              <a:t> de </a:t>
            </a:r>
            <a:r>
              <a:rPr lang="en-US" sz="2800" dirty="0" err="1" smtClean="0">
                <a:solidFill>
                  <a:srgbClr val="000000"/>
                </a:solidFill>
              </a:rPr>
              <a:t>årliga</a:t>
            </a:r>
            <a:r>
              <a:rPr lang="en-US" sz="2800" dirty="0" smtClean="0">
                <a:solidFill>
                  <a:srgbClr val="000000"/>
                </a:solidFill>
              </a:rPr>
              <a:t> </a:t>
            </a:r>
            <a:r>
              <a:rPr lang="en-US" sz="2800" dirty="0" err="1" smtClean="0">
                <a:solidFill>
                  <a:srgbClr val="000000"/>
                </a:solidFill>
              </a:rPr>
              <a:t>koldioxidutsläppen</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minska</a:t>
            </a:r>
            <a:r>
              <a:rPr lang="en-US" sz="2800" dirty="0" smtClean="0">
                <a:solidFill>
                  <a:srgbClr val="000000"/>
                </a:solidFill>
              </a:rPr>
              <a:t> med 1,5 </a:t>
            </a:r>
            <a:r>
              <a:rPr lang="en-US" sz="2800" dirty="0" err="1" smtClean="0">
                <a:solidFill>
                  <a:srgbClr val="000000"/>
                </a:solidFill>
              </a:rPr>
              <a:t>miljarder</a:t>
            </a:r>
            <a:r>
              <a:rPr lang="en-US" sz="2800" dirty="0" smtClean="0">
                <a:solidFill>
                  <a:srgbClr val="000000"/>
                </a:solidFill>
              </a:rPr>
              <a:t> ton </a:t>
            </a:r>
            <a:r>
              <a:rPr lang="en-US" sz="2800" dirty="0" err="1" smtClean="0">
                <a:solidFill>
                  <a:srgbClr val="000000"/>
                </a:solidFill>
              </a:rPr>
              <a:t>kol</a:t>
            </a:r>
            <a:r>
              <a:rPr lang="en-US" sz="2800" dirty="0" smtClean="0">
                <a:solidFill>
                  <a:srgbClr val="000000"/>
                </a:solidFill>
              </a:rPr>
              <a:t>.</a:t>
            </a:r>
            <a:endParaRPr lang="en-US" sz="3200" dirty="0">
              <a:solidFill>
                <a:srgbClr val="000000"/>
              </a:solidFill>
            </a:endParaRPr>
          </a:p>
          <a:p>
            <a:pPr marL="336550" indent="-336550" algn="l">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rgbClr val="000000"/>
              </a:solidFill>
            </a:endParaRPr>
          </a:p>
        </p:txBody>
      </p:sp>
      <p:sp>
        <p:nvSpPr>
          <p:cNvPr id="40966"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40967"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AVTG</a:t>
            </a:r>
          </a:p>
        </p:txBody>
      </p:sp>
      <p:sp>
        <p:nvSpPr>
          <p:cNvPr id="41991" name="Text Box 7"/>
          <p:cNvSpPr txBox="1">
            <a:spLocks noChangeArrowheads="1"/>
          </p:cNvSpPr>
          <p:nvPr/>
        </p:nvSpPr>
        <p:spPr bwMode="auto">
          <a:xfrm>
            <a:off x="522288" y="4581128"/>
            <a:ext cx="7997825" cy="1202510"/>
          </a:xfrm>
          <a:prstGeom prst="rect">
            <a:avLst/>
          </a:prstGeom>
          <a:noFill/>
          <a:ln w="9525">
            <a:noFill/>
            <a:round/>
            <a:headEnd/>
            <a:tailEnd/>
          </a:ln>
        </p:spPr>
        <p:txBody>
          <a:bodyPr lIns="90000" tIns="46800" rIns="90000" bIns="46800">
            <a:spAutoFit/>
          </a:bodyPr>
          <a:lstStyle/>
          <a:p>
            <a:pPr algn="l">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i="1" dirty="0" smtClean="0">
                <a:solidFill>
                  <a:srgbClr val="000000"/>
                </a:solidFill>
              </a:rPr>
              <a:t>Om vi </a:t>
            </a:r>
            <a:r>
              <a:rPr lang="en-US" sz="2400" i="1" dirty="0" err="1" smtClean="0">
                <a:solidFill>
                  <a:srgbClr val="000000"/>
                </a:solidFill>
              </a:rPr>
              <a:t>kombinerar</a:t>
            </a:r>
            <a:r>
              <a:rPr lang="en-US" sz="2400" i="1" dirty="0" smtClean="0">
                <a:solidFill>
                  <a:srgbClr val="000000"/>
                </a:solidFill>
              </a:rPr>
              <a:t> </a:t>
            </a:r>
            <a:r>
              <a:rPr lang="en-US" sz="2400" i="1" dirty="0" err="1" smtClean="0">
                <a:solidFill>
                  <a:srgbClr val="000000"/>
                </a:solidFill>
              </a:rPr>
              <a:t>dessa</a:t>
            </a:r>
            <a:r>
              <a:rPr lang="en-US" sz="2400" i="1" dirty="0" smtClean="0">
                <a:solidFill>
                  <a:srgbClr val="000000"/>
                </a:solidFill>
              </a:rPr>
              <a:t> </a:t>
            </a:r>
            <a:r>
              <a:rPr lang="en-US" sz="2400" i="1" dirty="0" err="1" smtClean="0">
                <a:solidFill>
                  <a:srgbClr val="000000"/>
                </a:solidFill>
              </a:rPr>
              <a:t>metoder</a:t>
            </a:r>
            <a:r>
              <a:rPr lang="en-US" sz="2400" i="1" dirty="0" smtClean="0">
                <a:solidFill>
                  <a:srgbClr val="000000"/>
                </a:solidFill>
              </a:rPr>
              <a:t> med </a:t>
            </a:r>
            <a:r>
              <a:rPr lang="en-US" sz="2400" i="1" dirty="0" err="1" smtClean="0">
                <a:solidFill>
                  <a:srgbClr val="000000"/>
                </a:solidFill>
              </a:rPr>
              <a:t>våra</a:t>
            </a:r>
            <a:r>
              <a:rPr lang="en-US" sz="2400" i="1" dirty="0" smtClean="0">
                <a:solidFill>
                  <a:srgbClr val="000000"/>
                </a:solidFill>
              </a:rPr>
              <a:t> </a:t>
            </a:r>
            <a:r>
              <a:rPr lang="en-US" sz="2400" i="1" dirty="0" err="1" smtClean="0">
                <a:solidFill>
                  <a:srgbClr val="000000"/>
                </a:solidFill>
              </a:rPr>
              <a:t>mål</a:t>
            </a:r>
            <a:r>
              <a:rPr lang="en-US" sz="2400" i="1" dirty="0" smtClean="0">
                <a:solidFill>
                  <a:srgbClr val="000000"/>
                </a:solidFill>
              </a:rPr>
              <a:t> </a:t>
            </a:r>
            <a:r>
              <a:rPr lang="en-US" sz="2400" i="1" dirty="0" err="1" smtClean="0">
                <a:solidFill>
                  <a:srgbClr val="000000"/>
                </a:solidFill>
              </a:rPr>
              <a:t>för</a:t>
            </a:r>
            <a:r>
              <a:rPr lang="en-US" sz="2400" i="1" dirty="0" smtClean="0">
                <a:solidFill>
                  <a:srgbClr val="000000"/>
                </a:solidFill>
              </a:rPr>
              <a:t> den </a:t>
            </a:r>
            <a:r>
              <a:rPr lang="en-US" sz="2400" i="1" dirty="0" err="1" smtClean="0">
                <a:solidFill>
                  <a:srgbClr val="000000"/>
                </a:solidFill>
              </a:rPr>
              <a:t>förnybara</a:t>
            </a:r>
            <a:r>
              <a:rPr lang="en-US" sz="2400" i="1" dirty="0" smtClean="0">
                <a:solidFill>
                  <a:srgbClr val="000000"/>
                </a:solidFill>
              </a:rPr>
              <a:t> </a:t>
            </a:r>
            <a:r>
              <a:rPr lang="en-US" sz="2400" i="1" dirty="0" err="1" smtClean="0">
                <a:solidFill>
                  <a:srgbClr val="000000"/>
                </a:solidFill>
              </a:rPr>
              <a:t>energiproduktionen</a:t>
            </a:r>
            <a:r>
              <a:rPr lang="en-US" sz="2400" i="1" dirty="0" smtClean="0">
                <a:solidFill>
                  <a:srgbClr val="000000"/>
                </a:solidFill>
              </a:rPr>
              <a:t> </a:t>
            </a:r>
            <a:r>
              <a:rPr lang="en-US" sz="2400" i="1" dirty="0" err="1" smtClean="0">
                <a:solidFill>
                  <a:srgbClr val="000000"/>
                </a:solidFill>
              </a:rPr>
              <a:t>kan</a:t>
            </a:r>
            <a:r>
              <a:rPr lang="en-US" sz="2400" i="1" dirty="0" smtClean="0">
                <a:solidFill>
                  <a:srgbClr val="000000"/>
                </a:solidFill>
              </a:rPr>
              <a:t> vi </a:t>
            </a:r>
            <a:r>
              <a:rPr lang="en-US" sz="2400" i="1" dirty="0" err="1" smtClean="0">
                <a:solidFill>
                  <a:srgbClr val="000000"/>
                </a:solidFill>
              </a:rPr>
              <a:t>minska</a:t>
            </a:r>
            <a:r>
              <a:rPr lang="en-US" sz="2400" i="1" dirty="0" smtClean="0">
                <a:solidFill>
                  <a:srgbClr val="000000"/>
                </a:solidFill>
              </a:rPr>
              <a:t> </a:t>
            </a:r>
            <a:r>
              <a:rPr lang="en-US" sz="2400" i="1" dirty="0" err="1" smtClean="0">
                <a:solidFill>
                  <a:srgbClr val="000000"/>
                </a:solidFill>
              </a:rPr>
              <a:t>netto-utsläppen</a:t>
            </a:r>
            <a:r>
              <a:rPr lang="en-US" sz="2400" i="1" dirty="0" smtClean="0">
                <a:solidFill>
                  <a:srgbClr val="000000"/>
                </a:solidFill>
              </a:rPr>
              <a:t> </a:t>
            </a:r>
            <a:r>
              <a:rPr lang="en-US" sz="2400" i="1" dirty="0" err="1" smtClean="0">
                <a:solidFill>
                  <a:srgbClr val="000000"/>
                </a:solidFill>
              </a:rPr>
              <a:t>av</a:t>
            </a:r>
            <a:r>
              <a:rPr lang="en-US" sz="2400" i="1" dirty="0" smtClean="0">
                <a:solidFill>
                  <a:srgbClr val="000000"/>
                </a:solidFill>
              </a:rPr>
              <a:t> </a:t>
            </a:r>
            <a:r>
              <a:rPr lang="en-US" sz="2400" i="1" dirty="0" err="1" smtClean="0">
                <a:solidFill>
                  <a:srgbClr val="000000"/>
                </a:solidFill>
              </a:rPr>
              <a:t>koldioxid</a:t>
            </a:r>
            <a:r>
              <a:rPr lang="en-US" sz="2400" i="1" dirty="0" smtClean="0">
                <a:solidFill>
                  <a:srgbClr val="000000"/>
                </a:solidFill>
              </a:rPr>
              <a:t> med 80 % till </a:t>
            </a:r>
            <a:r>
              <a:rPr lang="en-US" sz="2400" i="1" dirty="0" err="1" smtClean="0">
                <a:solidFill>
                  <a:srgbClr val="000000"/>
                </a:solidFill>
              </a:rPr>
              <a:t>år</a:t>
            </a:r>
            <a:r>
              <a:rPr lang="en-US" sz="2400" i="1" dirty="0" smtClean="0">
                <a:solidFill>
                  <a:srgbClr val="000000"/>
                </a:solidFill>
              </a:rPr>
              <a:t> </a:t>
            </a:r>
            <a:r>
              <a:rPr lang="en-US" sz="2400" i="1" dirty="0">
                <a:solidFill>
                  <a:srgbClr val="000000"/>
                </a:solidFill>
              </a:rPr>
              <a:t>2020.</a:t>
            </a:r>
          </a:p>
        </p:txBody>
      </p:sp>
      <p:sp>
        <p:nvSpPr>
          <p:cNvPr id="10" name="Text Box 4"/>
          <p:cNvSpPr txBox="1">
            <a:spLocks noChangeArrowheads="1"/>
          </p:cNvSpPr>
          <p:nvPr/>
        </p:nvSpPr>
        <p:spPr bwMode="auto">
          <a:xfrm>
            <a:off x="467544" y="2980704"/>
            <a:ext cx="8229600" cy="1528416"/>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Om vi </a:t>
            </a:r>
            <a:r>
              <a:rPr lang="en-US" sz="2800" dirty="0" err="1" smtClean="0">
                <a:solidFill>
                  <a:srgbClr val="000000"/>
                </a:solidFill>
              </a:rPr>
              <a:t>planterar</a:t>
            </a:r>
            <a:r>
              <a:rPr lang="en-US" sz="2800" dirty="0" smtClean="0">
                <a:solidFill>
                  <a:srgbClr val="000000"/>
                </a:solidFill>
              </a:rPr>
              <a:t> </a:t>
            </a:r>
            <a:r>
              <a:rPr lang="en-US" sz="2800" dirty="0" err="1" smtClean="0">
                <a:solidFill>
                  <a:srgbClr val="000000"/>
                </a:solidFill>
              </a:rPr>
              <a:t>träd</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inför</a:t>
            </a:r>
            <a:r>
              <a:rPr lang="en-US" sz="2800" dirty="0" smtClean="0">
                <a:solidFill>
                  <a:srgbClr val="000000"/>
                </a:solidFill>
              </a:rPr>
              <a:t> </a:t>
            </a:r>
            <a:r>
              <a:rPr lang="en-US" sz="2800" dirty="0" err="1" smtClean="0">
                <a:solidFill>
                  <a:srgbClr val="000000"/>
                </a:solidFill>
              </a:rPr>
              <a:t>mer</a:t>
            </a:r>
            <a:r>
              <a:rPr lang="en-US" sz="2800" dirty="0" smtClean="0">
                <a:solidFill>
                  <a:srgbClr val="000000"/>
                </a:solidFill>
              </a:rPr>
              <a:t> </a:t>
            </a:r>
            <a:r>
              <a:rPr lang="en-US" sz="2800" dirty="0" err="1" smtClean="0">
                <a:solidFill>
                  <a:srgbClr val="000000"/>
                </a:solidFill>
              </a:rPr>
              <a:t>skonsam</a:t>
            </a:r>
            <a:r>
              <a:rPr lang="en-US" sz="2800" dirty="0" smtClean="0">
                <a:solidFill>
                  <a:srgbClr val="000000"/>
                </a:solidFill>
              </a:rPr>
              <a:t> </a:t>
            </a:r>
            <a:r>
              <a:rPr lang="en-US" sz="2800" dirty="0" err="1" smtClean="0">
                <a:solidFill>
                  <a:srgbClr val="000000"/>
                </a:solidFill>
              </a:rPr>
              <a:t>jordbearbetning</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markanvändning</a:t>
            </a:r>
            <a:r>
              <a:rPr lang="en-US" sz="2800" dirty="0" smtClean="0">
                <a:solidFill>
                  <a:srgbClr val="000000"/>
                </a:solidFill>
              </a:rPr>
              <a:t> </a:t>
            </a:r>
            <a:r>
              <a:rPr lang="en-US" sz="2800" dirty="0" err="1" smtClean="0">
                <a:solidFill>
                  <a:srgbClr val="000000"/>
                </a:solidFill>
              </a:rPr>
              <a:t>kan</a:t>
            </a:r>
            <a:r>
              <a:rPr lang="en-US" sz="2800" dirty="0" smtClean="0">
                <a:solidFill>
                  <a:srgbClr val="000000"/>
                </a:solidFill>
              </a:rPr>
              <a:t> vi </a:t>
            </a:r>
            <a:r>
              <a:rPr lang="en-US" sz="2800" dirty="0" err="1" smtClean="0">
                <a:solidFill>
                  <a:srgbClr val="000000"/>
                </a:solidFill>
              </a:rPr>
              <a:t>både</a:t>
            </a:r>
            <a:r>
              <a:rPr lang="en-US" sz="2800" dirty="0" smtClean="0">
                <a:solidFill>
                  <a:srgbClr val="000000"/>
                </a:solidFill>
              </a:rPr>
              <a:t> </a:t>
            </a:r>
            <a:r>
              <a:rPr lang="en-US" sz="2800" dirty="0" err="1" smtClean="0">
                <a:solidFill>
                  <a:srgbClr val="000000"/>
                </a:solidFill>
              </a:rPr>
              <a:t>stabilisera</a:t>
            </a:r>
            <a:r>
              <a:rPr lang="en-US" sz="2800" dirty="0" smtClean="0">
                <a:solidFill>
                  <a:srgbClr val="000000"/>
                </a:solidFill>
              </a:rPr>
              <a:t> </a:t>
            </a:r>
            <a:r>
              <a:rPr lang="en-US" sz="2800" dirty="0" err="1" smtClean="0">
                <a:solidFill>
                  <a:srgbClr val="000000"/>
                </a:solidFill>
              </a:rPr>
              <a:t>jordarna</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binda</a:t>
            </a:r>
            <a:r>
              <a:rPr lang="en-US" sz="2800" dirty="0" smtClean="0">
                <a:solidFill>
                  <a:srgbClr val="000000"/>
                </a:solidFill>
              </a:rPr>
              <a:t> </a:t>
            </a:r>
            <a:r>
              <a:rPr lang="en-US" sz="2800" dirty="0" err="1" smtClean="0">
                <a:solidFill>
                  <a:srgbClr val="000000"/>
                </a:solidFill>
              </a:rPr>
              <a:t>kol</a:t>
            </a:r>
            <a:r>
              <a:rPr lang="en-US" sz="2800" dirty="0" smtClean="0">
                <a:solidFill>
                  <a:srgbClr val="000000"/>
                </a:solidFill>
              </a:rPr>
              <a:t>.</a:t>
            </a:r>
            <a:endParaRPr lang="en-US" sz="2800" dirty="0">
              <a:solidFill>
                <a:srgbClr val="000000"/>
              </a:solidFill>
            </a:endParaRPr>
          </a:p>
          <a:p>
            <a:pPr marL="336550" indent="-336550" algn="l">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3200" dirty="0">
                <a:solidFill>
                  <a:srgbClr val="000000"/>
                </a:solidFill>
              </a:rPr>
              <a:t>	</a:t>
            </a:r>
          </a:p>
          <a:p>
            <a:pPr marL="336550" indent="-336550" algn="l">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Line 2"/>
          <p:cNvSpPr>
            <a:spLocks noChangeShapeType="1"/>
          </p:cNvSpPr>
          <p:nvPr/>
        </p:nvSpPr>
        <p:spPr bwMode="auto">
          <a:xfrm>
            <a:off x="914400" y="1066800"/>
            <a:ext cx="8229600" cy="1588"/>
          </a:xfrm>
          <a:prstGeom prst="line">
            <a:avLst/>
          </a:prstGeom>
          <a:noFill/>
          <a:ln w="38160">
            <a:solidFill>
              <a:srgbClr val="000000"/>
            </a:solidFill>
            <a:miter lim="800000"/>
            <a:headEnd/>
            <a:tailEnd/>
          </a:ln>
        </p:spPr>
        <p:txBody>
          <a:bodyPr/>
          <a:lstStyle/>
          <a:p>
            <a:endParaRPr lang="sv-SE"/>
          </a:p>
        </p:txBody>
      </p:sp>
      <p:sp>
        <p:nvSpPr>
          <p:cNvPr id="41988" name="Rectangle 3"/>
          <p:cNvSpPr>
            <a:spLocks noChangeArrowheads="1"/>
          </p:cNvSpPr>
          <p:nvPr/>
        </p:nvSpPr>
        <p:spPr bwMode="auto">
          <a:xfrm>
            <a:off x="457200" y="274638"/>
            <a:ext cx="8099425" cy="561975"/>
          </a:xfrm>
          <a:prstGeom prst="rect">
            <a:avLst/>
          </a:prstGeom>
          <a:noFill/>
          <a:ln w="9525">
            <a:noFill/>
            <a:round/>
            <a:headEnd/>
            <a:tailEnd/>
          </a:ln>
        </p:spPr>
        <p:txBody>
          <a:bodyPr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000" dirty="0">
                <a:solidFill>
                  <a:srgbClr val="000000"/>
                </a:solidFill>
              </a:rPr>
              <a:t>Plan </a:t>
            </a:r>
            <a:r>
              <a:rPr lang="en-US" sz="3000" dirty="0" smtClean="0">
                <a:solidFill>
                  <a:srgbClr val="000000"/>
                </a:solidFill>
              </a:rPr>
              <a:t>B-</a:t>
            </a:r>
            <a:r>
              <a:rPr lang="en-US" sz="3000" dirty="0" err="1" smtClean="0">
                <a:solidFill>
                  <a:srgbClr val="000000"/>
                </a:solidFill>
              </a:rPr>
              <a:t>målen</a:t>
            </a:r>
            <a:r>
              <a:rPr lang="en-US" sz="3000" dirty="0" smtClean="0">
                <a:solidFill>
                  <a:srgbClr val="000000"/>
                </a:solidFill>
              </a:rPr>
              <a:t> </a:t>
            </a:r>
            <a:r>
              <a:rPr lang="en-US" sz="3000" dirty="0" err="1" smtClean="0">
                <a:solidFill>
                  <a:srgbClr val="000000"/>
                </a:solidFill>
              </a:rPr>
              <a:t>för</a:t>
            </a:r>
            <a:r>
              <a:rPr lang="en-US" sz="3000" dirty="0" smtClean="0">
                <a:solidFill>
                  <a:srgbClr val="000000"/>
                </a:solidFill>
              </a:rPr>
              <a:t> </a:t>
            </a:r>
            <a:r>
              <a:rPr lang="en-US" sz="3000" dirty="0" err="1" smtClean="0">
                <a:solidFill>
                  <a:srgbClr val="000000"/>
                </a:solidFill>
              </a:rPr>
              <a:t>minskning</a:t>
            </a:r>
            <a:r>
              <a:rPr lang="en-US" sz="3000" dirty="0" smtClean="0">
                <a:solidFill>
                  <a:srgbClr val="000000"/>
                </a:solidFill>
              </a:rPr>
              <a:t> </a:t>
            </a:r>
            <a:r>
              <a:rPr lang="en-US" sz="3000" dirty="0" err="1" smtClean="0">
                <a:solidFill>
                  <a:srgbClr val="000000"/>
                </a:solidFill>
              </a:rPr>
              <a:t>av</a:t>
            </a:r>
            <a:r>
              <a:rPr lang="en-US" sz="3000" dirty="0" smtClean="0">
                <a:solidFill>
                  <a:srgbClr val="000000"/>
                </a:solidFill>
              </a:rPr>
              <a:t> </a:t>
            </a:r>
            <a:r>
              <a:rPr lang="en-US" sz="3000" dirty="0" err="1" smtClean="0">
                <a:solidFill>
                  <a:srgbClr val="000000"/>
                </a:solidFill>
              </a:rPr>
              <a:t>koldioxidutsläppen</a:t>
            </a:r>
            <a:r>
              <a:rPr lang="en-US" sz="3000" dirty="0" smtClean="0">
                <a:solidFill>
                  <a:srgbClr val="000000"/>
                </a:solidFill>
              </a:rPr>
              <a:t> till </a:t>
            </a:r>
            <a:r>
              <a:rPr lang="en-US" sz="3000" dirty="0" err="1" smtClean="0">
                <a:solidFill>
                  <a:srgbClr val="000000"/>
                </a:solidFill>
              </a:rPr>
              <a:t>år</a:t>
            </a:r>
            <a:r>
              <a:rPr lang="en-US" sz="3000" dirty="0" smtClean="0">
                <a:solidFill>
                  <a:srgbClr val="000000"/>
                </a:solidFill>
              </a:rPr>
              <a:t> 2020</a:t>
            </a:r>
            <a:endParaRPr lang="en-US" sz="3000" dirty="0">
              <a:solidFill>
                <a:srgbClr val="000000"/>
              </a:solidFill>
            </a:endParaRPr>
          </a:p>
        </p:txBody>
      </p:sp>
      <p:sp>
        <p:nvSpPr>
          <p:cNvPr id="7" name="textruta 6"/>
          <p:cNvSpPr txBox="1"/>
          <p:nvPr/>
        </p:nvSpPr>
        <p:spPr>
          <a:xfrm>
            <a:off x="3080352" y="1142984"/>
            <a:ext cx="2571768" cy="400110"/>
          </a:xfrm>
          <a:prstGeom prst="rect">
            <a:avLst/>
          </a:prstGeom>
          <a:noFill/>
        </p:spPr>
        <p:txBody>
          <a:bodyPr wrap="square" rtlCol="0">
            <a:spAutoFit/>
          </a:bodyPr>
          <a:lstStyle/>
          <a:p>
            <a:r>
              <a:rPr lang="sv-SE" sz="2000" b="1" dirty="0" smtClean="0">
                <a:solidFill>
                  <a:schemeClr val="tx1"/>
                </a:solidFill>
              </a:rPr>
              <a:t>(Miljoner ton kol)</a:t>
            </a:r>
            <a:endParaRPr lang="sv-SE" sz="2000" b="1" dirty="0">
              <a:solidFill>
                <a:schemeClr val="tx1"/>
              </a:solidFill>
            </a:endParaRPr>
          </a:p>
        </p:txBody>
      </p:sp>
      <p:pic>
        <p:nvPicPr>
          <p:cNvPr id="8" name="Bildobjekt 7" descr="EPI_2.jpg"/>
          <p:cNvPicPr>
            <a:picLocks noChangeAspect="1"/>
          </p:cNvPicPr>
          <p:nvPr/>
        </p:nvPicPr>
        <p:blipFill>
          <a:blip r:embed="rId3" cstate="print"/>
          <a:stretch>
            <a:fillRect/>
          </a:stretch>
        </p:blipFill>
        <p:spPr>
          <a:xfrm>
            <a:off x="2662237" y="1928802"/>
            <a:ext cx="3438469" cy="3552835"/>
          </a:xfrm>
          <a:prstGeom prst="rect">
            <a:avLst/>
          </a:prstGeom>
        </p:spPr>
      </p:pic>
      <p:sp>
        <p:nvSpPr>
          <p:cNvPr id="6" name="textruta 5"/>
          <p:cNvSpPr txBox="1"/>
          <p:nvPr/>
        </p:nvSpPr>
        <p:spPr>
          <a:xfrm>
            <a:off x="428596" y="1988098"/>
            <a:ext cx="2786082" cy="369332"/>
          </a:xfrm>
          <a:prstGeom prst="rect">
            <a:avLst/>
          </a:prstGeom>
          <a:noFill/>
        </p:spPr>
        <p:txBody>
          <a:bodyPr wrap="square" rtlCol="0">
            <a:spAutoFit/>
          </a:bodyPr>
          <a:lstStyle/>
          <a:p>
            <a:pPr algn="r"/>
            <a:r>
              <a:rPr lang="sv-SE" dirty="0" smtClean="0">
                <a:solidFill>
                  <a:schemeClr val="tx1"/>
                </a:solidFill>
              </a:rPr>
              <a:t>Återstående utsläpp</a:t>
            </a:r>
            <a:endParaRPr lang="sv-SE" dirty="0">
              <a:solidFill>
                <a:schemeClr val="tx1"/>
              </a:solidFill>
            </a:endParaRPr>
          </a:p>
        </p:txBody>
      </p:sp>
      <p:sp>
        <p:nvSpPr>
          <p:cNvPr id="10" name="textruta 9"/>
          <p:cNvSpPr txBox="1"/>
          <p:nvPr/>
        </p:nvSpPr>
        <p:spPr>
          <a:xfrm>
            <a:off x="1357290" y="3068421"/>
            <a:ext cx="1500198" cy="646331"/>
          </a:xfrm>
          <a:prstGeom prst="rect">
            <a:avLst/>
          </a:prstGeom>
          <a:noFill/>
        </p:spPr>
        <p:txBody>
          <a:bodyPr wrap="square" rtlCol="0">
            <a:spAutoFit/>
          </a:bodyPr>
          <a:lstStyle/>
          <a:p>
            <a:pPr algn="l"/>
            <a:r>
              <a:rPr lang="sv-SE" dirty="0" smtClean="0">
                <a:solidFill>
                  <a:schemeClr val="tx1"/>
                </a:solidFill>
              </a:rPr>
              <a:t>Jordbruk för att binda kol</a:t>
            </a:r>
            <a:endParaRPr lang="sv-SE" dirty="0">
              <a:solidFill>
                <a:schemeClr val="tx1"/>
              </a:solidFill>
            </a:endParaRPr>
          </a:p>
        </p:txBody>
      </p:sp>
      <p:sp>
        <p:nvSpPr>
          <p:cNvPr id="11" name="textruta 10"/>
          <p:cNvSpPr txBox="1"/>
          <p:nvPr/>
        </p:nvSpPr>
        <p:spPr>
          <a:xfrm>
            <a:off x="928662" y="3862992"/>
            <a:ext cx="1857388" cy="923330"/>
          </a:xfrm>
          <a:prstGeom prst="rect">
            <a:avLst/>
          </a:prstGeom>
          <a:noFill/>
        </p:spPr>
        <p:txBody>
          <a:bodyPr wrap="square" rtlCol="0">
            <a:spAutoFit/>
          </a:bodyPr>
          <a:lstStyle/>
          <a:p>
            <a:pPr algn="r"/>
            <a:r>
              <a:rPr lang="sv-SE" dirty="0" smtClean="0">
                <a:solidFill>
                  <a:schemeClr val="tx1"/>
                </a:solidFill>
              </a:rPr>
              <a:t>Trädplantering för att binda koldioxid</a:t>
            </a:r>
            <a:endParaRPr lang="sv-SE" dirty="0">
              <a:solidFill>
                <a:schemeClr val="tx1"/>
              </a:solidFill>
            </a:endParaRPr>
          </a:p>
        </p:txBody>
      </p:sp>
      <p:sp>
        <p:nvSpPr>
          <p:cNvPr id="12" name="textruta 11"/>
          <p:cNvSpPr txBox="1"/>
          <p:nvPr/>
        </p:nvSpPr>
        <p:spPr>
          <a:xfrm>
            <a:off x="928662" y="4988494"/>
            <a:ext cx="2571768" cy="369332"/>
          </a:xfrm>
          <a:prstGeom prst="rect">
            <a:avLst/>
          </a:prstGeom>
          <a:noFill/>
        </p:spPr>
        <p:txBody>
          <a:bodyPr wrap="square" rtlCol="0">
            <a:spAutoFit/>
          </a:bodyPr>
          <a:lstStyle/>
          <a:p>
            <a:pPr algn="r"/>
            <a:r>
              <a:rPr lang="sv-SE" dirty="0" smtClean="0">
                <a:solidFill>
                  <a:schemeClr val="tx1"/>
                </a:solidFill>
              </a:rPr>
              <a:t>Slut på avskogningen</a:t>
            </a:r>
            <a:endParaRPr lang="sv-SE" dirty="0">
              <a:solidFill>
                <a:schemeClr val="tx1"/>
              </a:solidFill>
            </a:endParaRPr>
          </a:p>
        </p:txBody>
      </p:sp>
      <p:sp>
        <p:nvSpPr>
          <p:cNvPr id="13" name="textruta 12"/>
          <p:cNvSpPr txBox="1"/>
          <p:nvPr/>
        </p:nvSpPr>
        <p:spPr>
          <a:xfrm>
            <a:off x="2655714" y="5425875"/>
            <a:ext cx="3500462" cy="646331"/>
          </a:xfrm>
          <a:prstGeom prst="rect">
            <a:avLst/>
          </a:prstGeom>
          <a:noFill/>
        </p:spPr>
        <p:txBody>
          <a:bodyPr wrap="square" rtlCol="0">
            <a:spAutoFit/>
          </a:bodyPr>
          <a:lstStyle/>
          <a:p>
            <a:r>
              <a:rPr lang="sv-SE" dirty="0" smtClean="0">
                <a:solidFill>
                  <a:schemeClr val="tx1"/>
                </a:solidFill>
              </a:rPr>
              <a:t>Minskad kol- och </a:t>
            </a:r>
          </a:p>
          <a:p>
            <a:r>
              <a:rPr lang="sv-SE" dirty="0" smtClean="0">
                <a:solidFill>
                  <a:schemeClr val="tx1"/>
                </a:solidFill>
              </a:rPr>
              <a:t>oljeanvändning i industrin (100)</a:t>
            </a:r>
            <a:endParaRPr lang="sv-SE" dirty="0">
              <a:solidFill>
                <a:schemeClr val="tx1"/>
              </a:solidFill>
            </a:endParaRPr>
          </a:p>
        </p:txBody>
      </p:sp>
      <p:sp>
        <p:nvSpPr>
          <p:cNvPr id="14" name="textruta 13"/>
          <p:cNvSpPr txBox="1"/>
          <p:nvPr/>
        </p:nvSpPr>
        <p:spPr>
          <a:xfrm>
            <a:off x="5072066" y="4714884"/>
            <a:ext cx="2571768" cy="646331"/>
          </a:xfrm>
          <a:prstGeom prst="rect">
            <a:avLst/>
          </a:prstGeom>
          <a:noFill/>
        </p:spPr>
        <p:txBody>
          <a:bodyPr wrap="square" rtlCol="0">
            <a:spAutoFit/>
          </a:bodyPr>
          <a:lstStyle/>
          <a:p>
            <a:pPr algn="r"/>
            <a:r>
              <a:rPr lang="sv-SE" dirty="0" smtClean="0">
                <a:solidFill>
                  <a:schemeClr val="tx1"/>
                </a:solidFill>
              </a:rPr>
              <a:t>Omstrukturering     </a:t>
            </a:r>
          </a:p>
          <a:p>
            <a:pPr algn="r"/>
            <a:r>
              <a:rPr lang="sv-SE" dirty="0" smtClean="0">
                <a:solidFill>
                  <a:schemeClr val="tx1"/>
                </a:solidFill>
              </a:rPr>
              <a:t>av transportsystemet</a:t>
            </a:r>
            <a:endParaRPr lang="sv-SE" dirty="0">
              <a:solidFill>
                <a:schemeClr val="tx1"/>
              </a:solidFill>
            </a:endParaRPr>
          </a:p>
        </p:txBody>
      </p:sp>
      <p:sp>
        <p:nvSpPr>
          <p:cNvPr id="15" name="textruta 14"/>
          <p:cNvSpPr txBox="1"/>
          <p:nvPr/>
        </p:nvSpPr>
        <p:spPr>
          <a:xfrm>
            <a:off x="5643570" y="2571744"/>
            <a:ext cx="2786082" cy="1200329"/>
          </a:xfrm>
          <a:prstGeom prst="rect">
            <a:avLst/>
          </a:prstGeom>
          <a:noFill/>
        </p:spPr>
        <p:txBody>
          <a:bodyPr wrap="square" rtlCol="0">
            <a:spAutoFit/>
          </a:bodyPr>
          <a:lstStyle/>
          <a:p>
            <a:pPr algn="r"/>
            <a:r>
              <a:rPr lang="sv-SE" dirty="0" smtClean="0">
                <a:solidFill>
                  <a:schemeClr val="tx1"/>
                </a:solidFill>
              </a:rPr>
              <a:t>Förnybar energi i stället </a:t>
            </a:r>
          </a:p>
          <a:p>
            <a:pPr algn="r"/>
            <a:r>
              <a:rPr lang="sv-SE" dirty="0" smtClean="0">
                <a:solidFill>
                  <a:schemeClr val="tx1"/>
                </a:solidFill>
              </a:rPr>
              <a:t>för fossila bränslen vid </a:t>
            </a:r>
          </a:p>
          <a:p>
            <a:r>
              <a:rPr lang="sv-SE" dirty="0" smtClean="0">
                <a:solidFill>
                  <a:schemeClr val="tx1"/>
                </a:solidFill>
              </a:rPr>
              <a:t>produktion av el </a:t>
            </a:r>
          </a:p>
          <a:p>
            <a:r>
              <a:rPr lang="sv-SE" dirty="0" smtClean="0">
                <a:solidFill>
                  <a:schemeClr val="tx1"/>
                </a:solidFill>
              </a:rPr>
              <a:t>och värme</a:t>
            </a:r>
            <a:endParaRPr lang="sv-SE" dirty="0">
              <a:solidFill>
                <a:schemeClr val="tx1"/>
              </a:solidFill>
            </a:endParaRPr>
          </a:p>
        </p:txBody>
      </p:sp>
      <p:sp>
        <p:nvSpPr>
          <p:cNvPr id="16" name="textruta 15"/>
          <p:cNvSpPr txBox="1"/>
          <p:nvPr/>
        </p:nvSpPr>
        <p:spPr>
          <a:xfrm>
            <a:off x="3302869" y="2500306"/>
            <a:ext cx="697627" cy="369332"/>
          </a:xfrm>
          <a:prstGeom prst="rect">
            <a:avLst/>
          </a:prstGeom>
          <a:noFill/>
        </p:spPr>
        <p:txBody>
          <a:bodyPr wrap="none" rtlCol="0">
            <a:spAutoFit/>
          </a:bodyPr>
          <a:lstStyle/>
          <a:p>
            <a:r>
              <a:rPr lang="sv-SE" dirty="0" smtClean="0"/>
              <a:t>1680</a:t>
            </a:r>
            <a:endParaRPr lang="sv-SE" dirty="0"/>
          </a:p>
        </p:txBody>
      </p:sp>
      <p:sp>
        <p:nvSpPr>
          <p:cNvPr id="17" name="textruta 16"/>
          <p:cNvSpPr txBox="1"/>
          <p:nvPr/>
        </p:nvSpPr>
        <p:spPr>
          <a:xfrm>
            <a:off x="2928926" y="3416858"/>
            <a:ext cx="569388" cy="369332"/>
          </a:xfrm>
          <a:prstGeom prst="rect">
            <a:avLst/>
          </a:prstGeom>
          <a:noFill/>
        </p:spPr>
        <p:txBody>
          <a:bodyPr wrap="none" rtlCol="0">
            <a:spAutoFit/>
          </a:bodyPr>
          <a:lstStyle/>
          <a:p>
            <a:r>
              <a:rPr lang="sv-SE" dirty="0" smtClean="0"/>
              <a:t>600</a:t>
            </a:r>
            <a:endParaRPr lang="sv-SE" dirty="0"/>
          </a:p>
        </p:txBody>
      </p:sp>
      <p:sp>
        <p:nvSpPr>
          <p:cNvPr id="18" name="textruta 17"/>
          <p:cNvSpPr txBox="1"/>
          <p:nvPr/>
        </p:nvSpPr>
        <p:spPr>
          <a:xfrm>
            <a:off x="3002480" y="3916924"/>
            <a:ext cx="569388" cy="369332"/>
          </a:xfrm>
          <a:prstGeom prst="rect">
            <a:avLst/>
          </a:prstGeom>
          <a:noFill/>
        </p:spPr>
        <p:txBody>
          <a:bodyPr wrap="none" rtlCol="0">
            <a:spAutoFit/>
          </a:bodyPr>
          <a:lstStyle/>
          <a:p>
            <a:r>
              <a:rPr lang="sv-SE" dirty="0" smtClean="0"/>
              <a:t>860</a:t>
            </a:r>
            <a:endParaRPr lang="sv-SE" dirty="0"/>
          </a:p>
        </p:txBody>
      </p:sp>
      <p:sp>
        <p:nvSpPr>
          <p:cNvPr id="19" name="textruta 18"/>
          <p:cNvSpPr txBox="1"/>
          <p:nvPr/>
        </p:nvSpPr>
        <p:spPr>
          <a:xfrm>
            <a:off x="3571868" y="4572008"/>
            <a:ext cx="697627" cy="369332"/>
          </a:xfrm>
          <a:prstGeom prst="rect">
            <a:avLst/>
          </a:prstGeom>
          <a:noFill/>
        </p:spPr>
        <p:txBody>
          <a:bodyPr wrap="none" rtlCol="0">
            <a:spAutoFit/>
          </a:bodyPr>
          <a:lstStyle/>
          <a:p>
            <a:r>
              <a:rPr lang="sv-SE" dirty="0" smtClean="0"/>
              <a:t>1500</a:t>
            </a:r>
            <a:endParaRPr lang="sv-SE" dirty="0"/>
          </a:p>
        </p:txBody>
      </p:sp>
      <p:sp>
        <p:nvSpPr>
          <p:cNvPr id="20" name="textruta 19"/>
          <p:cNvSpPr txBox="1"/>
          <p:nvPr/>
        </p:nvSpPr>
        <p:spPr>
          <a:xfrm>
            <a:off x="4660191" y="4572008"/>
            <a:ext cx="697627" cy="369332"/>
          </a:xfrm>
          <a:prstGeom prst="rect">
            <a:avLst/>
          </a:prstGeom>
          <a:noFill/>
        </p:spPr>
        <p:txBody>
          <a:bodyPr wrap="none" rtlCol="0">
            <a:spAutoFit/>
          </a:bodyPr>
          <a:lstStyle/>
          <a:p>
            <a:r>
              <a:rPr lang="sv-SE" dirty="0" smtClean="0"/>
              <a:t>1400</a:t>
            </a:r>
            <a:endParaRPr lang="sv-SE" dirty="0"/>
          </a:p>
        </p:txBody>
      </p:sp>
      <p:sp>
        <p:nvSpPr>
          <p:cNvPr id="21" name="textruta 20"/>
          <p:cNvSpPr txBox="1"/>
          <p:nvPr/>
        </p:nvSpPr>
        <p:spPr>
          <a:xfrm>
            <a:off x="4945943" y="3416858"/>
            <a:ext cx="697627" cy="369332"/>
          </a:xfrm>
          <a:prstGeom prst="rect">
            <a:avLst/>
          </a:prstGeom>
          <a:noFill/>
        </p:spPr>
        <p:txBody>
          <a:bodyPr wrap="none" rtlCol="0">
            <a:spAutoFit/>
          </a:bodyPr>
          <a:lstStyle/>
          <a:p>
            <a:r>
              <a:rPr lang="sv-SE" dirty="0" smtClean="0">
                <a:solidFill>
                  <a:schemeClr val="tx1"/>
                </a:solidFill>
              </a:rPr>
              <a:t>3210</a:t>
            </a:r>
            <a:endParaRPr lang="sv-SE" dirty="0">
              <a:solidFill>
                <a:schemeClr val="tx1"/>
              </a:solidFill>
            </a:endParaRPr>
          </a:p>
        </p:txBody>
      </p:sp>
      <p:sp>
        <p:nvSpPr>
          <p:cNvPr id="22" name="textruta 21"/>
          <p:cNvSpPr txBox="1"/>
          <p:nvPr/>
        </p:nvSpPr>
        <p:spPr>
          <a:xfrm>
            <a:off x="1142976" y="6345816"/>
            <a:ext cx="6840334" cy="369332"/>
          </a:xfrm>
          <a:prstGeom prst="rect">
            <a:avLst/>
          </a:prstGeom>
          <a:noFill/>
        </p:spPr>
        <p:txBody>
          <a:bodyPr wrap="none" rtlCol="0">
            <a:spAutoFit/>
          </a:bodyPr>
          <a:lstStyle/>
          <a:p>
            <a:r>
              <a:rPr lang="sv-SE" b="1" dirty="0" smtClean="0">
                <a:solidFill>
                  <a:schemeClr val="tx1"/>
                </a:solidFill>
              </a:rPr>
              <a:t>Utgångsvärdet för utsläppen: 9350 miljoner ton kol (år 2006)</a:t>
            </a:r>
            <a:r>
              <a:rPr lang="sv-SE" dirty="0" smtClean="0">
                <a:solidFill>
                  <a:schemeClr val="tx1"/>
                </a:solidFill>
              </a:rPr>
              <a:t> </a:t>
            </a:r>
            <a:endParaRPr lang="sv-SE"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43011"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FFFFFF"/>
                </a:solidFill>
              </a:rPr>
              <a:t>Gör</a:t>
            </a:r>
            <a:r>
              <a:rPr lang="en-US" sz="4400" dirty="0" smtClean="0">
                <a:solidFill>
                  <a:srgbClr val="FFFFFF"/>
                </a:solidFill>
              </a:rPr>
              <a:t> </a:t>
            </a:r>
            <a:r>
              <a:rPr lang="en-US" sz="4400" dirty="0" err="1" smtClean="0">
                <a:solidFill>
                  <a:srgbClr val="FFFFFF"/>
                </a:solidFill>
              </a:rPr>
              <a:t>koldioxidutsläppen</a:t>
            </a:r>
            <a:r>
              <a:rPr lang="en-US" sz="4400" dirty="0" smtClean="0">
                <a:solidFill>
                  <a:srgbClr val="FFFFFF"/>
                </a:solidFill>
              </a:rPr>
              <a:t> </a:t>
            </a:r>
            <a:r>
              <a:rPr lang="en-US" sz="4400" dirty="0" err="1" smtClean="0">
                <a:solidFill>
                  <a:srgbClr val="FFFFFF"/>
                </a:solidFill>
              </a:rPr>
              <a:t>dyrare</a:t>
            </a:r>
            <a:endParaRPr lang="en-US" sz="4400" dirty="0">
              <a:solidFill>
                <a:srgbClr val="FFFFFF"/>
              </a:solidFill>
            </a:endParaRPr>
          </a:p>
        </p:txBody>
      </p:sp>
      <p:sp>
        <p:nvSpPr>
          <p:cNvPr id="44035" name="Rectangle 3"/>
          <p:cNvSpPr>
            <a:spLocks noChangeArrowheads="1"/>
          </p:cNvSpPr>
          <p:nvPr/>
        </p:nvSpPr>
        <p:spPr bwMode="auto">
          <a:xfrm>
            <a:off x="420688" y="1495425"/>
            <a:ext cx="8142287" cy="4702175"/>
          </a:xfrm>
          <a:prstGeom prst="rect">
            <a:avLst/>
          </a:prstGeom>
          <a:solidFill>
            <a:srgbClr val="FFFFFF">
              <a:alpha val="89803"/>
            </a:srgbClr>
          </a:solidFill>
          <a:ln w="9525">
            <a:noFill/>
            <a:round/>
            <a:headEnd/>
            <a:tailEnd/>
          </a:ln>
        </p:spPr>
        <p:txBody>
          <a:bodyPr wrap="none" anchor="ctr"/>
          <a:lstStyle/>
          <a:p>
            <a:endParaRPr lang="sv-SE"/>
          </a:p>
        </p:txBody>
      </p:sp>
      <p:sp>
        <p:nvSpPr>
          <p:cNvPr id="44036" name="Text Box 4"/>
          <p:cNvSpPr txBox="1">
            <a:spLocks noChangeArrowheads="1"/>
          </p:cNvSpPr>
          <p:nvPr/>
        </p:nvSpPr>
        <p:spPr bwMode="auto">
          <a:xfrm>
            <a:off x="457200" y="1484784"/>
            <a:ext cx="7859216" cy="2088232"/>
          </a:xfrm>
          <a:prstGeom prst="rect">
            <a:avLst/>
          </a:prstGeom>
          <a:noFill/>
          <a:ln w="9525">
            <a:noFill/>
            <a:round/>
            <a:headEnd/>
            <a:tailEnd/>
          </a:ln>
        </p:spPr>
        <p:txBody>
          <a:bodyPr anchor="ctr"/>
          <a:lstStyle/>
          <a:p>
            <a:pPr marL="355600" indent="-355600" algn="l">
              <a:spcBef>
                <a:spcPts val="600"/>
              </a:spcBef>
              <a:buFont typeface="Arial"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a:solidFill>
                  <a:schemeClr val="tx1"/>
                </a:solidFill>
              </a:rPr>
              <a:t>Problem: </a:t>
            </a:r>
            <a:r>
              <a:rPr lang="en-US" sz="2800" dirty="0" err="1" smtClean="0">
                <a:solidFill>
                  <a:schemeClr val="tx1"/>
                </a:solidFill>
              </a:rPr>
              <a:t>Priset</a:t>
            </a:r>
            <a:r>
              <a:rPr lang="en-US" sz="2800" dirty="0" smtClean="0">
                <a:solidFill>
                  <a:schemeClr val="tx1"/>
                </a:solidFill>
              </a:rPr>
              <a:t> </a:t>
            </a:r>
            <a:r>
              <a:rPr lang="en-US" sz="2800" dirty="0" err="1" smtClean="0">
                <a:solidFill>
                  <a:schemeClr val="tx1"/>
                </a:solidFill>
              </a:rPr>
              <a:t>på</a:t>
            </a:r>
            <a:r>
              <a:rPr lang="en-US" sz="2800" dirty="0" smtClean="0">
                <a:solidFill>
                  <a:schemeClr val="tx1"/>
                </a:solidFill>
              </a:rPr>
              <a:t> </a:t>
            </a:r>
            <a:r>
              <a:rPr lang="en-US" sz="2800" dirty="0" err="1" smtClean="0">
                <a:solidFill>
                  <a:schemeClr val="tx1"/>
                </a:solidFill>
              </a:rPr>
              <a:t>fossila</a:t>
            </a:r>
            <a:r>
              <a:rPr lang="en-US" sz="2800" dirty="0" smtClean="0">
                <a:solidFill>
                  <a:schemeClr val="tx1"/>
                </a:solidFill>
              </a:rPr>
              <a:t> </a:t>
            </a:r>
            <a:r>
              <a:rPr lang="en-US" sz="2800" dirty="0" err="1" smtClean="0">
                <a:solidFill>
                  <a:schemeClr val="tx1"/>
                </a:solidFill>
              </a:rPr>
              <a:t>bränslen</a:t>
            </a:r>
            <a:r>
              <a:rPr lang="en-US" sz="2800" dirty="0" smtClean="0">
                <a:solidFill>
                  <a:schemeClr val="tx1"/>
                </a:solidFill>
              </a:rPr>
              <a:t> </a:t>
            </a:r>
            <a:r>
              <a:rPr lang="en-US" sz="2800" dirty="0" err="1" smtClean="0">
                <a:solidFill>
                  <a:schemeClr val="tx1"/>
                </a:solidFill>
              </a:rPr>
              <a:t>uttrycker</a:t>
            </a:r>
            <a:r>
              <a:rPr lang="en-US" sz="2800" dirty="0" smtClean="0">
                <a:solidFill>
                  <a:schemeClr val="tx1"/>
                </a:solidFill>
              </a:rPr>
              <a:t> </a:t>
            </a:r>
            <a:r>
              <a:rPr lang="en-US" sz="2800" dirty="0" err="1" smtClean="0">
                <a:solidFill>
                  <a:schemeClr val="tx1"/>
                </a:solidFill>
              </a:rPr>
              <a:t>inte</a:t>
            </a:r>
            <a:r>
              <a:rPr lang="en-US" sz="2800" dirty="0" smtClean="0">
                <a:solidFill>
                  <a:schemeClr val="tx1"/>
                </a:solidFill>
              </a:rPr>
              <a:t> </a:t>
            </a:r>
            <a:r>
              <a:rPr lang="en-US" sz="2800" dirty="0" err="1" smtClean="0">
                <a:solidFill>
                  <a:schemeClr val="tx1"/>
                </a:solidFill>
              </a:rPr>
              <a:t>vad</a:t>
            </a:r>
            <a:r>
              <a:rPr lang="en-US" sz="2800" dirty="0" smtClean="0">
                <a:solidFill>
                  <a:schemeClr val="tx1"/>
                </a:solidFill>
              </a:rPr>
              <a:t> de </a:t>
            </a:r>
            <a:r>
              <a:rPr lang="en-US" sz="2800" dirty="0" err="1" smtClean="0">
                <a:solidFill>
                  <a:schemeClr val="tx1"/>
                </a:solidFill>
              </a:rPr>
              <a:t>egentligen</a:t>
            </a:r>
            <a:r>
              <a:rPr lang="en-US" sz="2800" dirty="0" smtClean="0">
                <a:solidFill>
                  <a:schemeClr val="tx1"/>
                </a:solidFill>
              </a:rPr>
              <a:t> </a:t>
            </a:r>
            <a:r>
              <a:rPr lang="en-US" sz="2800" dirty="0" err="1" smtClean="0">
                <a:solidFill>
                  <a:schemeClr val="tx1"/>
                </a:solidFill>
              </a:rPr>
              <a:t>kostar</a:t>
            </a:r>
            <a:r>
              <a:rPr lang="en-US" sz="2800" dirty="0" smtClean="0">
                <a:solidFill>
                  <a:schemeClr val="tx1"/>
                </a:solidFill>
              </a:rPr>
              <a:t>. </a:t>
            </a:r>
            <a:r>
              <a:rPr lang="en-US" sz="2800" dirty="0" err="1" smtClean="0">
                <a:solidFill>
                  <a:schemeClr val="tx1"/>
                </a:solidFill>
              </a:rPr>
              <a:t>Kostnaden</a:t>
            </a:r>
            <a:r>
              <a:rPr lang="en-US" sz="2800" dirty="0" smtClean="0">
                <a:solidFill>
                  <a:schemeClr val="tx1"/>
                </a:solidFill>
              </a:rPr>
              <a:t> </a:t>
            </a:r>
            <a:r>
              <a:rPr lang="en-US" sz="2800" dirty="0" err="1" smtClean="0">
                <a:solidFill>
                  <a:schemeClr val="tx1"/>
                </a:solidFill>
              </a:rPr>
              <a:t>för</a:t>
            </a:r>
            <a:r>
              <a:rPr lang="en-US" sz="2800" dirty="0" smtClean="0">
                <a:solidFill>
                  <a:schemeClr val="tx1"/>
                </a:solidFill>
              </a:rPr>
              <a:t> </a:t>
            </a:r>
            <a:r>
              <a:rPr lang="en-US" sz="2800" dirty="0" err="1" smtClean="0">
                <a:solidFill>
                  <a:schemeClr val="tx1"/>
                </a:solidFill>
              </a:rPr>
              <a:t>klimatförändringen</a:t>
            </a:r>
            <a:r>
              <a:rPr lang="en-US" sz="2800" dirty="0" smtClean="0">
                <a:solidFill>
                  <a:schemeClr val="tx1"/>
                </a:solidFill>
              </a:rPr>
              <a:t> </a:t>
            </a:r>
            <a:r>
              <a:rPr lang="en-US" sz="2800" dirty="0" err="1" smtClean="0">
                <a:solidFill>
                  <a:schemeClr val="tx1"/>
                </a:solidFill>
              </a:rPr>
              <a:t>ingår</a:t>
            </a:r>
            <a:r>
              <a:rPr lang="en-US" sz="2800" dirty="0" smtClean="0">
                <a:solidFill>
                  <a:schemeClr val="tx1"/>
                </a:solidFill>
              </a:rPr>
              <a:t> till </a:t>
            </a:r>
            <a:r>
              <a:rPr lang="en-US" sz="2800" dirty="0" err="1" smtClean="0">
                <a:solidFill>
                  <a:schemeClr val="tx1"/>
                </a:solidFill>
              </a:rPr>
              <a:t>exempel</a:t>
            </a:r>
            <a:r>
              <a:rPr lang="en-US" sz="2800" dirty="0" smtClean="0">
                <a:solidFill>
                  <a:schemeClr val="tx1"/>
                </a:solidFill>
              </a:rPr>
              <a:t> </a:t>
            </a:r>
            <a:r>
              <a:rPr lang="en-US" sz="2800" dirty="0" err="1" smtClean="0">
                <a:solidFill>
                  <a:schemeClr val="tx1"/>
                </a:solidFill>
              </a:rPr>
              <a:t>inte</a:t>
            </a:r>
            <a:r>
              <a:rPr lang="en-US" sz="2800" dirty="0" smtClean="0">
                <a:solidFill>
                  <a:schemeClr val="tx1"/>
                </a:solidFill>
              </a:rPr>
              <a:t>.</a:t>
            </a:r>
            <a:br>
              <a:rPr lang="en-US" sz="2800" dirty="0" smtClean="0">
                <a:solidFill>
                  <a:schemeClr val="tx1"/>
                </a:solidFill>
              </a:rPr>
            </a:br>
            <a:r>
              <a:rPr lang="en-US" sz="2800" dirty="0" err="1" smtClean="0">
                <a:solidFill>
                  <a:schemeClr val="tx1"/>
                </a:solidFill>
              </a:rPr>
              <a:t>Marknaden</a:t>
            </a:r>
            <a:r>
              <a:rPr lang="en-US" sz="2800" dirty="0" smtClean="0">
                <a:solidFill>
                  <a:schemeClr val="tx1"/>
                </a:solidFill>
              </a:rPr>
              <a:t> </a:t>
            </a:r>
            <a:r>
              <a:rPr lang="en-US" sz="2800" dirty="0" err="1" smtClean="0">
                <a:solidFill>
                  <a:schemeClr val="tx1"/>
                </a:solidFill>
              </a:rPr>
              <a:t>talar</a:t>
            </a:r>
            <a:r>
              <a:rPr lang="en-US" sz="2800" dirty="0" smtClean="0">
                <a:solidFill>
                  <a:schemeClr val="tx1"/>
                </a:solidFill>
              </a:rPr>
              <a:t> </a:t>
            </a:r>
            <a:r>
              <a:rPr lang="en-US" sz="2800" dirty="0" err="1" smtClean="0">
                <a:solidFill>
                  <a:schemeClr val="tx1"/>
                </a:solidFill>
              </a:rPr>
              <a:t>inte</a:t>
            </a:r>
            <a:r>
              <a:rPr lang="en-US" sz="2800" dirty="0" smtClean="0">
                <a:solidFill>
                  <a:schemeClr val="tx1"/>
                </a:solidFill>
              </a:rPr>
              <a:t> </a:t>
            </a:r>
            <a:r>
              <a:rPr lang="en-US" sz="2800" dirty="0" err="1" smtClean="0">
                <a:solidFill>
                  <a:schemeClr val="tx1"/>
                </a:solidFill>
              </a:rPr>
              <a:t>ekologisk</a:t>
            </a:r>
            <a:r>
              <a:rPr lang="en-US" sz="2800" dirty="0" smtClean="0">
                <a:solidFill>
                  <a:schemeClr val="tx1"/>
                </a:solidFill>
              </a:rPr>
              <a:t> </a:t>
            </a:r>
            <a:r>
              <a:rPr lang="en-US" sz="2800" dirty="0" err="1" smtClean="0">
                <a:solidFill>
                  <a:schemeClr val="tx1"/>
                </a:solidFill>
              </a:rPr>
              <a:t>sanning</a:t>
            </a:r>
            <a:r>
              <a:rPr lang="en-US" sz="2800" dirty="0" smtClean="0">
                <a:solidFill>
                  <a:schemeClr val="tx1"/>
                </a:solidFill>
              </a:rPr>
              <a:t>.</a:t>
            </a:r>
            <a:endParaRPr lang="en-US" sz="3200" baseline="-1000" dirty="0">
              <a:solidFill>
                <a:schemeClr val="tx1"/>
              </a:solidFill>
            </a:endParaRPr>
          </a:p>
        </p:txBody>
      </p:sp>
      <p:sp>
        <p:nvSpPr>
          <p:cNvPr id="43014"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43015" name="Text Box 6"/>
          <p:cNvSpPr txBox="1">
            <a:spLocks noChangeArrowheads="1"/>
          </p:cNvSpPr>
          <p:nvPr/>
        </p:nvSpPr>
        <p:spPr bwMode="auto">
          <a:xfrm>
            <a:off x="6924675" y="64912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9" name="Text Box 4"/>
          <p:cNvSpPr txBox="1">
            <a:spLocks noChangeArrowheads="1"/>
          </p:cNvSpPr>
          <p:nvPr/>
        </p:nvSpPr>
        <p:spPr bwMode="auto">
          <a:xfrm>
            <a:off x="467544" y="3573016"/>
            <a:ext cx="8229600" cy="504056"/>
          </a:xfrm>
          <a:prstGeom prst="rect">
            <a:avLst/>
          </a:prstGeom>
          <a:noFill/>
          <a:ln w="9525">
            <a:noFill/>
            <a:round/>
            <a:headEnd/>
            <a:tailEnd/>
          </a:ln>
        </p:spPr>
        <p:txBody>
          <a:bodyPr anchor="ctr"/>
          <a:lstStyle/>
          <a:p>
            <a:pPr marL="336550" indent="-336550" algn="l">
              <a:spcBef>
                <a:spcPts val="1200"/>
              </a:spcBef>
              <a:spcAft>
                <a:spcPts val="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chemeClr val="tx1"/>
                </a:solidFill>
              </a:rPr>
              <a:t>Lösning</a:t>
            </a:r>
            <a:r>
              <a:rPr lang="en-US" sz="2800" dirty="0" smtClean="0">
                <a:solidFill>
                  <a:schemeClr val="tx1"/>
                </a:solidFill>
              </a:rPr>
              <a:t>: </a:t>
            </a:r>
            <a:r>
              <a:rPr lang="en-US" sz="2800" dirty="0" err="1" smtClean="0">
                <a:solidFill>
                  <a:schemeClr val="tx1"/>
                </a:solidFill>
              </a:rPr>
              <a:t>Skatteväxling</a:t>
            </a:r>
            <a:r>
              <a:rPr lang="en-US" sz="2800" dirty="0" smtClean="0">
                <a:solidFill>
                  <a:schemeClr val="tx1"/>
                </a:solidFill>
              </a:rPr>
              <a:t>! </a:t>
            </a:r>
            <a:endParaRPr lang="en-US" sz="3200" baseline="-1000" dirty="0">
              <a:solidFill>
                <a:schemeClr val="tx1"/>
              </a:solidFill>
            </a:endParaRPr>
          </a:p>
        </p:txBody>
      </p:sp>
      <p:sp>
        <p:nvSpPr>
          <p:cNvPr id="10" name="Text Box 4"/>
          <p:cNvSpPr txBox="1">
            <a:spLocks noChangeArrowheads="1"/>
          </p:cNvSpPr>
          <p:nvPr/>
        </p:nvSpPr>
        <p:spPr bwMode="auto">
          <a:xfrm>
            <a:off x="467544" y="4221088"/>
            <a:ext cx="7920880" cy="1728192"/>
          </a:xfrm>
          <a:prstGeom prst="rect">
            <a:avLst/>
          </a:prstGeom>
          <a:noFill/>
          <a:ln w="9525">
            <a:noFill/>
            <a:round/>
            <a:headEnd/>
            <a:tailEnd/>
          </a:ln>
        </p:spPr>
        <p:txBody>
          <a:bodyPr anchor="ctr"/>
          <a:lstStyle/>
          <a:p>
            <a:pPr marL="355600" indent="-355600" algn="l">
              <a:spcBef>
                <a:spcPts val="600"/>
              </a:spcBef>
              <a:buFont typeface="Arial" pitchFamily="34" charset="0"/>
              <a:buChar char="•"/>
              <a:tabLst>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solidFill>
                  <a:schemeClr val="tx1"/>
                </a:solidFill>
              </a:rPr>
              <a:t>Plan B </a:t>
            </a:r>
            <a:r>
              <a:rPr lang="en-US" sz="2800" dirty="0" err="1" smtClean="0">
                <a:solidFill>
                  <a:schemeClr val="tx1"/>
                </a:solidFill>
              </a:rPr>
              <a:t>föreslår</a:t>
            </a:r>
            <a:r>
              <a:rPr lang="en-US" sz="2800" dirty="0" smtClean="0">
                <a:solidFill>
                  <a:schemeClr val="tx1"/>
                </a:solidFill>
              </a:rPr>
              <a:t> </a:t>
            </a:r>
            <a:r>
              <a:rPr lang="en-US" sz="2800" dirty="0" err="1" smtClean="0">
                <a:solidFill>
                  <a:schemeClr val="tx1"/>
                </a:solidFill>
              </a:rPr>
              <a:t>sänkta</a:t>
            </a:r>
            <a:r>
              <a:rPr lang="en-US" sz="2800" dirty="0" smtClean="0">
                <a:solidFill>
                  <a:schemeClr val="tx1"/>
                </a:solidFill>
              </a:rPr>
              <a:t> </a:t>
            </a:r>
            <a:r>
              <a:rPr lang="en-US" sz="2800" dirty="0" err="1" smtClean="0">
                <a:solidFill>
                  <a:schemeClr val="tx1"/>
                </a:solidFill>
              </a:rPr>
              <a:t>inkomstskatter</a:t>
            </a:r>
            <a:r>
              <a:rPr lang="en-US" sz="2800" dirty="0" smtClean="0">
                <a:solidFill>
                  <a:schemeClr val="tx1"/>
                </a:solidFill>
              </a:rPr>
              <a:t> </a:t>
            </a:r>
            <a:r>
              <a:rPr lang="en-US" sz="2800" dirty="0" err="1" smtClean="0">
                <a:solidFill>
                  <a:schemeClr val="tx1"/>
                </a:solidFill>
              </a:rPr>
              <a:t>och</a:t>
            </a:r>
            <a:r>
              <a:rPr lang="en-US" sz="2800" dirty="0" smtClean="0">
                <a:solidFill>
                  <a:schemeClr val="tx1"/>
                </a:solidFill>
              </a:rPr>
              <a:t> en </a:t>
            </a:r>
            <a:r>
              <a:rPr lang="en-US" sz="2800" dirty="0" err="1" smtClean="0">
                <a:solidFill>
                  <a:schemeClr val="tx1"/>
                </a:solidFill>
              </a:rPr>
              <a:t>samtidig</a:t>
            </a:r>
            <a:r>
              <a:rPr lang="en-US" sz="2800" dirty="0" smtClean="0">
                <a:solidFill>
                  <a:schemeClr val="tx1"/>
                </a:solidFill>
              </a:rPr>
              <a:t> </a:t>
            </a:r>
            <a:r>
              <a:rPr lang="en-US" sz="2800" dirty="0" err="1" smtClean="0">
                <a:solidFill>
                  <a:schemeClr val="tx1"/>
                </a:solidFill>
              </a:rPr>
              <a:t>skattehöjning</a:t>
            </a:r>
            <a:r>
              <a:rPr lang="en-US" sz="2800" dirty="0" smtClean="0">
                <a:solidFill>
                  <a:schemeClr val="tx1"/>
                </a:solidFill>
              </a:rPr>
              <a:t> </a:t>
            </a:r>
            <a:r>
              <a:rPr lang="en-US" sz="2800" dirty="0" err="1" smtClean="0">
                <a:solidFill>
                  <a:schemeClr val="tx1"/>
                </a:solidFill>
              </a:rPr>
              <a:t>på</a:t>
            </a:r>
            <a:r>
              <a:rPr lang="en-US" sz="2800" dirty="0" smtClean="0">
                <a:solidFill>
                  <a:schemeClr val="tx1"/>
                </a:solidFill>
              </a:rPr>
              <a:t> </a:t>
            </a:r>
            <a:r>
              <a:rPr lang="en-US" sz="2800" dirty="0" err="1" smtClean="0">
                <a:solidFill>
                  <a:schemeClr val="tx1"/>
                </a:solidFill>
              </a:rPr>
              <a:t>koldioxidutsläpp</a:t>
            </a:r>
            <a:r>
              <a:rPr lang="en-US" sz="2800" dirty="0" smtClean="0">
                <a:solidFill>
                  <a:schemeClr val="tx1"/>
                </a:solidFill>
              </a:rPr>
              <a:t> med 20 dollar per ton </a:t>
            </a:r>
            <a:r>
              <a:rPr lang="en-US" sz="2800" dirty="0" err="1" smtClean="0">
                <a:solidFill>
                  <a:schemeClr val="tx1"/>
                </a:solidFill>
              </a:rPr>
              <a:t>varje</a:t>
            </a:r>
            <a:r>
              <a:rPr lang="en-US" sz="2800" dirty="0" smtClean="0">
                <a:solidFill>
                  <a:schemeClr val="tx1"/>
                </a:solidFill>
              </a:rPr>
              <a:t> </a:t>
            </a:r>
            <a:r>
              <a:rPr lang="en-US" sz="2800" dirty="0" err="1" smtClean="0">
                <a:solidFill>
                  <a:schemeClr val="tx1"/>
                </a:solidFill>
              </a:rPr>
              <a:t>år</a:t>
            </a:r>
            <a:r>
              <a:rPr lang="en-US" sz="2800" dirty="0" smtClean="0">
                <a:solidFill>
                  <a:schemeClr val="tx1"/>
                </a:solidFill>
              </a:rPr>
              <a:t>, </a:t>
            </a:r>
            <a:r>
              <a:rPr lang="en-US" sz="2800" dirty="0" err="1" smtClean="0">
                <a:solidFill>
                  <a:schemeClr val="tx1"/>
                </a:solidFill>
              </a:rPr>
              <a:t>så</a:t>
            </a:r>
            <a:r>
              <a:rPr lang="en-US" sz="2800" dirty="0" smtClean="0">
                <a:solidFill>
                  <a:schemeClr val="tx1"/>
                </a:solidFill>
              </a:rPr>
              <a:t> </a:t>
            </a:r>
            <a:r>
              <a:rPr lang="en-US" sz="2800" dirty="0" err="1" smtClean="0">
                <a:solidFill>
                  <a:schemeClr val="tx1"/>
                </a:solidFill>
              </a:rPr>
              <a:t>att</a:t>
            </a:r>
            <a:r>
              <a:rPr lang="en-US" sz="2800" dirty="0" smtClean="0">
                <a:solidFill>
                  <a:schemeClr val="tx1"/>
                </a:solidFill>
              </a:rPr>
              <a:t> </a:t>
            </a:r>
            <a:r>
              <a:rPr lang="en-US" sz="2800" dirty="0" err="1" smtClean="0">
                <a:solidFill>
                  <a:schemeClr val="tx1"/>
                </a:solidFill>
              </a:rPr>
              <a:t>skatten</a:t>
            </a:r>
            <a:r>
              <a:rPr lang="en-US" sz="2800" dirty="0" smtClean="0">
                <a:solidFill>
                  <a:schemeClr val="tx1"/>
                </a:solidFill>
              </a:rPr>
              <a:t> </a:t>
            </a:r>
            <a:r>
              <a:rPr lang="en-US" sz="2800" dirty="0" err="1" smtClean="0">
                <a:solidFill>
                  <a:schemeClr val="tx1"/>
                </a:solidFill>
              </a:rPr>
              <a:t>blir</a:t>
            </a:r>
            <a:r>
              <a:rPr lang="en-US" sz="2800" dirty="0" smtClean="0">
                <a:solidFill>
                  <a:schemeClr val="tx1"/>
                </a:solidFill>
              </a:rPr>
              <a:t> 200 dollar per ton </a:t>
            </a:r>
            <a:r>
              <a:rPr lang="en-US" sz="2800" dirty="0" err="1" smtClean="0">
                <a:solidFill>
                  <a:schemeClr val="tx1"/>
                </a:solidFill>
              </a:rPr>
              <a:t>år</a:t>
            </a:r>
            <a:r>
              <a:rPr lang="en-US" sz="2800" dirty="0" smtClean="0">
                <a:solidFill>
                  <a:schemeClr val="tx1"/>
                </a:solidFill>
              </a:rPr>
              <a:t> 2020. </a:t>
            </a:r>
            <a:endParaRPr lang="en-US" sz="3200" baseline="-1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ihandsfigur 1"/>
          <p:cNvSpPr/>
          <p:nvPr/>
        </p:nvSpPr>
        <p:spPr>
          <a:xfrm>
            <a:off x="251520" y="288032"/>
            <a:ext cx="5544616" cy="22048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dirty="0" smtClean="0">
                <a:solidFill>
                  <a:schemeClr val="tx1"/>
                </a:solidFill>
                <a:latin typeface="Arial" pitchFamily="34" charset="0"/>
                <a:ea typeface="ArialMT" pitchFamily="34"/>
                <a:cs typeface="Arial" pitchFamily="34" charset="0"/>
              </a:rPr>
              <a:t>James </a:t>
            </a:r>
            <a:r>
              <a:rPr lang="sv-SE" sz="2400" dirty="0">
                <a:solidFill>
                  <a:schemeClr val="tx1"/>
                </a:solidFill>
                <a:latin typeface="Arial" pitchFamily="34" charset="0"/>
                <a:ea typeface="ArialMT" pitchFamily="34"/>
                <a:cs typeface="Arial" pitchFamily="34" charset="0"/>
              </a:rPr>
              <a:t>Hansen är en av </a:t>
            </a:r>
            <a:r>
              <a:rPr lang="sv-SE" sz="2400" dirty="0" smtClean="0">
                <a:solidFill>
                  <a:schemeClr val="tx1"/>
                </a:solidFill>
                <a:latin typeface="Arial" pitchFamily="34" charset="0"/>
                <a:ea typeface="ArialMT" pitchFamily="34"/>
                <a:cs typeface="Arial" pitchFamily="34" charset="0"/>
              </a:rPr>
              <a:t>världens</a:t>
            </a:r>
          </a:p>
          <a:p>
            <a:pPr algn="l">
              <a:buNone/>
            </a:pPr>
            <a:r>
              <a:rPr lang="sv-SE" sz="2400" dirty="0" smtClean="0">
                <a:solidFill>
                  <a:schemeClr val="tx1"/>
                </a:solidFill>
                <a:latin typeface="Arial" pitchFamily="34" charset="0"/>
                <a:ea typeface="ArialMT" pitchFamily="34"/>
                <a:cs typeface="Arial" pitchFamily="34" charset="0"/>
              </a:rPr>
              <a:t>främsta klimatforskare och en av </a:t>
            </a:r>
            <a:br>
              <a:rPr lang="sv-SE" sz="2400" dirty="0" smtClean="0">
                <a:solidFill>
                  <a:schemeClr val="tx1"/>
                </a:solidFill>
                <a:latin typeface="Arial" pitchFamily="34" charset="0"/>
                <a:ea typeface="ArialMT" pitchFamily="34"/>
                <a:cs typeface="Arial" pitchFamily="34" charset="0"/>
              </a:rPr>
            </a:br>
            <a:r>
              <a:rPr lang="sv-SE" sz="2400" dirty="0" smtClean="0">
                <a:solidFill>
                  <a:schemeClr val="tx1"/>
                </a:solidFill>
                <a:latin typeface="Arial" pitchFamily="34" charset="0"/>
                <a:ea typeface="ArialMT" pitchFamily="34"/>
                <a:cs typeface="Arial" pitchFamily="34" charset="0"/>
              </a:rPr>
              <a:t>de första </a:t>
            </a:r>
            <a:r>
              <a:rPr lang="sv-SE" sz="2400" dirty="0">
                <a:solidFill>
                  <a:schemeClr val="tx1"/>
                </a:solidFill>
                <a:latin typeface="Arial" pitchFamily="34" charset="0"/>
                <a:ea typeface="ArialMT" pitchFamily="34"/>
                <a:cs typeface="Arial" pitchFamily="34" charset="0"/>
              </a:rPr>
              <a:t>	som slog larm </a:t>
            </a:r>
            <a:r>
              <a:rPr lang="sv-SE" sz="2400" dirty="0" smtClean="0">
                <a:solidFill>
                  <a:schemeClr val="tx1"/>
                </a:solidFill>
                <a:latin typeface="Arial" pitchFamily="34" charset="0"/>
                <a:ea typeface="ArialMT" pitchFamily="34"/>
                <a:cs typeface="Arial" pitchFamily="34" charset="0"/>
              </a:rPr>
              <a:t>om </a:t>
            </a:r>
            <a:br>
              <a:rPr lang="sv-SE" sz="2400" dirty="0" smtClean="0">
                <a:solidFill>
                  <a:schemeClr val="tx1"/>
                </a:solidFill>
                <a:latin typeface="Arial" pitchFamily="34" charset="0"/>
                <a:ea typeface="ArialMT" pitchFamily="34"/>
                <a:cs typeface="Arial" pitchFamily="34" charset="0"/>
              </a:rPr>
            </a:br>
            <a:r>
              <a:rPr lang="sv-SE" sz="2400" dirty="0" smtClean="0">
                <a:solidFill>
                  <a:schemeClr val="tx1"/>
                </a:solidFill>
                <a:latin typeface="Arial" pitchFamily="34" charset="0"/>
                <a:ea typeface="ArialMT" pitchFamily="34"/>
                <a:cs typeface="Arial" pitchFamily="34" charset="0"/>
              </a:rPr>
              <a:t>klimatrubbningen.</a:t>
            </a:r>
            <a:r>
              <a:rPr lang="sv-SE" sz="2400" dirty="0" smtClean="0">
                <a:solidFill>
                  <a:schemeClr val="tx1"/>
                </a:solidFill>
                <a:latin typeface="Arial" pitchFamily="34" charset="0"/>
                <a:cs typeface="Arial" pitchFamily="34" charset="0"/>
              </a:rPr>
              <a:t> </a:t>
            </a:r>
          </a:p>
          <a:p>
            <a:pPr algn="l" hangingPunct="0">
              <a:spcBef>
                <a:spcPts val="0"/>
              </a:spcBef>
              <a:spcAft>
                <a:spcPts val="0"/>
              </a:spcAft>
              <a:buNone/>
            </a:pPr>
            <a:endParaRPr lang="sv-SE" sz="2400" dirty="0" smtClean="0">
              <a:solidFill>
                <a:schemeClr val="tx1"/>
              </a:solidFill>
              <a:latin typeface="Arial" pitchFamily="34" charset="0"/>
              <a:ea typeface="ArialMT" pitchFamily="34"/>
              <a:cs typeface="Arial" pitchFamily="34" charset="0"/>
            </a:endParaRPr>
          </a:p>
          <a:p>
            <a:pPr algn="l" hangingPunct="0">
              <a:spcBef>
                <a:spcPts val="0"/>
              </a:spcBef>
              <a:spcAft>
                <a:spcPts val="0"/>
              </a:spcAft>
              <a:buNone/>
            </a:pPr>
            <a:endParaRPr lang="sv-SE" sz="2400" dirty="0">
              <a:solidFill>
                <a:schemeClr val="tx1"/>
              </a:solidFill>
              <a:latin typeface="Arial" pitchFamily="34" charset="0"/>
              <a:ea typeface="ArialMT" pitchFamily="34"/>
              <a:cs typeface="Arial" pitchFamily="34" charset="0"/>
            </a:endParaRPr>
          </a:p>
        </p:txBody>
      </p:sp>
      <p:pic>
        <p:nvPicPr>
          <p:cNvPr id="3" name="Bildobjekt 2"/>
          <p:cNvPicPr>
            <a:picLocks noChangeAspect="1"/>
          </p:cNvPicPr>
          <p:nvPr/>
        </p:nvPicPr>
        <p:blipFill>
          <a:blip r:embed="rId3" cstate="print">
            <a:alphaModFix/>
            <a:lum/>
          </a:blip>
          <a:srcRect/>
          <a:stretch>
            <a:fillRect/>
          </a:stretch>
        </p:blipFill>
        <p:spPr>
          <a:xfrm>
            <a:off x="5662724" y="164926"/>
            <a:ext cx="3317433" cy="2937636"/>
          </a:xfrm>
          <a:prstGeom prst="rect">
            <a:avLst/>
          </a:prstGeom>
          <a:noFill/>
          <a:ln>
            <a:noFill/>
          </a:ln>
        </p:spPr>
      </p:pic>
      <p:sp>
        <p:nvSpPr>
          <p:cNvPr id="4" name="Frihandsfigur 3"/>
          <p:cNvSpPr/>
          <p:nvPr/>
        </p:nvSpPr>
        <p:spPr>
          <a:xfrm>
            <a:off x="251520" y="2232248"/>
            <a:ext cx="5544616" cy="184482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a:buNone/>
            </a:pPr>
            <a:r>
              <a:rPr lang="sv-SE" sz="2400" dirty="0" smtClean="0">
                <a:solidFill>
                  <a:schemeClr val="tx1"/>
                </a:solidFill>
                <a:latin typeface="Arial" pitchFamily="34" charset="0"/>
                <a:cs typeface="Arial" pitchFamily="34" charset="0"/>
              </a:rPr>
              <a:t>Han studerar klimatets utveckling</a:t>
            </a:r>
          </a:p>
          <a:p>
            <a:pPr algn="l">
              <a:buNone/>
            </a:pPr>
            <a:r>
              <a:rPr lang="sv-SE" sz="2400" dirty="0" smtClean="0">
                <a:solidFill>
                  <a:schemeClr val="tx1"/>
                </a:solidFill>
                <a:latin typeface="Arial" pitchFamily="34" charset="0"/>
                <a:cs typeface="Arial" pitchFamily="34" charset="0"/>
              </a:rPr>
              <a:t>under långa historiska perioder.</a:t>
            </a:r>
          </a:p>
          <a:p>
            <a:pPr algn="l">
              <a:buNone/>
            </a:pPr>
            <a:r>
              <a:rPr lang="sv-SE" sz="2400" dirty="0" smtClean="0">
                <a:solidFill>
                  <a:schemeClr val="tx1"/>
                </a:solidFill>
                <a:latin typeface="Arial" pitchFamily="34" charset="0"/>
                <a:cs typeface="Arial" pitchFamily="34" charset="0"/>
              </a:rPr>
              <a:t>Då kan man se farliga åter-</a:t>
            </a:r>
            <a:br>
              <a:rPr lang="sv-SE" sz="2400" dirty="0" smtClean="0">
                <a:solidFill>
                  <a:schemeClr val="tx1"/>
                </a:solidFill>
                <a:latin typeface="Arial" pitchFamily="34" charset="0"/>
                <a:cs typeface="Arial" pitchFamily="34" charset="0"/>
              </a:rPr>
            </a:br>
            <a:r>
              <a:rPr lang="sv-SE" sz="2400" dirty="0" smtClean="0">
                <a:solidFill>
                  <a:schemeClr val="tx1"/>
                </a:solidFill>
                <a:latin typeface="Arial" pitchFamily="34" charset="0"/>
                <a:cs typeface="Arial" pitchFamily="34" charset="0"/>
              </a:rPr>
              <a:t>kopplingsmekanismers inverkan.</a:t>
            </a:r>
          </a:p>
          <a:p>
            <a:pPr algn="l">
              <a:buNone/>
            </a:pPr>
            <a:endParaRPr lang="sv-SE" sz="2400" dirty="0" smtClean="0">
              <a:solidFill>
                <a:schemeClr val="tx1"/>
              </a:solidFill>
              <a:latin typeface="Arial" pitchFamily="34" charset="0"/>
              <a:cs typeface="Arial" pitchFamily="34" charset="0"/>
            </a:endParaRPr>
          </a:p>
          <a:p>
            <a:pPr algn="l" hangingPunct="0">
              <a:spcBef>
                <a:spcPts val="0"/>
              </a:spcBef>
              <a:spcAft>
                <a:spcPts val="0"/>
              </a:spcAft>
              <a:buNone/>
            </a:pPr>
            <a:endParaRPr lang="sv-SE" sz="2400" dirty="0" smtClean="0">
              <a:solidFill>
                <a:schemeClr val="tx1"/>
              </a:solidFill>
              <a:latin typeface="Arial" pitchFamily="34" charset="0"/>
              <a:ea typeface="ArialMT" pitchFamily="34"/>
              <a:cs typeface="Arial" pitchFamily="34" charset="0"/>
            </a:endParaRPr>
          </a:p>
          <a:p>
            <a:pPr algn="l" hangingPunct="0">
              <a:spcBef>
                <a:spcPts val="0"/>
              </a:spcBef>
              <a:spcAft>
                <a:spcPts val="0"/>
              </a:spcAft>
              <a:buNone/>
            </a:pPr>
            <a:endParaRPr lang="sv-SE" sz="2400" dirty="0" smtClean="0">
              <a:solidFill>
                <a:schemeClr val="tx1"/>
              </a:solidFill>
              <a:latin typeface="Arial" pitchFamily="34" charset="0"/>
              <a:ea typeface="ArialMT" pitchFamily="34"/>
              <a:cs typeface="Arial" pitchFamily="34" charset="0"/>
            </a:endParaRPr>
          </a:p>
          <a:p>
            <a:pPr algn="l" hangingPunct="0">
              <a:spcBef>
                <a:spcPts val="0"/>
              </a:spcBef>
              <a:spcAft>
                <a:spcPts val="0"/>
              </a:spcAft>
              <a:buNone/>
            </a:pPr>
            <a:endParaRPr lang="sv-SE" sz="2400" dirty="0">
              <a:solidFill>
                <a:schemeClr val="tx1"/>
              </a:solidFill>
              <a:latin typeface="Arial" pitchFamily="34" charset="0"/>
              <a:ea typeface="ArialMT" pitchFamily="34"/>
              <a:cs typeface="Arial" pitchFamily="34" charset="0"/>
            </a:endParaRPr>
          </a:p>
        </p:txBody>
      </p:sp>
      <p:sp>
        <p:nvSpPr>
          <p:cNvPr id="5" name="Frihandsfigur 4"/>
          <p:cNvSpPr/>
          <p:nvPr/>
        </p:nvSpPr>
        <p:spPr>
          <a:xfrm>
            <a:off x="251520" y="4248472"/>
            <a:ext cx="5544616" cy="22048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a:buNone/>
            </a:pPr>
            <a:r>
              <a:rPr lang="sv-SE" sz="2400" dirty="0" smtClean="0">
                <a:solidFill>
                  <a:schemeClr val="tx1"/>
                </a:solidFill>
                <a:latin typeface="Arial" pitchFamily="34" charset="0"/>
                <a:cs typeface="Arial" pitchFamily="34" charset="0"/>
              </a:rPr>
              <a:t>Hansen menar att klimatet är känsligare för störningar än vi hittills trott: vi måste sänka halten av koldioxid i atmosfären till under 350 ppm.</a:t>
            </a:r>
          </a:p>
          <a:p>
            <a:pPr algn="l">
              <a:buNone/>
            </a:pPr>
            <a:endParaRPr lang="sv-SE" sz="2400" dirty="0" smtClean="0">
              <a:solidFill>
                <a:schemeClr val="tx1"/>
              </a:solidFill>
              <a:latin typeface="Arial" pitchFamily="34" charset="0"/>
              <a:cs typeface="Arial" pitchFamily="34" charset="0"/>
            </a:endParaRPr>
          </a:p>
          <a:p>
            <a:pPr algn="l" hangingPunct="0">
              <a:spcBef>
                <a:spcPts val="0"/>
              </a:spcBef>
              <a:spcAft>
                <a:spcPts val="0"/>
              </a:spcAft>
              <a:buNone/>
            </a:pPr>
            <a:endParaRPr lang="sv-SE" sz="2400" dirty="0" smtClean="0">
              <a:solidFill>
                <a:schemeClr val="tx1"/>
              </a:solidFill>
              <a:latin typeface="Arial" pitchFamily="34" charset="0"/>
              <a:ea typeface="ArialMT" pitchFamily="34"/>
              <a:cs typeface="Arial" pitchFamily="34" charset="0"/>
            </a:endParaRPr>
          </a:p>
          <a:p>
            <a:pPr algn="l" hangingPunct="0">
              <a:spcBef>
                <a:spcPts val="0"/>
              </a:spcBef>
              <a:spcAft>
                <a:spcPts val="0"/>
              </a:spcAft>
              <a:buNone/>
            </a:pPr>
            <a:endParaRPr lang="sv-SE" sz="2400" dirty="0" smtClean="0">
              <a:solidFill>
                <a:schemeClr val="tx1"/>
              </a:solidFill>
              <a:latin typeface="Arial" pitchFamily="34" charset="0"/>
              <a:ea typeface="ArialMT" pitchFamily="34"/>
              <a:cs typeface="Arial" pitchFamily="34" charset="0"/>
            </a:endParaRPr>
          </a:p>
          <a:p>
            <a:pPr algn="l" hangingPunct="0">
              <a:spcBef>
                <a:spcPts val="0"/>
              </a:spcBef>
              <a:spcAft>
                <a:spcPts val="0"/>
              </a:spcAft>
              <a:buNone/>
            </a:pPr>
            <a:endParaRPr lang="sv-SE" sz="2400" dirty="0">
              <a:solidFill>
                <a:schemeClr val="tx1"/>
              </a:solidFill>
              <a:latin typeface="Arial" pitchFamily="34" charset="0"/>
              <a:ea typeface="ArialMT" pitchFamily="34"/>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ihandsfigur 1"/>
          <p:cNvSpPr/>
          <p:nvPr/>
        </p:nvSpPr>
        <p:spPr>
          <a:xfrm>
            <a:off x="251520" y="288032"/>
            <a:ext cx="5544616" cy="22048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dirty="0" smtClean="0">
                <a:solidFill>
                  <a:srgbClr val="000000"/>
                </a:solidFill>
                <a:latin typeface="ArialMT" pitchFamily="34"/>
                <a:ea typeface="ArialMT" pitchFamily="34"/>
                <a:cs typeface="ArialMT" pitchFamily="34"/>
              </a:rPr>
              <a:t>Brown vill växla koldioxidskatten mot sänkt inkomstskatt.</a:t>
            </a:r>
          </a:p>
          <a:p>
            <a:pPr algn="l" hangingPunct="0">
              <a:spcBef>
                <a:spcPts val="0"/>
              </a:spcBef>
              <a:spcAft>
                <a:spcPts val="0"/>
              </a:spcAft>
              <a:buNone/>
            </a:pPr>
            <a:endParaRPr lang="sv-SE" sz="2400" dirty="0" smtClean="0">
              <a:solidFill>
                <a:srgbClr val="000000"/>
              </a:solidFill>
              <a:latin typeface="ArialMT" pitchFamily="34"/>
              <a:ea typeface="ArialMT" pitchFamily="34"/>
              <a:cs typeface="ArialMT" pitchFamily="34"/>
            </a:endParaRPr>
          </a:p>
          <a:p>
            <a:pPr algn="l" hangingPunct="0">
              <a:spcBef>
                <a:spcPts val="0"/>
              </a:spcBef>
              <a:spcAft>
                <a:spcPts val="0"/>
              </a:spcAft>
              <a:buNone/>
            </a:pPr>
            <a:r>
              <a:rPr lang="sv-SE" sz="2400" dirty="0" smtClean="0">
                <a:solidFill>
                  <a:srgbClr val="000000"/>
                </a:solidFill>
                <a:latin typeface="ArialMT" pitchFamily="34"/>
                <a:ea typeface="ArialMT" pitchFamily="34"/>
                <a:cs typeface="ArialMT" pitchFamily="34"/>
              </a:rPr>
              <a:t>Hansen föreslår i stället 100 % återbetalning i lika stora</a:t>
            </a:r>
          </a:p>
          <a:p>
            <a:pPr algn="l" hangingPunct="0">
              <a:spcBef>
                <a:spcPts val="0"/>
              </a:spcBef>
              <a:spcAft>
                <a:spcPts val="0"/>
              </a:spcAft>
              <a:buNone/>
            </a:pPr>
            <a:r>
              <a:rPr lang="sv-SE" sz="2400" dirty="0" smtClean="0">
                <a:solidFill>
                  <a:srgbClr val="000000"/>
                </a:solidFill>
                <a:latin typeface="ArialMT" pitchFamily="34"/>
                <a:ea typeface="ArialMT" pitchFamily="34"/>
                <a:cs typeface="ArialMT" pitchFamily="34"/>
              </a:rPr>
              <a:t>delar till alla vuxna medborgare.</a:t>
            </a:r>
          </a:p>
          <a:p>
            <a:pPr algn="l" hangingPunct="0">
              <a:spcBef>
                <a:spcPts val="0"/>
              </a:spcBef>
              <a:spcAft>
                <a:spcPts val="0"/>
              </a:spcAft>
              <a:buNone/>
            </a:pPr>
            <a:endParaRPr lang="sv-SE" sz="2400" dirty="0" smtClean="0">
              <a:solidFill>
                <a:schemeClr val="tx1"/>
              </a:solidFill>
              <a:latin typeface="Arial" pitchFamily="34" charset="0"/>
              <a:ea typeface="ArialMT" pitchFamily="34"/>
              <a:cs typeface="Arial" pitchFamily="34" charset="0"/>
            </a:endParaRPr>
          </a:p>
          <a:p>
            <a:pPr algn="l" hangingPunct="0">
              <a:spcBef>
                <a:spcPts val="0"/>
              </a:spcBef>
              <a:spcAft>
                <a:spcPts val="0"/>
              </a:spcAft>
              <a:buNone/>
            </a:pPr>
            <a:endParaRPr lang="sv-SE" sz="2400" dirty="0">
              <a:solidFill>
                <a:schemeClr val="tx1"/>
              </a:solidFill>
              <a:latin typeface="Arial" pitchFamily="34" charset="0"/>
              <a:ea typeface="ArialMT" pitchFamily="34"/>
              <a:cs typeface="Arial" pitchFamily="34" charset="0"/>
            </a:endParaRPr>
          </a:p>
        </p:txBody>
      </p:sp>
      <p:pic>
        <p:nvPicPr>
          <p:cNvPr id="3" name="Bildobjekt 2"/>
          <p:cNvPicPr>
            <a:picLocks noChangeAspect="1"/>
          </p:cNvPicPr>
          <p:nvPr/>
        </p:nvPicPr>
        <p:blipFill>
          <a:blip r:embed="rId3" cstate="print">
            <a:alphaModFix/>
            <a:lum/>
          </a:blip>
          <a:srcRect/>
          <a:stretch>
            <a:fillRect/>
          </a:stretch>
        </p:blipFill>
        <p:spPr>
          <a:xfrm>
            <a:off x="5662724" y="164926"/>
            <a:ext cx="3317433" cy="2937636"/>
          </a:xfrm>
          <a:prstGeom prst="rect">
            <a:avLst/>
          </a:prstGeom>
          <a:noFill/>
          <a:ln>
            <a:noFill/>
          </a:ln>
        </p:spPr>
      </p:pic>
      <p:sp>
        <p:nvSpPr>
          <p:cNvPr id="5" name="Frihandsfigur 4"/>
          <p:cNvSpPr/>
          <p:nvPr/>
        </p:nvSpPr>
        <p:spPr>
          <a:xfrm>
            <a:off x="251520" y="2780928"/>
            <a:ext cx="8568952" cy="22048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dirty="0" smtClean="0">
                <a:solidFill>
                  <a:srgbClr val="000000"/>
                </a:solidFill>
                <a:latin typeface="ArialMT" pitchFamily="34"/>
                <a:ea typeface="ArialMT" pitchFamily="34"/>
                <a:cs typeface="ArialMT" pitchFamily="34"/>
              </a:rPr>
              <a:t>Det kunde till exempel fungera så här:</a:t>
            </a:r>
          </a:p>
          <a:p>
            <a:pPr algn="l" hangingPunct="0">
              <a:spcBef>
                <a:spcPts val="0"/>
              </a:spcBef>
              <a:spcAft>
                <a:spcPts val="0"/>
              </a:spcAft>
              <a:buNone/>
            </a:pPr>
            <a:r>
              <a:rPr lang="sv-SE" sz="2400" dirty="0" smtClean="0">
                <a:solidFill>
                  <a:srgbClr val="000000"/>
                </a:solidFill>
                <a:latin typeface="ArialMT" pitchFamily="34"/>
                <a:ea typeface="ArialMT" pitchFamily="34"/>
                <a:cs typeface="ArialMT" pitchFamily="34"/>
              </a:rPr>
              <a:t>	</a:t>
            </a:r>
          </a:p>
          <a:p>
            <a:pPr algn="l" hangingPunct="0">
              <a:spcBef>
                <a:spcPts val="0"/>
              </a:spcBef>
              <a:spcAft>
                <a:spcPts val="0"/>
              </a:spcAft>
              <a:buNone/>
            </a:pPr>
            <a:r>
              <a:rPr lang="sv-SE" sz="2400" dirty="0" smtClean="0">
                <a:solidFill>
                  <a:srgbClr val="000000"/>
                </a:solidFill>
                <a:latin typeface="ArialMT" pitchFamily="34"/>
                <a:ea typeface="ArialMT" pitchFamily="34"/>
                <a:cs typeface="ArialMT" pitchFamily="34"/>
              </a:rPr>
              <a:t>Höj bensinskatten rejält, men betala genast  (nästa månad) ut hela skatteintäkten till alla vuxna medborgare i lika delar på deras skattekonton.</a:t>
            </a:r>
            <a:endParaRPr lang="sv-SE" sz="2400" dirty="0">
              <a:solidFill>
                <a:srgbClr val="000000"/>
              </a:solidFill>
              <a:latin typeface="ArialMT" pitchFamily="34"/>
              <a:ea typeface="ArialMT" pitchFamily="34"/>
              <a:cs typeface="ArialMT" pitchFamily="3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alphaModFix/>
            <a:lum/>
          </a:blip>
          <a:srcRect/>
          <a:stretch>
            <a:fillRect/>
          </a:stretch>
        </p:blipFill>
        <p:spPr>
          <a:xfrm>
            <a:off x="5662724" y="164926"/>
            <a:ext cx="3317433" cy="2937636"/>
          </a:xfrm>
          <a:prstGeom prst="rect">
            <a:avLst/>
          </a:prstGeom>
          <a:noFill/>
          <a:ln>
            <a:noFill/>
          </a:ln>
        </p:spPr>
      </p:pic>
      <p:sp>
        <p:nvSpPr>
          <p:cNvPr id="6" name="Frihandsfigur 5"/>
          <p:cNvSpPr/>
          <p:nvPr/>
        </p:nvSpPr>
        <p:spPr>
          <a:xfrm>
            <a:off x="251521" y="260649"/>
            <a:ext cx="4896544" cy="1440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dirty="0" smtClean="0">
                <a:solidFill>
                  <a:schemeClr val="tx1"/>
                </a:solidFill>
                <a:latin typeface="Arial" pitchFamily="34" charset="0"/>
                <a:ea typeface="ArialMT" pitchFamily="34"/>
                <a:cs typeface="Arial" pitchFamily="34" charset="0"/>
              </a:rPr>
              <a:t>Skatten </a:t>
            </a:r>
            <a:r>
              <a:rPr lang="sv-SE" sz="2400" dirty="0">
                <a:solidFill>
                  <a:schemeClr val="tx1"/>
                </a:solidFill>
                <a:latin typeface="Arial" pitchFamily="34" charset="0"/>
                <a:ea typeface="ArialMT" pitchFamily="34"/>
                <a:cs typeface="Arial" pitchFamily="34" charset="0"/>
              </a:rPr>
              <a:t>på bensinen skulle höja </a:t>
            </a:r>
            <a:r>
              <a:rPr lang="sv-SE" sz="2400" dirty="0" smtClean="0">
                <a:solidFill>
                  <a:schemeClr val="tx1"/>
                </a:solidFill>
                <a:latin typeface="Arial" pitchFamily="34" charset="0"/>
                <a:ea typeface="ArialMT" pitchFamily="34"/>
                <a:cs typeface="Arial" pitchFamily="34" charset="0"/>
              </a:rPr>
              <a:t/>
            </a:r>
            <a:br>
              <a:rPr lang="sv-SE" sz="2400" dirty="0" smtClean="0">
                <a:solidFill>
                  <a:schemeClr val="tx1"/>
                </a:solidFill>
                <a:latin typeface="Arial" pitchFamily="34" charset="0"/>
                <a:ea typeface="ArialMT" pitchFamily="34"/>
                <a:cs typeface="Arial" pitchFamily="34" charset="0"/>
              </a:rPr>
            </a:br>
            <a:r>
              <a:rPr lang="sv-SE" sz="2400" dirty="0" smtClean="0">
                <a:solidFill>
                  <a:schemeClr val="tx1"/>
                </a:solidFill>
                <a:latin typeface="Arial" pitchFamily="34" charset="0"/>
                <a:ea typeface="ArialMT" pitchFamily="34"/>
                <a:cs typeface="Arial" pitchFamily="34" charset="0"/>
              </a:rPr>
              <a:t>bensinpriset. (</a:t>
            </a:r>
            <a:r>
              <a:rPr lang="sv-SE" sz="2400" dirty="0">
                <a:solidFill>
                  <a:schemeClr val="tx1"/>
                </a:solidFill>
                <a:latin typeface="Arial" pitchFamily="34" charset="0"/>
                <a:ea typeface="ArialMT" pitchFamily="34"/>
                <a:cs typeface="Arial" pitchFamily="34" charset="0"/>
              </a:rPr>
              <a:t>Det blir dyrare </a:t>
            </a:r>
            <a:r>
              <a:rPr lang="sv-SE" sz="2400" dirty="0" smtClean="0">
                <a:solidFill>
                  <a:schemeClr val="tx1"/>
                </a:solidFill>
                <a:latin typeface="Arial" pitchFamily="34" charset="0"/>
                <a:ea typeface="ArialMT" pitchFamily="34"/>
                <a:cs typeface="Arial" pitchFamily="34" charset="0"/>
              </a:rPr>
              <a:t/>
            </a:r>
            <a:br>
              <a:rPr lang="sv-SE" sz="2400" dirty="0" smtClean="0">
                <a:solidFill>
                  <a:schemeClr val="tx1"/>
                </a:solidFill>
                <a:latin typeface="Arial" pitchFamily="34" charset="0"/>
                <a:ea typeface="ArialMT" pitchFamily="34"/>
                <a:cs typeface="Arial" pitchFamily="34" charset="0"/>
              </a:rPr>
            </a:br>
            <a:r>
              <a:rPr lang="sv-SE" sz="2400" dirty="0" smtClean="0">
                <a:solidFill>
                  <a:schemeClr val="tx1"/>
                </a:solidFill>
                <a:latin typeface="Arial" pitchFamily="34" charset="0"/>
                <a:ea typeface="ArialMT" pitchFamily="34"/>
                <a:cs typeface="Arial" pitchFamily="34" charset="0"/>
              </a:rPr>
              <a:t>att </a:t>
            </a:r>
            <a:r>
              <a:rPr lang="sv-SE" sz="2400" dirty="0">
                <a:solidFill>
                  <a:schemeClr val="tx1"/>
                </a:solidFill>
                <a:latin typeface="Arial" pitchFamily="34" charset="0"/>
                <a:ea typeface="ArialMT" pitchFamily="34"/>
                <a:cs typeface="Arial" pitchFamily="34" charset="0"/>
              </a:rPr>
              <a:t>släppa ut koldioxid</a:t>
            </a:r>
            <a:r>
              <a:rPr lang="sv-SE" sz="2400" dirty="0" smtClean="0">
                <a:solidFill>
                  <a:schemeClr val="tx1"/>
                </a:solidFill>
                <a:latin typeface="Arial" pitchFamily="34" charset="0"/>
                <a:ea typeface="ArialMT" pitchFamily="34"/>
                <a:cs typeface="Arial" pitchFamily="34" charset="0"/>
              </a:rPr>
              <a:t>.)</a:t>
            </a:r>
            <a:endParaRPr lang="sv-SE" sz="2400" dirty="0">
              <a:solidFill>
                <a:schemeClr val="tx1"/>
              </a:solidFill>
              <a:latin typeface="Arial" pitchFamily="34" charset="0"/>
              <a:ea typeface="ArialMT" pitchFamily="34"/>
              <a:cs typeface="Arial" pitchFamily="34" charset="0"/>
            </a:endParaRPr>
          </a:p>
        </p:txBody>
      </p:sp>
      <p:sp>
        <p:nvSpPr>
          <p:cNvPr id="7" name="Frihandsfigur 6"/>
          <p:cNvSpPr/>
          <p:nvPr/>
        </p:nvSpPr>
        <p:spPr>
          <a:xfrm>
            <a:off x="251521" y="1556792"/>
            <a:ext cx="5400600" cy="9361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dirty="0" smtClean="0">
                <a:solidFill>
                  <a:schemeClr val="tx1"/>
                </a:solidFill>
                <a:latin typeface="Arial" pitchFamily="34" charset="0"/>
                <a:ea typeface="ArialMT" pitchFamily="34"/>
                <a:cs typeface="Arial" pitchFamily="34" charset="0"/>
              </a:rPr>
              <a:t>Men </a:t>
            </a:r>
            <a:r>
              <a:rPr lang="sv-SE" sz="2400" u="sng" dirty="0">
                <a:solidFill>
                  <a:schemeClr val="tx1"/>
                </a:solidFill>
                <a:latin typeface="Arial" pitchFamily="34" charset="0"/>
                <a:ea typeface="ArialMT" pitchFamily="34"/>
                <a:cs typeface="Arial" pitchFamily="34" charset="0"/>
              </a:rPr>
              <a:t>alla</a:t>
            </a:r>
            <a:r>
              <a:rPr lang="sv-SE" sz="2400" dirty="0">
                <a:solidFill>
                  <a:schemeClr val="tx1"/>
                </a:solidFill>
                <a:latin typeface="Arial" pitchFamily="34" charset="0"/>
                <a:ea typeface="ArialMT" pitchFamily="34"/>
                <a:cs typeface="Arial" pitchFamily="34" charset="0"/>
              </a:rPr>
              <a:t> får en rejäl skatteåterbäring </a:t>
            </a:r>
            <a:r>
              <a:rPr lang="sv-SE" sz="2400" dirty="0" smtClean="0">
                <a:solidFill>
                  <a:schemeClr val="tx1"/>
                </a:solidFill>
                <a:latin typeface="Arial" pitchFamily="34" charset="0"/>
                <a:ea typeface="ArialMT" pitchFamily="34"/>
                <a:cs typeface="Arial" pitchFamily="34" charset="0"/>
              </a:rPr>
              <a:t/>
            </a:r>
            <a:br>
              <a:rPr lang="sv-SE" sz="2400" dirty="0" smtClean="0">
                <a:solidFill>
                  <a:schemeClr val="tx1"/>
                </a:solidFill>
                <a:latin typeface="Arial" pitchFamily="34" charset="0"/>
                <a:ea typeface="ArialMT" pitchFamily="34"/>
                <a:cs typeface="Arial" pitchFamily="34" charset="0"/>
              </a:rPr>
            </a:br>
            <a:r>
              <a:rPr lang="sv-SE" sz="2400" dirty="0" smtClean="0">
                <a:solidFill>
                  <a:schemeClr val="tx1"/>
                </a:solidFill>
                <a:latin typeface="Arial" pitchFamily="34" charset="0"/>
                <a:ea typeface="ArialMT" pitchFamily="34"/>
                <a:cs typeface="Arial" pitchFamily="34" charset="0"/>
              </a:rPr>
              <a:t>varje </a:t>
            </a:r>
            <a:r>
              <a:rPr lang="sv-SE" sz="2400" dirty="0">
                <a:solidFill>
                  <a:schemeClr val="tx1"/>
                </a:solidFill>
                <a:latin typeface="Arial" pitchFamily="34" charset="0"/>
                <a:ea typeface="ArialMT" pitchFamily="34"/>
                <a:cs typeface="Arial" pitchFamily="34" charset="0"/>
              </a:rPr>
              <a:t>månad</a:t>
            </a:r>
            <a:r>
              <a:rPr lang="sv-SE" sz="2400" dirty="0" smtClean="0">
                <a:solidFill>
                  <a:schemeClr val="tx1"/>
                </a:solidFill>
                <a:latin typeface="Arial" pitchFamily="34" charset="0"/>
                <a:ea typeface="ArialMT" pitchFamily="34"/>
                <a:cs typeface="Arial" pitchFamily="34" charset="0"/>
              </a:rPr>
              <a:t>.</a:t>
            </a:r>
            <a:endParaRPr lang="sv-SE" sz="2400" dirty="0">
              <a:solidFill>
                <a:schemeClr val="tx1"/>
              </a:solidFill>
              <a:latin typeface="Arial" pitchFamily="34" charset="0"/>
              <a:ea typeface="ArialMT" pitchFamily="34"/>
              <a:cs typeface="Arial" pitchFamily="34" charset="0"/>
            </a:endParaRPr>
          </a:p>
          <a:p>
            <a:pPr algn="l" hangingPunct="0">
              <a:spcBef>
                <a:spcPts val="0"/>
              </a:spcBef>
              <a:spcAft>
                <a:spcPts val="0"/>
              </a:spcAft>
              <a:buNone/>
            </a:pPr>
            <a:r>
              <a:rPr lang="sv-SE" sz="2500" dirty="0">
                <a:solidFill>
                  <a:schemeClr val="tx1"/>
                </a:solidFill>
                <a:latin typeface="ArialMT" pitchFamily="34"/>
                <a:ea typeface="ArialMT" pitchFamily="34"/>
                <a:cs typeface="ArialMT" pitchFamily="34"/>
              </a:rPr>
              <a:t>	</a:t>
            </a:r>
          </a:p>
          <a:p>
            <a:pPr algn="l" hangingPunct="0">
              <a:spcBef>
                <a:spcPts val="0"/>
              </a:spcBef>
              <a:spcAft>
                <a:spcPts val="0"/>
              </a:spcAft>
              <a:buNone/>
            </a:pPr>
            <a:r>
              <a:rPr lang="sv-SE" sz="2500" dirty="0">
                <a:solidFill>
                  <a:schemeClr val="tx1"/>
                </a:solidFill>
                <a:latin typeface="Arial" pitchFamily="34"/>
                <a:ea typeface="SabonMT" pitchFamily="18"/>
                <a:cs typeface="SabonMT" pitchFamily="18"/>
              </a:rPr>
              <a:t>		</a:t>
            </a:r>
          </a:p>
          <a:p>
            <a:pPr algn="l">
              <a:spcBef>
                <a:spcPts val="0"/>
              </a:spcBef>
              <a:spcAft>
                <a:spcPts val="0"/>
              </a:spcAft>
              <a:buNone/>
            </a:pPr>
            <a:endParaRPr lang="sv-SE" sz="2500" dirty="0">
              <a:solidFill>
                <a:schemeClr val="tx1"/>
              </a:solidFill>
              <a:latin typeface="ArialMT" pitchFamily="34"/>
              <a:ea typeface="ArialMT" pitchFamily="34"/>
              <a:cs typeface="ArialMT" pitchFamily="34"/>
            </a:endParaRPr>
          </a:p>
        </p:txBody>
      </p:sp>
      <p:sp>
        <p:nvSpPr>
          <p:cNvPr id="8" name="Frihandsfigur 7"/>
          <p:cNvSpPr/>
          <p:nvPr/>
        </p:nvSpPr>
        <p:spPr>
          <a:xfrm>
            <a:off x="251520" y="2564904"/>
            <a:ext cx="5400600" cy="115212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dirty="0" smtClean="0">
                <a:solidFill>
                  <a:schemeClr val="tx1"/>
                </a:solidFill>
                <a:latin typeface="Arial" pitchFamily="34" charset="0"/>
                <a:ea typeface="ArialMT" pitchFamily="34"/>
                <a:cs typeface="Arial" pitchFamily="34" charset="0"/>
              </a:rPr>
              <a:t>Alla </a:t>
            </a:r>
            <a:r>
              <a:rPr lang="sv-SE" sz="2400" dirty="0">
                <a:solidFill>
                  <a:schemeClr val="tx1"/>
                </a:solidFill>
                <a:latin typeface="Arial" pitchFamily="34" charset="0"/>
                <a:ea typeface="ArialMT" pitchFamily="34"/>
                <a:cs typeface="Arial" pitchFamily="34" charset="0"/>
              </a:rPr>
              <a:t>skulle leta efter smarta sätt </a:t>
            </a:r>
            <a:r>
              <a:rPr lang="sv-SE" sz="2400" dirty="0" smtClean="0">
                <a:solidFill>
                  <a:schemeClr val="tx1"/>
                </a:solidFill>
                <a:latin typeface="Arial" pitchFamily="34" charset="0"/>
                <a:ea typeface="ArialMT" pitchFamily="34"/>
                <a:cs typeface="Arial" pitchFamily="34" charset="0"/>
              </a:rPr>
              <a:t/>
            </a:r>
            <a:br>
              <a:rPr lang="sv-SE" sz="2400" dirty="0" smtClean="0">
                <a:solidFill>
                  <a:schemeClr val="tx1"/>
                </a:solidFill>
                <a:latin typeface="Arial" pitchFamily="34" charset="0"/>
                <a:ea typeface="ArialMT" pitchFamily="34"/>
                <a:cs typeface="Arial" pitchFamily="34" charset="0"/>
              </a:rPr>
            </a:br>
            <a:r>
              <a:rPr lang="sv-SE" sz="2400" dirty="0" smtClean="0">
                <a:solidFill>
                  <a:schemeClr val="tx1"/>
                </a:solidFill>
                <a:latin typeface="Arial" pitchFamily="34" charset="0"/>
                <a:ea typeface="ArialMT" pitchFamily="34"/>
                <a:cs typeface="Arial" pitchFamily="34" charset="0"/>
              </a:rPr>
              <a:t>att </a:t>
            </a:r>
            <a:r>
              <a:rPr lang="sv-SE" sz="2400" dirty="0">
                <a:solidFill>
                  <a:schemeClr val="tx1"/>
                </a:solidFill>
                <a:latin typeface="Arial" pitchFamily="34" charset="0"/>
                <a:ea typeface="ArialMT" pitchFamily="34"/>
                <a:cs typeface="Arial" pitchFamily="34" charset="0"/>
              </a:rPr>
              <a:t>behålla </a:t>
            </a:r>
            <a:r>
              <a:rPr lang="sv-SE" sz="2400" dirty="0" smtClean="0">
                <a:solidFill>
                  <a:schemeClr val="tx1"/>
                </a:solidFill>
                <a:latin typeface="Arial" pitchFamily="34" charset="0"/>
                <a:ea typeface="ArialMT" pitchFamily="34"/>
                <a:cs typeface="Arial" pitchFamily="34" charset="0"/>
              </a:rPr>
              <a:t>pengarna och </a:t>
            </a:r>
            <a:r>
              <a:rPr lang="sv-SE" sz="2400" dirty="0">
                <a:solidFill>
                  <a:schemeClr val="tx1"/>
                </a:solidFill>
                <a:latin typeface="Arial" pitchFamily="34" charset="0"/>
                <a:ea typeface="ArialMT" pitchFamily="34"/>
                <a:cs typeface="Arial" pitchFamily="34" charset="0"/>
              </a:rPr>
              <a:t>konsumtionen av bensin skulle gå ner</a:t>
            </a:r>
            <a:r>
              <a:rPr lang="sv-SE" sz="2400" dirty="0" smtClean="0">
                <a:solidFill>
                  <a:schemeClr val="tx1"/>
                </a:solidFill>
                <a:latin typeface="Arial" pitchFamily="34" charset="0"/>
                <a:ea typeface="ArialMT" pitchFamily="34"/>
                <a:cs typeface="Arial" pitchFamily="34" charset="0"/>
              </a:rPr>
              <a:t>.</a:t>
            </a:r>
            <a:endParaRPr lang="sv-SE" sz="2400" dirty="0">
              <a:solidFill>
                <a:schemeClr val="tx1"/>
              </a:solidFill>
              <a:latin typeface="Arial" pitchFamily="34" charset="0"/>
              <a:ea typeface="ArialMT" pitchFamily="34"/>
              <a:cs typeface="Arial" pitchFamily="34" charset="0"/>
            </a:endParaRPr>
          </a:p>
        </p:txBody>
      </p:sp>
      <p:sp>
        <p:nvSpPr>
          <p:cNvPr id="9" name="Frihandsfigur 8"/>
          <p:cNvSpPr/>
          <p:nvPr/>
        </p:nvSpPr>
        <p:spPr>
          <a:xfrm>
            <a:off x="251520" y="3933056"/>
            <a:ext cx="8640960" cy="12241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dirty="0" smtClean="0">
                <a:solidFill>
                  <a:schemeClr val="tx1"/>
                </a:solidFill>
                <a:latin typeface="Arial" pitchFamily="34" charset="0"/>
                <a:ea typeface="ArialMT" pitchFamily="34"/>
                <a:cs typeface="Arial" pitchFamily="34" charset="0"/>
              </a:rPr>
              <a:t>Allmänheten </a:t>
            </a:r>
            <a:r>
              <a:rPr lang="sv-SE" sz="2400" dirty="0">
                <a:solidFill>
                  <a:schemeClr val="tx1"/>
                </a:solidFill>
                <a:latin typeface="Arial" pitchFamily="34" charset="0"/>
                <a:ea typeface="ArialMT" pitchFamily="34"/>
                <a:cs typeface="Arial" pitchFamily="34" charset="0"/>
              </a:rPr>
              <a:t>skulle tycka att det var rättvist att de som </a:t>
            </a:r>
            <a:r>
              <a:rPr lang="sv-SE" sz="2400" dirty="0" smtClean="0">
                <a:solidFill>
                  <a:schemeClr val="tx1"/>
                </a:solidFill>
                <a:latin typeface="Arial" pitchFamily="34" charset="0"/>
                <a:ea typeface="ArialMT" pitchFamily="34"/>
                <a:cs typeface="Arial" pitchFamily="34" charset="0"/>
              </a:rPr>
              <a:t>förstör </a:t>
            </a:r>
            <a:r>
              <a:rPr lang="sv-SE" sz="2400" dirty="0">
                <a:solidFill>
                  <a:schemeClr val="tx1"/>
                </a:solidFill>
                <a:latin typeface="Arial" pitchFamily="34" charset="0"/>
                <a:ea typeface="ArialMT" pitchFamily="34"/>
                <a:cs typeface="Arial" pitchFamily="34" charset="0"/>
              </a:rPr>
              <a:t>klimatet får betala mer, om alla får kompensation.</a:t>
            </a:r>
          </a:p>
          <a:p>
            <a:pPr algn="l" hangingPunct="0">
              <a:spcBef>
                <a:spcPts val="0"/>
              </a:spcBef>
              <a:spcAft>
                <a:spcPts val="0"/>
              </a:spcAft>
              <a:buNone/>
            </a:pPr>
            <a:r>
              <a:rPr lang="sv-SE" sz="2400" dirty="0" smtClean="0">
                <a:solidFill>
                  <a:schemeClr val="tx1"/>
                </a:solidFill>
                <a:latin typeface="Arial" pitchFamily="34" charset="0"/>
                <a:ea typeface="ArialMT" pitchFamily="34"/>
                <a:cs typeface="Arial" pitchFamily="34" charset="0"/>
              </a:rPr>
              <a:t>Politikerna </a:t>
            </a:r>
            <a:r>
              <a:rPr lang="sv-SE" sz="2400" dirty="0">
                <a:solidFill>
                  <a:schemeClr val="tx1"/>
                </a:solidFill>
                <a:latin typeface="Arial" pitchFamily="34" charset="0"/>
                <a:ea typeface="ArialMT" pitchFamily="34"/>
                <a:cs typeface="Arial" pitchFamily="34" charset="0"/>
              </a:rPr>
              <a:t>skulle få röster</a:t>
            </a:r>
            <a:r>
              <a:rPr lang="sv-SE" sz="2400" dirty="0" smtClean="0">
                <a:solidFill>
                  <a:schemeClr val="tx1"/>
                </a:solidFill>
                <a:latin typeface="Arial" pitchFamily="34" charset="0"/>
                <a:ea typeface="ArialMT" pitchFamily="34"/>
                <a:cs typeface="Arial" pitchFamily="34" charset="0"/>
              </a:rPr>
              <a:t>.</a:t>
            </a:r>
            <a:endParaRPr lang="sv-SE" sz="2400" dirty="0">
              <a:solidFill>
                <a:schemeClr val="tx1"/>
              </a:solidFill>
              <a:latin typeface="Arial" pitchFamily="34" charset="0"/>
              <a:ea typeface="ArialMT" pitchFamily="34"/>
              <a:cs typeface="Arial" pitchFamily="34" charset="0"/>
            </a:endParaRPr>
          </a:p>
        </p:txBody>
      </p:sp>
      <p:sp>
        <p:nvSpPr>
          <p:cNvPr id="10" name="Frihandsfigur 9"/>
          <p:cNvSpPr/>
          <p:nvPr/>
        </p:nvSpPr>
        <p:spPr>
          <a:xfrm>
            <a:off x="251520" y="5301208"/>
            <a:ext cx="8640960" cy="10801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400" u="sng" dirty="0" smtClean="0">
                <a:solidFill>
                  <a:schemeClr val="tx1"/>
                </a:solidFill>
                <a:latin typeface="Arial" pitchFamily="34" charset="0"/>
                <a:ea typeface="ArialMT" pitchFamily="34"/>
                <a:cs typeface="Arial" pitchFamily="34" charset="0"/>
              </a:rPr>
              <a:t>Skatten kunde höjas </a:t>
            </a:r>
            <a:r>
              <a:rPr lang="sv-SE" sz="2400" u="sng" dirty="0">
                <a:solidFill>
                  <a:schemeClr val="tx1"/>
                </a:solidFill>
                <a:latin typeface="Arial" pitchFamily="34" charset="0"/>
                <a:ea typeface="ArialMT" pitchFamily="34"/>
                <a:cs typeface="Arial" pitchFamily="34" charset="0"/>
              </a:rPr>
              <a:t>år efter år, tills alla koldioxidutsläpp</a:t>
            </a:r>
          </a:p>
          <a:p>
            <a:pPr algn="l" hangingPunct="0">
              <a:spcBef>
                <a:spcPts val="0"/>
              </a:spcBef>
              <a:spcAft>
                <a:spcPts val="0"/>
              </a:spcAft>
              <a:buNone/>
            </a:pPr>
            <a:r>
              <a:rPr lang="sv-SE" sz="2400" u="sng" dirty="0" smtClean="0">
                <a:solidFill>
                  <a:schemeClr val="tx1"/>
                </a:solidFill>
                <a:latin typeface="Arial" pitchFamily="34" charset="0"/>
                <a:ea typeface="ArialMT" pitchFamily="34"/>
                <a:cs typeface="Arial" pitchFamily="34" charset="0"/>
              </a:rPr>
              <a:t>blir </a:t>
            </a:r>
            <a:r>
              <a:rPr lang="sv-SE" sz="2400" u="sng" dirty="0">
                <a:solidFill>
                  <a:schemeClr val="tx1"/>
                </a:solidFill>
                <a:latin typeface="Arial" pitchFamily="34" charset="0"/>
                <a:ea typeface="ArialMT" pitchFamily="34"/>
                <a:cs typeface="Arial" pitchFamily="34" charset="0"/>
              </a:rPr>
              <a:t>för dyra</a:t>
            </a:r>
            <a:r>
              <a:rPr lang="sv-SE" sz="2400" u="sng" dirty="0" smtClean="0">
                <a:solidFill>
                  <a:schemeClr val="tx1"/>
                </a:solidFill>
                <a:latin typeface="Arial" pitchFamily="34" charset="0"/>
                <a:ea typeface="ArialMT" pitchFamily="34"/>
                <a:cs typeface="Arial" pitchFamily="34" charset="0"/>
              </a:rPr>
              <a:t>. </a:t>
            </a:r>
            <a:endParaRPr lang="sv-SE" sz="2400" dirty="0">
              <a:solidFill>
                <a:schemeClr val="tx1"/>
              </a:solidFill>
              <a:latin typeface="Arial" pitchFamily="34" charset="0"/>
              <a:ea typeface="ArialMT" pitchFamily="34"/>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39552" y="1250757"/>
            <a:ext cx="7992888" cy="954107"/>
          </a:xfrm>
          <a:prstGeom prst="rect">
            <a:avLst/>
          </a:prstGeom>
          <a:noFill/>
        </p:spPr>
        <p:txBody>
          <a:bodyPr wrap="square" rtlCol="0">
            <a:spAutoFit/>
          </a:bodyPr>
          <a:lstStyle/>
          <a:p>
            <a:pPr algn="l"/>
            <a:r>
              <a:rPr lang="sv-SE" sz="2800" dirty="0" smtClean="0">
                <a:solidFill>
                  <a:schemeClr val="tx1"/>
                </a:solidFill>
              </a:rPr>
              <a:t>Om vi väntar till det är för sent </a:t>
            </a:r>
            <a:br>
              <a:rPr lang="sv-SE" sz="2800" dirty="0" smtClean="0">
                <a:solidFill>
                  <a:schemeClr val="tx1"/>
                </a:solidFill>
              </a:rPr>
            </a:br>
            <a:r>
              <a:rPr lang="sv-SE" sz="2800" dirty="0" smtClean="0">
                <a:solidFill>
                  <a:schemeClr val="tx1"/>
                </a:solidFill>
              </a:rPr>
              <a:t>– vad ska vi då svara när våra barn frågar:</a:t>
            </a:r>
            <a:endParaRPr lang="sv-SE" sz="2400" dirty="0">
              <a:solidFill>
                <a:schemeClr val="tx1"/>
              </a:solidFill>
            </a:endParaRPr>
          </a:p>
        </p:txBody>
      </p:sp>
      <p:sp>
        <p:nvSpPr>
          <p:cNvPr id="3" name="textruta 2"/>
          <p:cNvSpPr txBox="1"/>
          <p:nvPr/>
        </p:nvSpPr>
        <p:spPr>
          <a:xfrm>
            <a:off x="539552" y="2474893"/>
            <a:ext cx="7992888" cy="954107"/>
          </a:xfrm>
          <a:prstGeom prst="rect">
            <a:avLst/>
          </a:prstGeom>
          <a:noFill/>
        </p:spPr>
        <p:txBody>
          <a:bodyPr wrap="square" rtlCol="0">
            <a:spAutoFit/>
          </a:bodyPr>
          <a:lstStyle/>
          <a:p>
            <a:pPr algn="l"/>
            <a:r>
              <a:rPr lang="sv-SE" sz="2800" i="1" dirty="0" smtClean="0">
                <a:solidFill>
                  <a:schemeClr val="tx1"/>
                </a:solidFill>
              </a:rPr>
              <a:t>- Hur kunde ni göra detta mot oss?</a:t>
            </a:r>
          </a:p>
          <a:p>
            <a:pPr algn="l"/>
            <a:r>
              <a:rPr lang="sv-SE" sz="2800" i="1" dirty="0" smtClean="0">
                <a:solidFill>
                  <a:schemeClr val="tx1"/>
                </a:solidFill>
              </a:rPr>
              <a:t>- Hur kunde ni utsätta oss för ett sådant kaos?</a:t>
            </a:r>
            <a:endParaRPr lang="sv-SE" sz="2400" dirty="0">
              <a:solidFill>
                <a:schemeClr val="tx1"/>
              </a:solidFill>
            </a:endParaRPr>
          </a:p>
        </p:txBody>
      </p:sp>
      <p:sp>
        <p:nvSpPr>
          <p:cNvPr id="4" name="textruta 3"/>
          <p:cNvSpPr txBox="1"/>
          <p:nvPr/>
        </p:nvSpPr>
        <p:spPr>
          <a:xfrm>
            <a:off x="539552" y="3774519"/>
            <a:ext cx="8064896" cy="2246769"/>
          </a:xfrm>
          <a:prstGeom prst="rect">
            <a:avLst/>
          </a:prstGeom>
          <a:noFill/>
        </p:spPr>
        <p:txBody>
          <a:bodyPr wrap="square" rtlCol="0">
            <a:spAutoFit/>
          </a:bodyPr>
          <a:lstStyle/>
          <a:p>
            <a:pPr algn="l"/>
            <a:r>
              <a:rPr lang="sv-SE" sz="2800" dirty="0" smtClean="0">
                <a:solidFill>
                  <a:schemeClr val="tx1"/>
                </a:solidFill>
              </a:rPr>
              <a:t>Detta är frågor som vi måste tänka igenom nu, </a:t>
            </a:r>
            <a:br>
              <a:rPr lang="sv-SE" sz="2800" dirty="0" smtClean="0">
                <a:solidFill>
                  <a:schemeClr val="tx1"/>
                </a:solidFill>
              </a:rPr>
            </a:br>
            <a:r>
              <a:rPr lang="sv-SE" sz="2800" dirty="0" smtClean="0">
                <a:solidFill>
                  <a:schemeClr val="tx1"/>
                </a:solidFill>
              </a:rPr>
              <a:t>för om vi sviker och inte handlar tillräckligt snabbt, så är det just dessa frågor som kommer att ställas till oss.</a:t>
            </a:r>
          </a:p>
          <a:p>
            <a:pPr algn="l">
              <a:tabLst>
                <a:tab pos="4849813" algn="l"/>
              </a:tabLst>
            </a:pPr>
            <a:r>
              <a:rPr lang="sv-SE" sz="2800" dirty="0" smtClean="0">
                <a:solidFill>
                  <a:schemeClr val="tx1"/>
                </a:solidFill>
              </a:rPr>
              <a:t>	</a:t>
            </a:r>
            <a:r>
              <a:rPr lang="sv-SE" sz="2400" dirty="0" smtClean="0">
                <a:solidFill>
                  <a:schemeClr val="tx1"/>
                </a:solidFill>
              </a:rPr>
              <a:t>Lester Brown</a:t>
            </a:r>
            <a:endParaRPr lang="sv-SE" sz="2400" dirty="0">
              <a:solidFill>
                <a:schemeClr val="tx1"/>
              </a:solidFill>
            </a:endParaRPr>
          </a:p>
        </p:txBody>
      </p:sp>
      <p:sp>
        <p:nvSpPr>
          <p:cNvPr id="5" name="textruta 4"/>
          <p:cNvSpPr txBox="1"/>
          <p:nvPr/>
        </p:nvSpPr>
        <p:spPr>
          <a:xfrm>
            <a:off x="449627" y="385500"/>
            <a:ext cx="6692346" cy="523220"/>
          </a:xfrm>
          <a:prstGeom prst="rect">
            <a:avLst/>
          </a:prstGeom>
          <a:noFill/>
        </p:spPr>
        <p:txBody>
          <a:bodyPr wrap="none" rtlCol="0">
            <a:spAutoFit/>
          </a:bodyPr>
          <a:lstStyle/>
          <a:p>
            <a:r>
              <a:rPr lang="sv-SE" sz="2800" dirty="0" smtClean="0">
                <a:solidFill>
                  <a:schemeClr val="tx1"/>
                </a:solidFill>
              </a:rPr>
              <a:t>Tiden är den knappaste resursen av alla.</a:t>
            </a:r>
            <a:endParaRPr lang="sv-SE"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95536" y="3212976"/>
            <a:ext cx="3760966" cy="461665"/>
          </a:xfrm>
          <a:prstGeom prst="rect">
            <a:avLst/>
          </a:prstGeom>
          <a:noFill/>
        </p:spPr>
        <p:txBody>
          <a:bodyPr wrap="none" rtlCol="0">
            <a:spAutoFit/>
          </a:bodyPr>
          <a:lstStyle/>
          <a:p>
            <a:pPr algn="l"/>
            <a:r>
              <a:rPr lang="sv-SE" sz="2400" dirty="0" smtClean="0">
                <a:solidFill>
                  <a:schemeClr val="tx1"/>
                </a:solidFill>
              </a:rPr>
              <a:t>Earth Policy </a:t>
            </a:r>
            <a:r>
              <a:rPr lang="sv-SE" sz="2400" dirty="0" err="1" smtClean="0">
                <a:solidFill>
                  <a:schemeClr val="tx1"/>
                </a:solidFill>
              </a:rPr>
              <a:t>Institute</a:t>
            </a:r>
            <a:r>
              <a:rPr lang="sv-SE" sz="2400" dirty="0" smtClean="0">
                <a:solidFill>
                  <a:schemeClr val="tx1"/>
                </a:solidFill>
              </a:rPr>
              <a:t> 2001</a:t>
            </a:r>
            <a:endParaRPr lang="sv-SE" sz="2400" dirty="0">
              <a:solidFill>
                <a:schemeClr val="tx1"/>
              </a:solidFill>
            </a:endParaRPr>
          </a:p>
        </p:txBody>
      </p:sp>
      <p:sp>
        <p:nvSpPr>
          <p:cNvPr id="3" name="textruta 2"/>
          <p:cNvSpPr txBox="1"/>
          <p:nvPr/>
        </p:nvSpPr>
        <p:spPr>
          <a:xfrm>
            <a:off x="395536" y="2060848"/>
            <a:ext cx="1537600" cy="461665"/>
          </a:xfrm>
          <a:prstGeom prst="rect">
            <a:avLst/>
          </a:prstGeom>
          <a:noFill/>
        </p:spPr>
        <p:txBody>
          <a:bodyPr wrap="none" rtlCol="0">
            <a:spAutoFit/>
          </a:bodyPr>
          <a:lstStyle/>
          <a:p>
            <a:pPr algn="l"/>
            <a:r>
              <a:rPr lang="sv-SE" sz="2400" dirty="0" smtClean="0">
                <a:solidFill>
                  <a:schemeClr val="tx1"/>
                </a:solidFill>
              </a:rPr>
              <a:t>50 böcker</a:t>
            </a:r>
          </a:p>
        </p:txBody>
      </p:sp>
      <p:sp>
        <p:nvSpPr>
          <p:cNvPr id="4" name="textruta 3"/>
          <p:cNvSpPr txBox="1"/>
          <p:nvPr/>
        </p:nvSpPr>
        <p:spPr>
          <a:xfrm>
            <a:off x="395536" y="1455167"/>
            <a:ext cx="3721724" cy="461665"/>
          </a:xfrm>
          <a:prstGeom prst="rect">
            <a:avLst/>
          </a:prstGeom>
          <a:noFill/>
        </p:spPr>
        <p:txBody>
          <a:bodyPr wrap="none" rtlCol="0">
            <a:spAutoFit/>
          </a:bodyPr>
          <a:lstStyle/>
          <a:p>
            <a:pPr algn="l"/>
            <a:r>
              <a:rPr lang="sv-SE" sz="2400" dirty="0" err="1" smtClean="0">
                <a:solidFill>
                  <a:schemeClr val="tx1"/>
                </a:solidFill>
              </a:rPr>
              <a:t>Worldwatch</a:t>
            </a:r>
            <a:r>
              <a:rPr lang="sv-SE" sz="2400" dirty="0" smtClean="0">
                <a:solidFill>
                  <a:schemeClr val="tx1"/>
                </a:solidFill>
              </a:rPr>
              <a:t> </a:t>
            </a:r>
            <a:r>
              <a:rPr lang="sv-SE" sz="2400" dirty="0" err="1" smtClean="0">
                <a:solidFill>
                  <a:schemeClr val="tx1"/>
                </a:solidFill>
              </a:rPr>
              <a:t>Institute</a:t>
            </a:r>
            <a:r>
              <a:rPr lang="sv-SE" sz="2400" dirty="0" smtClean="0">
                <a:solidFill>
                  <a:schemeClr val="tx1"/>
                </a:solidFill>
              </a:rPr>
              <a:t> 1974</a:t>
            </a:r>
            <a:endParaRPr lang="sv-SE" sz="2400" dirty="0">
              <a:solidFill>
                <a:schemeClr val="tx1"/>
              </a:solidFill>
            </a:endParaRPr>
          </a:p>
        </p:txBody>
      </p:sp>
      <p:sp>
        <p:nvSpPr>
          <p:cNvPr id="5" name="textruta 4"/>
          <p:cNvSpPr txBox="1"/>
          <p:nvPr/>
        </p:nvSpPr>
        <p:spPr>
          <a:xfrm>
            <a:off x="395536" y="476672"/>
            <a:ext cx="3388456" cy="1107996"/>
          </a:xfrm>
          <a:prstGeom prst="rect">
            <a:avLst/>
          </a:prstGeom>
          <a:noFill/>
        </p:spPr>
        <p:txBody>
          <a:bodyPr wrap="square" rtlCol="0">
            <a:spAutoFit/>
          </a:bodyPr>
          <a:lstStyle/>
          <a:p>
            <a:pPr algn="l"/>
            <a:r>
              <a:rPr lang="sv-SE" sz="2400" dirty="0" smtClean="0">
                <a:solidFill>
                  <a:schemeClr val="tx1"/>
                </a:solidFill>
              </a:rPr>
              <a:t>Första boken 1963, Man, Land and Food</a:t>
            </a:r>
          </a:p>
          <a:p>
            <a:pPr algn="l"/>
            <a:endParaRPr lang="sv-SE" dirty="0">
              <a:solidFill>
                <a:schemeClr val="tx1"/>
              </a:solidFill>
            </a:endParaRPr>
          </a:p>
        </p:txBody>
      </p:sp>
      <p:sp>
        <p:nvSpPr>
          <p:cNvPr id="6" name="textruta 5"/>
          <p:cNvSpPr txBox="1"/>
          <p:nvPr/>
        </p:nvSpPr>
        <p:spPr>
          <a:xfrm>
            <a:off x="395536" y="2636912"/>
            <a:ext cx="1366080" cy="461665"/>
          </a:xfrm>
          <a:prstGeom prst="rect">
            <a:avLst/>
          </a:prstGeom>
          <a:noFill/>
        </p:spPr>
        <p:txBody>
          <a:bodyPr wrap="none" rtlCol="0">
            <a:spAutoFit/>
          </a:bodyPr>
          <a:lstStyle/>
          <a:p>
            <a:pPr algn="l"/>
            <a:r>
              <a:rPr lang="sv-SE" sz="2400" dirty="0" smtClean="0">
                <a:solidFill>
                  <a:schemeClr val="tx1"/>
                </a:solidFill>
              </a:rPr>
              <a:t>40 språk</a:t>
            </a:r>
          </a:p>
        </p:txBody>
      </p:sp>
      <p:sp>
        <p:nvSpPr>
          <p:cNvPr id="7" name="textruta 6"/>
          <p:cNvSpPr txBox="1"/>
          <p:nvPr/>
        </p:nvSpPr>
        <p:spPr>
          <a:xfrm>
            <a:off x="395536" y="3861048"/>
            <a:ext cx="4431021" cy="461665"/>
          </a:xfrm>
          <a:prstGeom prst="rect">
            <a:avLst/>
          </a:prstGeom>
          <a:noFill/>
        </p:spPr>
        <p:txBody>
          <a:bodyPr wrap="none" rtlCol="0">
            <a:spAutoFit/>
          </a:bodyPr>
          <a:lstStyle/>
          <a:p>
            <a:pPr algn="l"/>
            <a:r>
              <a:rPr lang="sv-SE" sz="2400" dirty="0" smtClean="0">
                <a:solidFill>
                  <a:schemeClr val="tx1"/>
                </a:solidFill>
              </a:rPr>
              <a:t>Hedersdoktor vid 24 universitet</a:t>
            </a:r>
            <a:endParaRPr lang="sv-SE" sz="2400" dirty="0">
              <a:solidFill>
                <a:schemeClr val="tx1"/>
              </a:solidFill>
            </a:endParaRPr>
          </a:p>
        </p:txBody>
      </p:sp>
      <p:pic>
        <p:nvPicPr>
          <p:cNvPr id="8" name="Bildobjekt 7"/>
          <p:cNvPicPr>
            <a:picLocks noChangeAspect="1"/>
          </p:cNvPicPr>
          <p:nvPr/>
        </p:nvPicPr>
        <p:blipFill>
          <a:blip r:embed="rId3" cstate="print">
            <a:alphaModFix/>
            <a:lum/>
          </a:blip>
          <a:srcRect/>
          <a:stretch>
            <a:fillRect/>
          </a:stretch>
        </p:blipFill>
        <p:spPr>
          <a:xfrm>
            <a:off x="4572000" y="188640"/>
            <a:ext cx="4396514" cy="30871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cstate="print"/>
          <a:srcRect/>
          <a:stretch>
            <a:fillRect/>
          </a:stretch>
        </p:blipFill>
        <p:spPr bwMode="auto">
          <a:xfrm>
            <a:off x="4499992" y="0"/>
            <a:ext cx="4680520" cy="6885384"/>
          </a:xfrm>
          <a:prstGeom prst="rect">
            <a:avLst/>
          </a:prstGeom>
          <a:noFill/>
          <a:ln w="9525">
            <a:noFill/>
            <a:round/>
            <a:headEnd/>
            <a:tailEnd/>
          </a:ln>
        </p:spPr>
      </p:pic>
      <p:sp>
        <p:nvSpPr>
          <p:cNvPr id="3082" name="Text Box 9"/>
          <p:cNvSpPr txBox="1">
            <a:spLocks noChangeArrowheads="1"/>
          </p:cNvSpPr>
          <p:nvPr/>
        </p:nvSpPr>
        <p:spPr bwMode="auto">
          <a:xfrm>
            <a:off x="6924675" y="66055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pic>
        <p:nvPicPr>
          <p:cNvPr id="3075" name="Picture 2"/>
          <p:cNvPicPr>
            <a:picLocks noChangeAspect="1" noChangeArrowheads="1"/>
          </p:cNvPicPr>
          <p:nvPr/>
        </p:nvPicPr>
        <p:blipFill>
          <a:blip r:embed="rId4" cstate="print"/>
          <a:srcRect/>
          <a:stretch>
            <a:fillRect/>
          </a:stretch>
        </p:blipFill>
        <p:spPr bwMode="auto">
          <a:xfrm>
            <a:off x="-43433" y="0"/>
            <a:ext cx="4543425" cy="6885384"/>
          </a:xfrm>
          <a:prstGeom prst="rect">
            <a:avLst/>
          </a:prstGeom>
          <a:noFill/>
          <a:ln w="9525">
            <a:noFill/>
            <a:round/>
            <a:headEnd/>
            <a:tailEnd/>
          </a:ln>
        </p:spPr>
      </p:pic>
      <p:sp>
        <p:nvSpPr>
          <p:cNvPr id="3083" name="Line 10"/>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6" name="Text Box 6"/>
          <p:cNvSpPr txBox="1">
            <a:spLocks noChangeArrowheads="1"/>
          </p:cNvSpPr>
          <p:nvPr/>
        </p:nvSpPr>
        <p:spPr bwMode="auto">
          <a:xfrm>
            <a:off x="0" y="357188"/>
            <a:ext cx="9144000" cy="957262"/>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FFFFFF"/>
                </a:solidFill>
                <a:cs typeface="Times New Roman" pitchFamily="16" charset="0"/>
              </a:rPr>
              <a:t>Huvuddrag</a:t>
            </a:r>
            <a:endParaRPr lang="en-US" sz="4400" dirty="0">
              <a:solidFill>
                <a:srgbClr val="FFFFFF"/>
              </a:solidFill>
              <a:cs typeface="Times New Roman" pitchFamily="16" charset="0"/>
            </a:endParaRPr>
          </a:p>
        </p:txBody>
      </p:sp>
      <p:sp>
        <p:nvSpPr>
          <p:cNvPr id="8" name="Rectangle 3"/>
          <p:cNvSpPr>
            <a:spLocks noChangeArrowheads="1"/>
          </p:cNvSpPr>
          <p:nvPr/>
        </p:nvSpPr>
        <p:spPr bwMode="auto">
          <a:xfrm>
            <a:off x="395536" y="1433513"/>
            <a:ext cx="8367464" cy="4875808"/>
          </a:xfrm>
          <a:prstGeom prst="rect">
            <a:avLst/>
          </a:prstGeom>
          <a:solidFill>
            <a:srgbClr val="FFFFFF">
              <a:alpha val="89803"/>
            </a:srgbClr>
          </a:solidFill>
          <a:ln w="9525">
            <a:noFill/>
            <a:round/>
            <a:headEnd/>
            <a:tailEnd/>
          </a:ln>
        </p:spPr>
        <p:txBody>
          <a:bodyPr wrap="none" anchor="ctr"/>
          <a:lstStyle/>
          <a:p>
            <a:endParaRPr lang="sv-SE" dirty="0"/>
          </a:p>
        </p:txBody>
      </p:sp>
      <p:sp>
        <p:nvSpPr>
          <p:cNvPr id="9" name="Text Box 8"/>
          <p:cNvSpPr txBox="1">
            <a:spLocks noChangeArrowheads="1"/>
          </p:cNvSpPr>
          <p:nvPr/>
        </p:nvSpPr>
        <p:spPr bwMode="auto">
          <a:xfrm>
            <a:off x="755576" y="1457325"/>
            <a:ext cx="3312368" cy="525401"/>
          </a:xfrm>
          <a:prstGeom prst="rect">
            <a:avLst/>
          </a:prstGeom>
          <a:noFill/>
          <a:ln w="9525">
            <a:noFill/>
            <a:round/>
            <a:headEnd/>
            <a:tailEnd/>
          </a:ln>
        </p:spPr>
        <p:txBody>
          <a:bodyPr wrap="square" lIns="90000" tIns="46800" rIns="90000" bIns="46800">
            <a:spAutoFit/>
          </a:bodyPr>
          <a:lstStyle/>
          <a:p>
            <a:pPr>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u="sng" dirty="0" err="1" smtClean="0">
                <a:solidFill>
                  <a:srgbClr val="000000"/>
                </a:solidFill>
              </a:rPr>
              <a:t>Lösningar</a:t>
            </a:r>
            <a:r>
              <a:rPr lang="en-US" sz="2800" u="sng" dirty="0" smtClean="0">
                <a:solidFill>
                  <a:srgbClr val="000000"/>
                </a:solidFill>
              </a:rPr>
              <a:t> </a:t>
            </a:r>
            <a:r>
              <a:rPr lang="en-US" sz="2800" u="sng" dirty="0" err="1" smtClean="0">
                <a:solidFill>
                  <a:srgbClr val="000000"/>
                </a:solidFill>
              </a:rPr>
              <a:t>finns</a:t>
            </a:r>
            <a:endParaRPr lang="en-US" sz="2800" u="sng" dirty="0">
              <a:solidFill>
                <a:srgbClr val="000000"/>
              </a:solidFill>
            </a:endParaRPr>
          </a:p>
        </p:txBody>
      </p:sp>
      <p:sp>
        <p:nvSpPr>
          <p:cNvPr id="10" name="Text Box 4"/>
          <p:cNvSpPr txBox="1">
            <a:spLocks noChangeArrowheads="1"/>
          </p:cNvSpPr>
          <p:nvPr/>
        </p:nvSpPr>
        <p:spPr bwMode="auto">
          <a:xfrm>
            <a:off x="395536" y="2132857"/>
            <a:ext cx="4038600" cy="360040"/>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a:solidFill>
                  <a:srgbClr val="000000"/>
                </a:solidFill>
              </a:rPr>
              <a:t>Plan B </a:t>
            </a:r>
            <a:r>
              <a:rPr lang="en-US" sz="2400" dirty="0" err="1">
                <a:solidFill>
                  <a:srgbClr val="000000"/>
                </a:solidFill>
              </a:rPr>
              <a:t>har</a:t>
            </a:r>
            <a:r>
              <a:rPr lang="en-US" sz="2400" dirty="0">
                <a:solidFill>
                  <a:srgbClr val="000000"/>
                </a:solidFill>
              </a:rPr>
              <a:t> </a:t>
            </a:r>
            <a:r>
              <a:rPr lang="en-US" sz="2400" dirty="0" err="1">
                <a:solidFill>
                  <a:srgbClr val="000000"/>
                </a:solidFill>
              </a:rPr>
              <a:t>fyra</a:t>
            </a:r>
            <a:r>
              <a:rPr lang="en-US" sz="2400" dirty="0">
                <a:solidFill>
                  <a:srgbClr val="000000"/>
                </a:solidFill>
              </a:rPr>
              <a:t> </a:t>
            </a:r>
            <a:r>
              <a:rPr lang="en-US" sz="2400" dirty="0" err="1" smtClean="0">
                <a:solidFill>
                  <a:srgbClr val="000000"/>
                </a:solidFill>
              </a:rPr>
              <a:t>mål</a:t>
            </a:r>
            <a:endParaRPr lang="en-US" sz="2400" dirty="0">
              <a:solidFill>
                <a:srgbClr val="000000"/>
              </a:solidFill>
            </a:endParaRPr>
          </a:p>
        </p:txBody>
      </p:sp>
      <p:sp>
        <p:nvSpPr>
          <p:cNvPr id="11" name="Text Box 4"/>
          <p:cNvSpPr txBox="1">
            <a:spLocks noChangeArrowheads="1"/>
          </p:cNvSpPr>
          <p:nvPr/>
        </p:nvSpPr>
        <p:spPr bwMode="auto">
          <a:xfrm>
            <a:off x="395536" y="2578621"/>
            <a:ext cx="4038600" cy="634355"/>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Stabilisera</a:t>
            </a:r>
            <a:r>
              <a:rPr lang="en-US" sz="2400" dirty="0" smtClean="0">
                <a:solidFill>
                  <a:srgbClr val="000000"/>
                </a:solidFill>
              </a:rPr>
              <a:t> </a:t>
            </a:r>
            <a:r>
              <a:rPr lang="en-US" sz="2400" dirty="0" err="1">
                <a:solidFill>
                  <a:srgbClr val="000000"/>
                </a:solidFill>
              </a:rPr>
              <a:t>folkmängden</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a:solidFill>
                  <a:srgbClr val="000000"/>
                </a:solidFill>
              </a:rPr>
              <a:t>utrota</a:t>
            </a:r>
            <a:r>
              <a:rPr lang="en-US" sz="2400" dirty="0">
                <a:solidFill>
                  <a:srgbClr val="000000"/>
                </a:solidFill>
              </a:rPr>
              <a:t> </a:t>
            </a:r>
            <a:r>
              <a:rPr lang="en-US" sz="2400" dirty="0" err="1" smtClean="0">
                <a:solidFill>
                  <a:srgbClr val="000000"/>
                </a:solidFill>
              </a:rPr>
              <a:t>fattigdomen</a:t>
            </a:r>
            <a:endParaRPr lang="en-US" sz="2400" dirty="0">
              <a:solidFill>
                <a:srgbClr val="000000"/>
              </a:solidFill>
            </a:endParaRPr>
          </a:p>
        </p:txBody>
      </p:sp>
      <p:sp>
        <p:nvSpPr>
          <p:cNvPr id="12" name="Text Box 4"/>
          <p:cNvSpPr txBox="1">
            <a:spLocks noChangeArrowheads="1"/>
          </p:cNvSpPr>
          <p:nvPr/>
        </p:nvSpPr>
        <p:spPr bwMode="auto">
          <a:xfrm>
            <a:off x="389384" y="3298701"/>
            <a:ext cx="4038600" cy="706363"/>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Återställa</a:t>
            </a:r>
            <a:r>
              <a:rPr lang="en-US" sz="2400" dirty="0" smtClean="0">
                <a:solidFill>
                  <a:srgbClr val="000000"/>
                </a:solidFill>
              </a:rPr>
              <a:t> </a:t>
            </a:r>
            <a:r>
              <a:rPr lang="en-US" sz="2400" dirty="0" err="1">
                <a:solidFill>
                  <a:srgbClr val="000000"/>
                </a:solidFill>
              </a:rPr>
              <a:t>jordens</a:t>
            </a:r>
            <a:r>
              <a:rPr lang="en-US" sz="2400" dirty="0">
                <a:solidFill>
                  <a:srgbClr val="000000"/>
                </a:solidFill>
              </a:rPr>
              <a:t> </a:t>
            </a:r>
            <a:r>
              <a:rPr lang="en-US" sz="2400" dirty="0" err="1">
                <a:solidFill>
                  <a:srgbClr val="000000"/>
                </a:solidFill>
              </a:rPr>
              <a:t>ekologiska</a:t>
            </a:r>
            <a:r>
              <a:rPr lang="en-US" sz="2400" dirty="0">
                <a:solidFill>
                  <a:srgbClr val="000000"/>
                </a:solidFill>
              </a:rPr>
              <a:t> </a:t>
            </a:r>
            <a:r>
              <a:rPr lang="en-US" sz="2400" dirty="0" smtClean="0">
                <a:solidFill>
                  <a:srgbClr val="000000"/>
                </a:solidFill>
              </a:rPr>
              <a:t>system</a:t>
            </a:r>
            <a:endParaRPr lang="en-US" sz="2400" dirty="0">
              <a:solidFill>
                <a:srgbClr val="000000"/>
              </a:solidFill>
            </a:endParaRPr>
          </a:p>
        </p:txBody>
      </p:sp>
      <p:sp>
        <p:nvSpPr>
          <p:cNvPr id="13" name="Text Box 4"/>
          <p:cNvSpPr txBox="1">
            <a:spLocks noChangeArrowheads="1"/>
          </p:cNvSpPr>
          <p:nvPr/>
        </p:nvSpPr>
        <p:spPr bwMode="auto">
          <a:xfrm>
            <a:off x="395536" y="4018781"/>
            <a:ext cx="4038600" cy="490339"/>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Plan B-</a:t>
            </a:r>
            <a:r>
              <a:rPr lang="en-US" sz="2400" dirty="0" err="1" smtClean="0">
                <a:solidFill>
                  <a:srgbClr val="000000"/>
                </a:solidFill>
              </a:rPr>
              <a:t>budgeten</a:t>
            </a:r>
            <a:endParaRPr lang="en-US" sz="2400" dirty="0">
              <a:solidFill>
                <a:srgbClr val="000000"/>
              </a:solidFill>
            </a:endParaRPr>
          </a:p>
        </p:txBody>
      </p:sp>
      <p:sp>
        <p:nvSpPr>
          <p:cNvPr id="14" name="Text Box 4"/>
          <p:cNvSpPr txBox="1">
            <a:spLocks noChangeArrowheads="1"/>
          </p:cNvSpPr>
          <p:nvPr/>
        </p:nvSpPr>
        <p:spPr bwMode="auto">
          <a:xfrm>
            <a:off x="395536" y="4450829"/>
            <a:ext cx="4038600" cy="418331"/>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Stabilisera</a:t>
            </a:r>
            <a:r>
              <a:rPr lang="en-US" sz="2400" dirty="0" smtClean="0">
                <a:solidFill>
                  <a:srgbClr val="000000"/>
                </a:solidFill>
              </a:rPr>
              <a:t> </a:t>
            </a:r>
            <a:r>
              <a:rPr lang="en-US" sz="2400" dirty="0" err="1" smtClean="0">
                <a:solidFill>
                  <a:srgbClr val="000000"/>
                </a:solidFill>
              </a:rPr>
              <a:t>klimatet</a:t>
            </a:r>
            <a:endParaRPr lang="en-US" sz="2400" dirty="0">
              <a:solidFill>
                <a:srgbClr val="000000"/>
              </a:solidFill>
            </a:endParaRPr>
          </a:p>
        </p:txBody>
      </p:sp>
      <p:sp>
        <p:nvSpPr>
          <p:cNvPr id="15" name="Text Box 4"/>
          <p:cNvSpPr txBox="1">
            <a:spLocks noChangeArrowheads="1"/>
          </p:cNvSpPr>
          <p:nvPr/>
        </p:nvSpPr>
        <p:spPr bwMode="auto">
          <a:xfrm>
            <a:off x="395536" y="4882877"/>
            <a:ext cx="4038600" cy="346323"/>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Koldioxidskatt</a:t>
            </a:r>
            <a:endParaRPr lang="en-US" sz="2400" dirty="0">
              <a:solidFill>
                <a:srgbClr val="000000"/>
              </a:solidFill>
            </a:endParaRPr>
          </a:p>
        </p:txBody>
      </p:sp>
      <p:sp>
        <p:nvSpPr>
          <p:cNvPr id="18" name="Text Box 7"/>
          <p:cNvSpPr txBox="1">
            <a:spLocks noChangeArrowheads="1"/>
          </p:cNvSpPr>
          <p:nvPr/>
        </p:nvSpPr>
        <p:spPr bwMode="auto">
          <a:xfrm>
            <a:off x="4700339" y="1412776"/>
            <a:ext cx="4048125" cy="520700"/>
          </a:xfrm>
          <a:prstGeom prst="rect">
            <a:avLst/>
          </a:prstGeom>
          <a:noFill/>
          <a:ln w="9525">
            <a:noFill/>
            <a:round/>
            <a:headEnd/>
            <a:tailEnd/>
          </a:ln>
        </p:spPr>
        <p:txBody>
          <a:bodyPr lIns="90000" tIns="46800" rIns="90000" bIns="46800">
            <a:spAutoFit/>
          </a:bodyPr>
          <a:lstStyle/>
          <a:p>
            <a:pPr algn="l">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u="sng" dirty="0" err="1">
                <a:solidFill>
                  <a:srgbClr val="000000"/>
                </a:solidFill>
              </a:rPr>
              <a:t>Civilisationen</a:t>
            </a:r>
            <a:r>
              <a:rPr lang="en-US" sz="2800" u="sng" dirty="0">
                <a:solidFill>
                  <a:srgbClr val="000000"/>
                </a:solidFill>
              </a:rPr>
              <a:t> </a:t>
            </a:r>
            <a:r>
              <a:rPr lang="en-US" sz="2800" u="sng" dirty="0" err="1">
                <a:solidFill>
                  <a:srgbClr val="000000"/>
                </a:solidFill>
              </a:rPr>
              <a:t>är</a:t>
            </a:r>
            <a:r>
              <a:rPr lang="en-US" sz="2800" u="sng" dirty="0">
                <a:solidFill>
                  <a:srgbClr val="000000"/>
                </a:solidFill>
              </a:rPr>
              <a:t> </a:t>
            </a:r>
            <a:r>
              <a:rPr lang="en-US" sz="2800" u="sng" dirty="0" err="1">
                <a:solidFill>
                  <a:srgbClr val="000000"/>
                </a:solidFill>
              </a:rPr>
              <a:t>illa</a:t>
            </a:r>
            <a:r>
              <a:rPr lang="en-US" sz="2800" u="sng" dirty="0">
                <a:solidFill>
                  <a:srgbClr val="000000"/>
                </a:solidFill>
              </a:rPr>
              <a:t> </a:t>
            </a:r>
            <a:r>
              <a:rPr lang="en-US" sz="2800" u="sng" dirty="0" err="1">
                <a:solidFill>
                  <a:srgbClr val="000000"/>
                </a:solidFill>
              </a:rPr>
              <a:t>ute</a:t>
            </a:r>
            <a:endParaRPr lang="en-US" sz="2800" u="sng" dirty="0">
              <a:solidFill>
                <a:srgbClr val="000000"/>
              </a:solidFill>
            </a:endParaRPr>
          </a:p>
        </p:txBody>
      </p:sp>
      <p:sp>
        <p:nvSpPr>
          <p:cNvPr id="19" name="Text Box 5"/>
          <p:cNvSpPr txBox="1">
            <a:spLocks noChangeArrowheads="1"/>
          </p:cNvSpPr>
          <p:nvPr/>
        </p:nvSpPr>
        <p:spPr bwMode="auto">
          <a:xfrm>
            <a:off x="4592959" y="2060848"/>
            <a:ext cx="4227513" cy="360040"/>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a:solidFill>
                  <a:srgbClr val="000000"/>
                </a:solidFill>
              </a:rPr>
              <a:t>Hungern</a:t>
            </a:r>
            <a:r>
              <a:rPr lang="en-US" sz="2400" dirty="0">
                <a:solidFill>
                  <a:srgbClr val="000000"/>
                </a:solidFill>
              </a:rPr>
              <a:t> </a:t>
            </a:r>
            <a:r>
              <a:rPr lang="en-US" sz="2400" dirty="0" err="1">
                <a:solidFill>
                  <a:srgbClr val="000000"/>
                </a:solidFill>
              </a:rPr>
              <a:t>brer</a:t>
            </a:r>
            <a:r>
              <a:rPr lang="en-US" sz="2400" dirty="0">
                <a:solidFill>
                  <a:srgbClr val="000000"/>
                </a:solidFill>
              </a:rPr>
              <a:t> </a:t>
            </a:r>
            <a:r>
              <a:rPr lang="en-US" sz="2400" dirty="0" err="1">
                <a:solidFill>
                  <a:srgbClr val="000000"/>
                </a:solidFill>
              </a:rPr>
              <a:t>ut</a:t>
            </a:r>
            <a:r>
              <a:rPr lang="en-US" sz="2400" dirty="0">
                <a:solidFill>
                  <a:srgbClr val="000000"/>
                </a:solidFill>
              </a:rPr>
              <a:t> </a:t>
            </a:r>
            <a:r>
              <a:rPr lang="en-US" sz="2400" dirty="0" smtClean="0">
                <a:solidFill>
                  <a:srgbClr val="000000"/>
                </a:solidFill>
              </a:rPr>
              <a:t>sig</a:t>
            </a:r>
            <a:endParaRPr lang="en-US" sz="2000" dirty="0">
              <a:solidFill>
                <a:srgbClr val="000000"/>
              </a:solidFill>
            </a:endParaRPr>
          </a:p>
        </p:txBody>
      </p:sp>
      <p:sp>
        <p:nvSpPr>
          <p:cNvPr id="20" name="Text Box 5"/>
          <p:cNvSpPr txBox="1">
            <a:spLocks noChangeArrowheads="1"/>
          </p:cNvSpPr>
          <p:nvPr/>
        </p:nvSpPr>
        <p:spPr bwMode="auto">
          <a:xfrm>
            <a:off x="4592959" y="2492896"/>
            <a:ext cx="4227513" cy="648072"/>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Livsmedelspriserna</a:t>
            </a:r>
            <a:r>
              <a:rPr lang="en-US" sz="2400" dirty="0" smtClean="0">
                <a:solidFill>
                  <a:srgbClr val="000000"/>
                </a:solidFill>
              </a:rPr>
              <a:t> </a:t>
            </a:r>
            <a:r>
              <a:rPr lang="en-US" sz="2400" dirty="0" err="1">
                <a:solidFill>
                  <a:srgbClr val="000000"/>
                </a:solidFill>
              </a:rPr>
              <a:t>ökar</a:t>
            </a:r>
            <a:r>
              <a:rPr lang="en-US" sz="2400" dirty="0">
                <a:solidFill>
                  <a:srgbClr val="000000"/>
                </a:solidFill>
              </a:rPr>
              <a:t> </a:t>
            </a:r>
            <a:r>
              <a:rPr lang="en-US" sz="2400" dirty="0" err="1" smtClean="0">
                <a:solidFill>
                  <a:srgbClr val="000000"/>
                </a:solidFill>
              </a:rPr>
              <a:t>snabbt</a:t>
            </a: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p:txBody>
      </p:sp>
      <p:sp>
        <p:nvSpPr>
          <p:cNvPr id="21" name="Text Box 5"/>
          <p:cNvSpPr txBox="1">
            <a:spLocks noChangeArrowheads="1"/>
          </p:cNvSpPr>
          <p:nvPr/>
        </p:nvSpPr>
        <p:spPr bwMode="auto">
          <a:xfrm>
            <a:off x="4592959" y="3212976"/>
            <a:ext cx="4227513" cy="360040"/>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Hur</a:t>
            </a:r>
            <a:r>
              <a:rPr lang="en-US" sz="2400" dirty="0" smtClean="0">
                <a:solidFill>
                  <a:srgbClr val="000000"/>
                </a:solidFill>
              </a:rPr>
              <a:t> </a:t>
            </a:r>
            <a:r>
              <a:rPr lang="en-US" sz="2400" dirty="0" err="1">
                <a:solidFill>
                  <a:srgbClr val="000000"/>
                </a:solidFill>
              </a:rPr>
              <a:t>hamnade</a:t>
            </a:r>
            <a:r>
              <a:rPr lang="en-US" sz="2400" dirty="0">
                <a:solidFill>
                  <a:srgbClr val="000000"/>
                </a:solidFill>
              </a:rPr>
              <a:t> vi </a:t>
            </a:r>
            <a:r>
              <a:rPr lang="en-US" sz="2400" dirty="0" err="1">
                <a:solidFill>
                  <a:srgbClr val="000000"/>
                </a:solidFill>
              </a:rPr>
              <a:t>här</a:t>
            </a:r>
            <a:r>
              <a:rPr lang="en-US" sz="2400" dirty="0" smtClean="0">
                <a:solidFill>
                  <a:srgbClr val="000000"/>
                </a:solidFill>
              </a:rPr>
              <a:t>?</a:t>
            </a: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p:txBody>
      </p:sp>
      <p:sp>
        <p:nvSpPr>
          <p:cNvPr id="22" name="Text Box 5"/>
          <p:cNvSpPr txBox="1">
            <a:spLocks noChangeArrowheads="1"/>
          </p:cNvSpPr>
          <p:nvPr/>
        </p:nvSpPr>
        <p:spPr bwMode="auto">
          <a:xfrm>
            <a:off x="4592959" y="3645024"/>
            <a:ext cx="4227513" cy="423664"/>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Matbristens</a:t>
            </a:r>
            <a:r>
              <a:rPr lang="en-US" sz="2400" dirty="0" smtClean="0">
                <a:solidFill>
                  <a:srgbClr val="000000"/>
                </a:solidFill>
              </a:rPr>
              <a:t> </a:t>
            </a:r>
            <a:r>
              <a:rPr lang="en-US" sz="2400" dirty="0" err="1" smtClean="0">
                <a:solidFill>
                  <a:srgbClr val="000000"/>
                </a:solidFill>
              </a:rPr>
              <a:t>geopolitik</a:t>
            </a: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p:txBody>
      </p:sp>
      <p:sp>
        <p:nvSpPr>
          <p:cNvPr id="23" name="Text Box 5"/>
          <p:cNvSpPr txBox="1">
            <a:spLocks noChangeArrowheads="1"/>
          </p:cNvSpPr>
          <p:nvPr/>
        </p:nvSpPr>
        <p:spPr bwMode="auto">
          <a:xfrm>
            <a:off x="4592959" y="4077072"/>
            <a:ext cx="4227513" cy="351656"/>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Hotande</a:t>
            </a:r>
            <a:r>
              <a:rPr lang="en-US" sz="2400" dirty="0" smtClean="0">
                <a:solidFill>
                  <a:srgbClr val="000000"/>
                </a:solidFill>
              </a:rPr>
              <a:t> </a:t>
            </a:r>
            <a:r>
              <a:rPr lang="en-US" sz="2400" dirty="0" err="1" smtClean="0">
                <a:solidFill>
                  <a:srgbClr val="000000"/>
                </a:solidFill>
              </a:rPr>
              <a:t>påfrestningar</a:t>
            </a: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p:txBody>
      </p:sp>
      <p:sp>
        <p:nvSpPr>
          <p:cNvPr id="24" name="Text Box 5"/>
          <p:cNvSpPr txBox="1">
            <a:spLocks noChangeArrowheads="1"/>
          </p:cNvSpPr>
          <p:nvPr/>
        </p:nvSpPr>
        <p:spPr bwMode="auto">
          <a:xfrm>
            <a:off x="4592959" y="4509120"/>
            <a:ext cx="4227513" cy="639688"/>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Maten</a:t>
            </a:r>
            <a:r>
              <a:rPr lang="en-US" sz="2400" dirty="0" smtClean="0">
                <a:solidFill>
                  <a:srgbClr val="000000"/>
                </a:solidFill>
              </a:rPr>
              <a:t> </a:t>
            </a:r>
            <a:r>
              <a:rPr lang="en-US" sz="2400" dirty="0">
                <a:solidFill>
                  <a:srgbClr val="000000"/>
                </a:solidFill>
              </a:rPr>
              <a:t>– den </a:t>
            </a:r>
            <a:r>
              <a:rPr lang="en-US" sz="2400" dirty="0" err="1">
                <a:solidFill>
                  <a:srgbClr val="000000"/>
                </a:solidFill>
              </a:rPr>
              <a:t>svaga</a:t>
            </a:r>
            <a:r>
              <a:rPr lang="en-US" sz="2400" dirty="0">
                <a:solidFill>
                  <a:srgbClr val="000000"/>
                </a:solidFill>
              </a:rPr>
              <a:t> </a:t>
            </a:r>
            <a:r>
              <a:rPr lang="en-US" sz="2400" dirty="0" err="1">
                <a:solidFill>
                  <a:srgbClr val="000000"/>
                </a:solidFill>
              </a:rPr>
              <a:t>länken</a:t>
            </a:r>
            <a:r>
              <a:rPr lang="en-US" sz="2400" dirty="0" smtClean="0">
                <a:solidFill>
                  <a:srgbClr val="000000"/>
                </a:solidFill>
              </a:rPr>
              <a:t>?</a:t>
            </a: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p:txBody>
      </p:sp>
      <p:sp>
        <p:nvSpPr>
          <p:cNvPr id="25" name="Text Box 5"/>
          <p:cNvSpPr txBox="1">
            <a:spLocks noChangeArrowheads="1"/>
          </p:cNvSpPr>
          <p:nvPr/>
        </p:nvSpPr>
        <p:spPr bwMode="auto">
          <a:xfrm>
            <a:off x="4592959" y="5229200"/>
            <a:ext cx="4227513" cy="432048"/>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Sönderfallande</a:t>
            </a:r>
            <a:r>
              <a:rPr lang="en-US" sz="2400" dirty="0" smtClean="0">
                <a:solidFill>
                  <a:srgbClr val="000000"/>
                </a:solidFill>
              </a:rPr>
              <a:t> </a:t>
            </a:r>
            <a:r>
              <a:rPr lang="en-US" sz="2400" dirty="0" err="1" smtClean="0">
                <a:solidFill>
                  <a:srgbClr val="000000"/>
                </a:solidFill>
              </a:rPr>
              <a:t>stater</a:t>
            </a: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p:txBody>
      </p:sp>
      <p:sp>
        <p:nvSpPr>
          <p:cNvPr id="27" name="Text Box 5"/>
          <p:cNvSpPr txBox="1">
            <a:spLocks noChangeArrowheads="1"/>
          </p:cNvSpPr>
          <p:nvPr/>
        </p:nvSpPr>
        <p:spPr bwMode="auto">
          <a:xfrm>
            <a:off x="4592959" y="5661248"/>
            <a:ext cx="4227513" cy="423664"/>
          </a:xfrm>
          <a:prstGeom prst="rect">
            <a:avLst/>
          </a:prstGeom>
          <a:noFill/>
          <a:ln w="9525">
            <a:noFill/>
            <a:round/>
            <a:headEnd/>
            <a:tailEnd/>
          </a:ln>
        </p:spPr>
        <p:txBody>
          <a:bodyPr/>
          <a:lstStyle/>
          <a:p>
            <a:pPr marL="336550" indent="-336550" algn="l">
              <a:lnSpc>
                <a:spcPct val="80000"/>
              </a:lnSpc>
              <a:spcBef>
                <a:spcPts val="600"/>
              </a:spcBef>
              <a:spcAft>
                <a:spcPts val="600"/>
              </a:spcAft>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Omslagspunkter</a:t>
            </a: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a:p>
            <a:pPr marL="336550" indent="-336550" algn="l">
              <a:lnSpc>
                <a:spcPct val="80000"/>
              </a:lnSpc>
              <a:spcBef>
                <a:spcPts val="500"/>
              </a:spcBef>
              <a:spcAft>
                <a:spcPts val="600"/>
              </a:spcAft>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000" dirty="0">
              <a:solidFill>
                <a:srgbClr val="000000"/>
              </a:solidFill>
            </a:endParaRPr>
          </a:p>
        </p:txBody>
      </p:sp>
      <p:sp>
        <p:nvSpPr>
          <p:cNvPr id="28" name="textruta 27"/>
          <p:cNvSpPr txBox="1"/>
          <p:nvPr/>
        </p:nvSpPr>
        <p:spPr>
          <a:xfrm>
            <a:off x="701321" y="5631631"/>
            <a:ext cx="3582647" cy="461665"/>
          </a:xfrm>
          <a:prstGeom prst="rect">
            <a:avLst/>
          </a:prstGeom>
          <a:noFill/>
        </p:spPr>
        <p:txBody>
          <a:bodyPr wrap="none" rtlCol="0">
            <a:spAutoFit/>
          </a:bodyPr>
          <a:lstStyle/>
          <a:p>
            <a:r>
              <a:rPr lang="sv-SE" sz="2400" dirty="0" smtClean="0">
                <a:solidFill>
                  <a:srgbClr val="7030A0"/>
                </a:solidFill>
              </a:rPr>
              <a:t>Varför är det så bråttom?</a:t>
            </a:r>
            <a:endParaRPr lang="sv-SE" sz="2400" dirty="0">
              <a:solidFill>
                <a:srgbClr val="7030A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P spid="13" grpId="0"/>
      <p:bldP spid="14" grpId="0"/>
      <p:bldP spid="15" grpId="0"/>
      <p:bldP spid="18" grpId="0"/>
      <p:bldP spid="19" grpId="0"/>
      <p:bldP spid="20" grpId="0"/>
      <p:bldP spid="21" grpId="0"/>
      <p:bldP spid="22" grpId="0"/>
      <p:bldP spid="23" grpId="0"/>
      <p:bldP spid="24" grpId="0"/>
      <p:bldP spid="25"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5123" name="Rectangle 3"/>
          <p:cNvSpPr>
            <a:spLocks noChangeArrowheads="1"/>
          </p:cNvSpPr>
          <p:nvPr/>
        </p:nvSpPr>
        <p:spPr bwMode="auto">
          <a:xfrm>
            <a:off x="449263" y="1408113"/>
            <a:ext cx="8229600" cy="4685183"/>
          </a:xfrm>
          <a:prstGeom prst="rect">
            <a:avLst/>
          </a:prstGeom>
          <a:solidFill>
            <a:srgbClr val="FFFFFF">
              <a:alpha val="89803"/>
            </a:srgbClr>
          </a:solidFill>
          <a:ln w="9525">
            <a:noFill/>
            <a:round/>
            <a:headEnd/>
            <a:tailEnd/>
          </a:ln>
        </p:spPr>
        <p:txBody>
          <a:bodyPr wrap="none" anchor="ctr"/>
          <a:lstStyle/>
          <a:p>
            <a:endParaRPr lang="sv-SE"/>
          </a:p>
        </p:txBody>
      </p:sp>
      <p:sp>
        <p:nvSpPr>
          <p:cNvPr id="4099"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Hungern brer ut sig</a:t>
            </a:r>
          </a:p>
        </p:txBody>
      </p:sp>
      <p:sp>
        <p:nvSpPr>
          <p:cNvPr id="4101" name="Line 4"/>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5125" name="Text Box 5"/>
          <p:cNvSpPr txBox="1">
            <a:spLocks noChangeArrowheads="1"/>
          </p:cNvSpPr>
          <p:nvPr/>
        </p:nvSpPr>
        <p:spPr bwMode="auto">
          <a:xfrm>
            <a:off x="609600" y="1582738"/>
            <a:ext cx="7997825" cy="2248950"/>
          </a:xfrm>
          <a:prstGeom prst="rect">
            <a:avLst/>
          </a:prstGeom>
          <a:noFill/>
          <a:ln w="9525">
            <a:noFill/>
            <a:round/>
            <a:headEnd/>
            <a:tailEnd/>
          </a:ln>
        </p:spPr>
        <p:txBody>
          <a:bodyPr lIns="90000" tIns="46800" rIns="90000" bIns="46800">
            <a:spAutoFit/>
          </a:bodyPr>
          <a:lstStyle/>
          <a:p>
            <a:pPr algn="l">
              <a:spcBef>
                <a:spcPts val="1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2800" dirty="0">
                <a:solidFill>
                  <a:srgbClr val="000000"/>
                </a:solidFill>
              </a:rPr>
              <a:t>Hungern och undernäringen i världen minskade under senare delen 1900-talet – men efter att ha sjunkit till 825 miljoner i mitten av 1990-talet började antalet hungriga öka igen och nådde 915 miljoner år 2008. </a:t>
            </a:r>
          </a:p>
        </p:txBody>
      </p:sp>
      <p:sp>
        <p:nvSpPr>
          <p:cNvPr id="4103"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Claudia Dewald </a:t>
            </a:r>
          </a:p>
        </p:txBody>
      </p:sp>
      <p:sp>
        <p:nvSpPr>
          <p:cNvPr id="8" name="Text Box 5"/>
          <p:cNvSpPr txBox="1">
            <a:spLocks noChangeArrowheads="1"/>
          </p:cNvSpPr>
          <p:nvPr/>
        </p:nvSpPr>
        <p:spPr bwMode="auto">
          <a:xfrm>
            <a:off x="611560" y="3861048"/>
            <a:ext cx="7997825" cy="525401"/>
          </a:xfrm>
          <a:prstGeom prst="rect">
            <a:avLst/>
          </a:prstGeom>
          <a:noFill/>
          <a:ln w="9525">
            <a:noFill/>
            <a:round/>
            <a:headEnd/>
            <a:tailEnd/>
          </a:ln>
        </p:spPr>
        <p:txBody>
          <a:bodyPr lIns="90000" tIns="46800" rIns="90000" bIns="46800">
            <a:spAutoFit/>
          </a:bodyPr>
          <a:lstStyle/>
          <a:p>
            <a:pPr algn="l">
              <a:spcBef>
                <a:spcPts val="1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2800" dirty="0" smtClean="0">
                <a:solidFill>
                  <a:srgbClr val="000000"/>
                </a:solidFill>
              </a:rPr>
              <a:t>År </a:t>
            </a:r>
            <a:r>
              <a:rPr lang="sv-SE" sz="2800" dirty="0">
                <a:solidFill>
                  <a:srgbClr val="000000"/>
                </a:solidFill>
              </a:rPr>
              <a:t>2009 hade antalet passerat 1 </a:t>
            </a:r>
            <a:r>
              <a:rPr lang="sv-SE" sz="2800" dirty="0" smtClean="0">
                <a:solidFill>
                  <a:srgbClr val="000000"/>
                </a:solidFill>
              </a:rPr>
              <a:t>miljard.</a:t>
            </a:r>
            <a:endParaRPr lang="sv-SE" sz="2800" dirty="0">
              <a:solidFill>
                <a:srgbClr val="000000"/>
              </a:solidFill>
            </a:endParaRPr>
          </a:p>
        </p:txBody>
      </p:sp>
      <p:sp>
        <p:nvSpPr>
          <p:cNvPr id="10" name="Text Box 5"/>
          <p:cNvSpPr txBox="1">
            <a:spLocks noChangeArrowheads="1"/>
          </p:cNvSpPr>
          <p:nvPr/>
        </p:nvSpPr>
        <p:spPr bwMode="auto">
          <a:xfrm>
            <a:off x="606623" y="4437112"/>
            <a:ext cx="7997825" cy="1387176"/>
          </a:xfrm>
          <a:prstGeom prst="rect">
            <a:avLst/>
          </a:prstGeom>
          <a:noFill/>
          <a:ln w="9525">
            <a:noFill/>
            <a:round/>
            <a:headEnd/>
            <a:tailEnd/>
          </a:ln>
        </p:spPr>
        <p:txBody>
          <a:bodyPr lIns="90000" tIns="46800" rIns="90000" bIns="46800">
            <a:spAutoFit/>
          </a:bodyPr>
          <a:lstStyle/>
          <a:p>
            <a:pPr algn="l">
              <a:spcBef>
                <a:spcPts val="1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2800" dirty="0" smtClean="0">
                <a:solidFill>
                  <a:srgbClr val="000000"/>
                </a:solidFill>
              </a:rPr>
              <a:t>Om vi fortsätter som hittills ifråga </a:t>
            </a:r>
            <a:r>
              <a:rPr lang="sv-SE" sz="2800" dirty="0">
                <a:solidFill>
                  <a:srgbClr val="000000"/>
                </a:solidFill>
              </a:rPr>
              <a:t>om jordbruk, befolkning och energi kommer minst 1,2 miljarder att vara hungriga år 2015.</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457200" y="260350"/>
            <a:ext cx="8229600" cy="1143000"/>
          </a:xfrm>
          <a:prstGeom prst="rect">
            <a:avLst/>
          </a:prstGeom>
          <a:noFill/>
          <a:ln w="9525">
            <a:noFill/>
            <a:round/>
            <a:headEnd/>
            <a:tailEnd/>
          </a:ln>
        </p:spPr>
        <p:txBody>
          <a:bodyPr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000000"/>
                </a:solidFill>
              </a:rPr>
              <a:t>Snabbt stigande matpriser</a:t>
            </a:r>
          </a:p>
        </p:txBody>
      </p:sp>
      <p:sp>
        <p:nvSpPr>
          <p:cNvPr id="5123" name="Rectangle 2"/>
          <p:cNvSpPr>
            <a:spLocks noChangeArrowheads="1"/>
          </p:cNvSpPr>
          <p:nvPr/>
        </p:nvSpPr>
        <p:spPr bwMode="auto">
          <a:xfrm>
            <a:off x="152400" y="1314450"/>
            <a:ext cx="4419600" cy="1106438"/>
          </a:xfrm>
          <a:prstGeom prst="rect">
            <a:avLst/>
          </a:prstGeom>
          <a:noFill/>
          <a:ln w="9525">
            <a:noFill/>
            <a:round/>
            <a:headEnd/>
            <a:tailEnd/>
          </a:ln>
        </p:spPr>
        <p:txBody>
          <a:bodyPr lIns="90000" tIns="46800" rIns="90000" bIns="46800"/>
          <a:lstStyle/>
          <a:p>
            <a:pPr marL="336550" indent="-336550" algn="l">
              <a:spcBef>
                <a:spcPts val="5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200" dirty="0" err="1" smtClean="0">
                <a:solidFill>
                  <a:srgbClr val="000000"/>
                </a:solidFill>
              </a:rPr>
              <a:t>Åren</a:t>
            </a:r>
            <a:r>
              <a:rPr lang="en-US" sz="2200" dirty="0" smtClean="0">
                <a:solidFill>
                  <a:srgbClr val="000000"/>
                </a:solidFill>
              </a:rPr>
              <a:t> 2006-2008 </a:t>
            </a:r>
            <a:r>
              <a:rPr lang="en-US" sz="2200" dirty="0" err="1">
                <a:solidFill>
                  <a:srgbClr val="000000"/>
                </a:solidFill>
              </a:rPr>
              <a:t>tre-dubblades</a:t>
            </a:r>
            <a:r>
              <a:rPr lang="en-US" sz="2200" dirty="0">
                <a:solidFill>
                  <a:srgbClr val="000000"/>
                </a:solidFill>
              </a:rPr>
              <a:t> </a:t>
            </a:r>
            <a:r>
              <a:rPr lang="en-US" sz="2200" dirty="0" err="1">
                <a:solidFill>
                  <a:srgbClr val="000000"/>
                </a:solidFill>
              </a:rPr>
              <a:t>priset</a:t>
            </a:r>
            <a:r>
              <a:rPr lang="en-US" sz="2200" dirty="0">
                <a:solidFill>
                  <a:srgbClr val="000000"/>
                </a:solidFill>
              </a:rPr>
              <a:t> </a:t>
            </a:r>
            <a:r>
              <a:rPr lang="en-US" sz="2200" dirty="0" err="1">
                <a:solidFill>
                  <a:srgbClr val="000000"/>
                </a:solidFill>
              </a:rPr>
              <a:t>på</a:t>
            </a:r>
            <a:r>
              <a:rPr lang="en-US" sz="2200" dirty="0">
                <a:solidFill>
                  <a:srgbClr val="000000"/>
                </a:solidFill>
              </a:rPr>
              <a:t> </a:t>
            </a:r>
            <a:r>
              <a:rPr lang="en-US" sz="2200" dirty="0" err="1">
                <a:solidFill>
                  <a:srgbClr val="000000"/>
                </a:solidFill>
              </a:rPr>
              <a:t>spannmål</a:t>
            </a:r>
            <a:r>
              <a:rPr lang="en-US" sz="2200" dirty="0">
                <a:solidFill>
                  <a:srgbClr val="000000"/>
                </a:solidFill>
              </a:rPr>
              <a:t> </a:t>
            </a:r>
            <a:r>
              <a:rPr lang="en-US" sz="2200" dirty="0" err="1">
                <a:solidFill>
                  <a:srgbClr val="000000"/>
                </a:solidFill>
              </a:rPr>
              <a:t>och</a:t>
            </a:r>
            <a:r>
              <a:rPr lang="en-US" sz="2200" dirty="0">
                <a:solidFill>
                  <a:srgbClr val="000000"/>
                </a:solidFill>
              </a:rPr>
              <a:t> </a:t>
            </a:r>
            <a:r>
              <a:rPr lang="en-US" sz="2200" dirty="0" err="1" smtClean="0">
                <a:solidFill>
                  <a:srgbClr val="000000"/>
                </a:solidFill>
              </a:rPr>
              <a:t>sojabönor</a:t>
            </a:r>
            <a:r>
              <a:rPr lang="en-US" sz="2200" dirty="0" smtClean="0">
                <a:solidFill>
                  <a:srgbClr val="000000"/>
                </a:solidFill>
              </a:rPr>
              <a:t>. </a:t>
            </a:r>
            <a:endParaRPr lang="en-US" sz="2200" dirty="0">
              <a:solidFill>
                <a:srgbClr val="000000"/>
              </a:solidFill>
            </a:endParaRPr>
          </a:p>
        </p:txBody>
      </p:sp>
      <p:sp>
        <p:nvSpPr>
          <p:cNvPr id="5124" name="Line 3"/>
          <p:cNvSpPr>
            <a:spLocks noChangeShapeType="1"/>
          </p:cNvSpPr>
          <p:nvPr/>
        </p:nvSpPr>
        <p:spPr bwMode="auto">
          <a:xfrm>
            <a:off x="914400" y="1219200"/>
            <a:ext cx="8229600" cy="1588"/>
          </a:xfrm>
          <a:prstGeom prst="line">
            <a:avLst/>
          </a:prstGeom>
          <a:noFill/>
          <a:ln w="38160">
            <a:solidFill>
              <a:srgbClr val="000000"/>
            </a:solidFill>
            <a:miter lim="800000"/>
            <a:headEnd/>
            <a:tailEnd/>
          </a:ln>
        </p:spPr>
        <p:txBody>
          <a:bodyPr/>
          <a:lstStyle/>
          <a:p>
            <a:endParaRPr lang="sv-SE"/>
          </a:p>
        </p:txBody>
      </p:sp>
      <p:pic>
        <p:nvPicPr>
          <p:cNvPr id="5125" name="Picture 4"/>
          <p:cNvPicPr>
            <a:picLocks noChangeAspect="1" noChangeArrowheads="1"/>
          </p:cNvPicPr>
          <p:nvPr/>
        </p:nvPicPr>
        <p:blipFill>
          <a:blip r:embed="rId3" cstate="print"/>
          <a:srcRect/>
          <a:stretch>
            <a:fillRect/>
          </a:stretch>
        </p:blipFill>
        <p:spPr bwMode="auto">
          <a:xfrm>
            <a:off x="4857750" y="1366838"/>
            <a:ext cx="3560763" cy="2533650"/>
          </a:xfrm>
          <a:prstGeom prst="rect">
            <a:avLst/>
          </a:prstGeom>
          <a:noFill/>
          <a:ln w="9525">
            <a:noFill/>
            <a:round/>
            <a:headEnd/>
            <a:tailEnd/>
          </a:ln>
        </p:spPr>
      </p:pic>
      <p:pic>
        <p:nvPicPr>
          <p:cNvPr id="5126" name="Picture 5"/>
          <p:cNvPicPr>
            <a:picLocks noChangeAspect="1" noChangeArrowheads="1"/>
          </p:cNvPicPr>
          <p:nvPr/>
        </p:nvPicPr>
        <p:blipFill>
          <a:blip r:embed="rId4" cstate="print"/>
          <a:srcRect/>
          <a:stretch>
            <a:fillRect/>
          </a:stretch>
        </p:blipFill>
        <p:spPr bwMode="auto">
          <a:xfrm>
            <a:off x="4779963" y="4025900"/>
            <a:ext cx="3651250" cy="2600325"/>
          </a:xfrm>
          <a:prstGeom prst="rect">
            <a:avLst/>
          </a:prstGeom>
          <a:noFill/>
          <a:ln w="9525">
            <a:noFill/>
            <a:round/>
            <a:headEnd/>
            <a:tailEnd/>
          </a:ln>
        </p:spPr>
      </p:pic>
      <p:sp>
        <p:nvSpPr>
          <p:cNvPr id="5127" name="Text Box 6"/>
          <p:cNvSpPr txBox="1">
            <a:spLocks noChangeArrowheads="1"/>
          </p:cNvSpPr>
          <p:nvPr/>
        </p:nvSpPr>
        <p:spPr bwMode="auto">
          <a:xfrm>
            <a:off x="4892675" y="1452563"/>
            <a:ext cx="2481263" cy="371513"/>
          </a:xfrm>
          <a:prstGeom prst="rect">
            <a:avLst/>
          </a:prstGeom>
          <a:noFill/>
          <a:ln w="9525">
            <a:noFill/>
            <a:round/>
            <a:headEnd/>
            <a:tailEnd/>
          </a:ln>
        </p:spPr>
        <p:txBody>
          <a:bodyPr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smtClean="0">
                <a:solidFill>
                  <a:srgbClr val="000000"/>
                </a:solidFill>
              </a:rPr>
              <a:t>Vetepriserna</a:t>
            </a:r>
            <a:endParaRPr lang="en-US" dirty="0">
              <a:solidFill>
                <a:srgbClr val="000000"/>
              </a:solidFill>
            </a:endParaRPr>
          </a:p>
        </p:txBody>
      </p:sp>
      <p:sp>
        <p:nvSpPr>
          <p:cNvPr id="5128" name="Text Box 7"/>
          <p:cNvSpPr txBox="1">
            <a:spLocks noChangeArrowheads="1"/>
          </p:cNvSpPr>
          <p:nvPr/>
        </p:nvSpPr>
        <p:spPr bwMode="auto">
          <a:xfrm>
            <a:off x="4813300" y="4025900"/>
            <a:ext cx="2481263" cy="368300"/>
          </a:xfrm>
          <a:prstGeom prst="rect">
            <a:avLst/>
          </a:prstGeom>
          <a:noFill/>
          <a:ln w="9525">
            <a:noFill/>
            <a:round/>
            <a:headEnd/>
            <a:tailEnd/>
          </a:ln>
        </p:spPr>
        <p:txBody>
          <a:bodyPr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dirty="0" err="1" smtClean="0">
                <a:solidFill>
                  <a:srgbClr val="000000"/>
                </a:solidFill>
              </a:rPr>
              <a:t>Rispriserna</a:t>
            </a:r>
            <a:endParaRPr lang="en-US" dirty="0">
              <a:solidFill>
                <a:srgbClr val="000000"/>
              </a:solidFill>
            </a:endParaRPr>
          </a:p>
        </p:txBody>
      </p:sp>
      <p:sp>
        <p:nvSpPr>
          <p:cNvPr id="5129" name="Text Box 8"/>
          <p:cNvSpPr txBox="1">
            <a:spLocks noChangeArrowheads="1"/>
          </p:cNvSpPr>
          <p:nvPr/>
        </p:nvSpPr>
        <p:spPr bwMode="auto">
          <a:xfrm>
            <a:off x="5864225" y="6249988"/>
            <a:ext cx="2424113" cy="246062"/>
          </a:xfrm>
          <a:prstGeom prst="rect">
            <a:avLst/>
          </a:prstGeom>
          <a:noFill/>
          <a:ln w="9525">
            <a:noFill/>
            <a:round/>
            <a:headEnd/>
            <a:tailEnd/>
          </a:ln>
        </p:spPr>
        <p:txBody>
          <a:bodyPr lIns="90000" tIns="46800" rIns="90000" bIns="46800">
            <a:spAutoFit/>
          </a:bodyPr>
          <a:lstStyle/>
          <a:p>
            <a:pPr>
              <a:spcBef>
                <a:spcPts val="6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000" i="1" dirty="0" err="1" smtClean="0">
                <a:solidFill>
                  <a:srgbClr val="000000"/>
                </a:solidFill>
              </a:rPr>
              <a:t>Källa</a:t>
            </a:r>
            <a:r>
              <a:rPr lang="en-US" sz="1000" i="1" dirty="0" smtClean="0">
                <a:solidFill>
                  <a:srgbClr val="000000"/>
                </a:solidFill>
              </a:rPr>
              <a:t>: </a:t>
            </a:r>
            <a:r>
              <a:rPr lang="en-US" sz="1000" i="1" dirty="0">
                <a:solidFill>
                  <a:srgbClr val="000000"/>
                </a:solidFill>
              </a:rPr>
              <a:t>futures.tradingcharts.com</a:t>
            </a:r>
          </a:p>
        </p:txBody>
      </p:sp>
      <p:sp>
        <p:nvSpPr>
          <p:cNvPr id="10" name="Rectangle 2"/>
          <p:cNvSpPr>
            <a:spLocks noChangeArrowheads="1"/>
          </p:cNvSpPr>
          <p:nvPr/>
        </p:nvSpPr>
        <p:spPr bwMode="auto">
          <a:xfrm>
            <a:off x="168721" y="2348880"/>
            <a:ext cx="4259263" cy="792088"/>
          </a:xfrm>
          <a:prstGeom prst="rect">
            <a:avLst/>
          </a:prstGeom>
          <a:noFill/>
          <a:ln w="9525">
            <a:noFill/>
            <a:round/>
            <a:headEnd/>
            <a:tailEnd/>
          </a:ln>
        </p:spPr>
        <p:txBody>
          <a:bodyPr lIns="90000" tIns="46800" rIns="90000" bIns="46800"/>
          <a:lstStyle/>
          <a:p>
            <a:pPr marL="336550" indent="-336550" algn="l">
              <a:spcBef>
                <a:spcPts val="5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200" dirty="0" err="1" smtClean="0">
                <a:solidFill>
                  <a:srgbClr val="000000"/>
                </a:solidFill>
              </a:rPr>
              <a:t>Effekterna</a:t>
            </a:r>
            <a:r>
              <a:rPr lang="en-US" sz="2200" dirty="0" smtClean="0">
                <a:solidFill>
                  <a:srgbClr val="000000"/>
                </a:solidFill>
              </a:rPr>
              <a:t> </a:t>
            </a:r>
            <a:r>
              <a:rPr lang="en-US" sz="2200" dirty="0" err="1">
                <a:solidFill>
                  <a:srgbClr val="000000"/>
                </a:solidFill>
              </a:rPr>
              <a:t>blev</a:t>
            </a:r>
            <a:r>
              <a:rPr lang="en-US" sz="2200" dirty="0">
                <a:solidFill>
                  <a:srgbClr val="000000"/>
                </a:solidFill>
              </a:rPr>
              <a:t> </a:t>
            </a:r>
            <a:r>
              <a:rPr lang="en-US" sz="2200" dirty="0" err="1">
                <a:solidFill>
                  <a:srgbClr val="000000"/>
                </a:solidFill>
              </a:rPr>
              <a:t>globala</a:t>
            </a:r>
            <a:r>
              <a:rPr lang="en-US" sz="2200" dirty="0">
                <a:solidFill>
                  <a:srgbClr val="000000"/>
                </a:solidFill>
              </a:rPr>
              <a:t>, men de </a:t>
            </a:r>
            <a:r>
              <a:rPr lang="en-US" sz="2200" dirty="0" err="1">
                <a:solidFill>
                  <a:srgbClr val="000000"/>
                </a:solidFill>
              </a:rPr>
              <a:t>fattiga</a:t>
            </a:r>
            <a:r>
              <a:rPr lang="en-US" sz="2200" dirty="0">
                <a:solidFill>
                  <a:srgbClr val="000000"/>
                </a:solidFill>
              </a:rPr>
              <a:t> </a:t>
            </a:r>
            <a:r>
              <a:rPr lang="en-US" sz="2200" dirty="0" err="1">
                <a:solidFill>
                  <a:srgbClr val="000000"/>
                </a:solidFill>
              </a:rPr>
              <a:t>drabbades</a:t>
            </a:r>
            <a:r>
              <a:rPr lang="en-US" sz="2200" dirty="0">
                <a:solidFill>
                  <a:srgbClr val="000000"/>
                </a:solidFill>
              </a:rPr>
              <a:t> </a:t>
            </a:r>
            <a:r>
              <a:rPr lang="en-US" sz="2200" dirty="0" err="1" smtClean="0">
                <a:solidFill>
                  <a:srgbClr val="000000"/>
                </a:solidFill>
              </a:rPr>
              <a:t>hårdast</a:t>
            </a:r>
            <a:r>
              <a:rPr lang="en-US" sz="2200" dirty="0" smtClean="0">
                <a:solidFill>
                  <a:srgbClr val="000000"/>
                </a:solidFill>
              </a:rPr>
              <a:t>. </a:t>
            </a:r>
            <a:endParaRPr lang="en-US" sz="2200" dirty="0">
              <a:solidFill>
                <a:srgbClr val="000000"/>
              </a:solidFill>
            </a:endParaRPr>
          </a:p>
        </p:txBody>
      </p:sp>
      <p:sp>
        <p:nvSpPr>
          <p:cNvPr id="11" name="Rectangle 2"/>
          <p:cNvSpPr>
            <a:spLocks noChangeArrowheads="1"/>
          </p:cNvSpPr>
          <p:nvPr/>
        </p:nvSpPr>
        <p:spPr bwMode="auto">
          <a:xfrm>
            <a:off x="168721" y="5013176"/>
            <a:ext cx="4259263" cy="1656184"/>
          </a:xfrm>
          <a:prstGeom prst="rect">
            <a:avLst/>
          </a:prstGeom>
          <a:noFill/>
          <a:ln w="9525">
            <a:noFill/>
            <a:round/>
            <a:headEnd/>
            <a:tailEnd/>
          </a:ln>
        </p:spPr>
        <p:txBody>
          <a:bodyPr lIns="90000" tIns="46800" rIns="90000" bIns="46800"/>
          <a:lstStyle/>
          <a:p>
            <a:pPr marL="336550" indent="-336550" algn="l">
              <a:spcBef>
                <a:spcPts val="5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200" dirty="0" smtClean="0">
                <a:solidFill>
                  <a:srgbClr val="000000"/>
                </a:solidFill>
              </a:rPr>
              <a:t>Den </a:t>
            </a:r>
            <a:r>
              <a:rPr lang="en-US" sz="2200" dirty="0" err="1">
                <a:solidFill>
                  <a:srgbClr val="000000"/>
                </a:solidFill>
              </a:rPr>
              <a:t>värsta</a:t>
            </a:r>
            <a:r>
              <a:rPr lang="en-US" sz="2200" dirty="0">
                <a:solidFill>
                  <a:srgbClr val="000000"/>
                </a:solidFill>
              </a:rPr>
              <a:t> </a:t>
            </a:r>
            <a:r>
              <a:rPr lang="en-US" sz="2200" dirty="0" err="1">
                <a:solidFill>
                  <a:srgbClr val="000000"/>
                </a:solidFill>
              </a:rPr>
              <a:t>ekonomiska</a:t>
            </a:r>
            <a:r>
              <a:rPr lang="en-US" sz="2200" dirty="0">
                <a:solidFill>
                  <a:srgbClr val="000000"/>
                </a:solidFill>
              </a:rPr>
              <a:t> </a:t>
            </a:r>
            <a:r>
              <a:rPr lang="en-US" sz="2200" dirty="0" err="1">
                <a:solidFill>
                  <a:srgbClr val="000000"/>
                </a:solidFill>
              </a:rPr>
              <a:t>krisen</a:t>
            </a:r>
            <a:r>
              <a:rPr lang="en-US" sz="2200" dirty="0">
                <a:solidFill>
                  <a:srgbClr val="000000"/>
                </a:solidFill>
              </a:rPr>
              <a:t> sedan </a:t>
            </a:r>
            <a:r>
              <a:rPr lang="en-US" sz="2200" dirty="0" err="1">
                <a:solidFill>
                  <a:srgbClr val="000000"/>
                </a:solidFill>
              </a:rPr>
              <a:t>depressionen</a:t>
            </a:r>
            <a:r>
              <a:rPr lang="en-US" sz="2200" dirty="0">
                <a:solidFill>
                  <a:srgbClr val="000000"/>
                </a:solidFill>
              </a:rPr>
              <a:t> </a:t>
            </a:r>
            <a:r>
              <a:rPr lang="en-US" sz="2200" dirty="0" err="1">
                <a:solidFill>
                  <a:srgbClr val="000000"/>
                </a:solidFill>
              </a:rPr>
              <a:t>fick</a:t>
            </a:r>
            <a:r>
              <a:rPr lang="en-US" sz="2200" dirty="0">
                <a:solidFill>
                  <a:srgbClr val="000000"/>
                </a:solidFill>
              </a:rPr>
              <a:t> </a:t>
            </a:r>
            <a:r>
              <a:rPr lang="en-US" sz="2200" dirty="0" err="1">
                <a:solidFill>
                  <a:srgbClr val="000000"/>
                </a:solidFill>
              </a:rPr>
              <a:t>ner</a:t>
            </a:r>
            <a:r>
              <a:rPr lang="en-US" sz="2200" dirty="0">
                <a:solidFill>
                  <a:srgbClr val="000000"/>
                </a:solidFill>
              </a:rPr>
              <a:t> </a:t>
            </a:r>
            <a:r>
              <a:rPr lang="en-US" sz="2200" dirty="0" err="1">
                <a:solidFill>
                  <a:srgbClr val="000000"/>
                </a:solidFill>
              </a:rPr>
              <a:t>priserna</a:t>
            </a:r>
            <a:r>
              <a:rPr lang="en-US" sz="2200" dirty="0">
                <a:solidFill>
                  <a:srgbClr val="000000"/>
                </a:solidFill>
              </a:rPr>
              <a:t> </a:t>
            </a:r>
            <a:r>
              <a:rPr lang="en-US" sz="2200" dirty="0" err="1">
                <a:solidFill>
                  <a:srgbClr val="000000"/>
                </a:solidFill>
              </a:rPr>
              <a:t>igen</a:t>
            </a:r>
            <a:r>
              <a:rPr lang="en-US" sz="2200" dirty="0">
                <a:solidFill>
                  <a:srgbClr val="000000"/>
                </a:solidFill>
              </a:rPr>
              <a:t>, men de </a:t>
            </a:r>
            <a:r>
              <a:rPr lang="en-US" sz="2200" dirty="0" err="1">
                <a:solidFill>
                  <a:srgbClr val="000000"/>
                </a:solidFill>
              </a:rPr>
              <a:t>ligger</a:t>
            </a:r>
            <a:r>
              <a:rPr lang="en-US" sz="2200" dirty="0">
                <a:solidFill>
                  <a:srgbClr val="000000"/>
                </a:solidFill>
              </a:rPr>
              <a:t> </a:t>
            </a:r>
            <a:r>
              <a:rPr lang="en-US" sz="2200" dirty="0" err="1">
                <a:solidFill>
                  <a:srgbClr val="000000"/>
                </a:solidFill>
              </a:rPr>
              <a:t>ändå</a:t>
            </a:r>
            <a:r>
              <a:rPr lang="en-US" sz="2200" dirty="0">
                <a:solidFill>
                  <a:srgbClr val="000000"/>
                </a:solidFill>
              </a:rPr>
              <a:t> </a:t>
            </a:r>
            <a:r>
              <a:rPr lang="en-US" sz="2200" dirty="0" err="1">
                <a:solidFill>
                  <a:srgbClr val="000000"/>
                </a:solidFill>
              </a:rPr>
              <a:t>kvar</a:t>
            </a:r>
            <a:r>
              <a:rPr lang="en-US" sz="2200" dirty="0">
                <a:solidFill>
                  <a:srgbClr val="000000"/>
                </a:solidFill>
              </a:rPr>
              <a:t> </a:t>
            </a:r>
            <a:r>
              <a:rPr lang="en-US" sz="2200" dirty="0" err="1">
                <a:solidFill>
                  <a:srgbClr val="000000"/>
                </a:solidFill>
              </a:rPr>
              <a:t>klart</a:t>
            </a:r>
            <a:r>
              <a:rPr lang="en-US" sz="2200" dirty="0">
                <a:solidFill>
                  <a:srgbClr val="000000"/>
                </a:solidFill>
              </a:rPr>
              <a:t> </a:t>
            </a:r>
            <a:r>
              <a:rPr lang="en-US" sz="2200" dirty="0" err="1">
                <a:solidFill>
                  <a:srgbClr val="000000"/>
                </a:solidFill>
              </a:rPr>
              <a:t>över</a:t>
            </a:r>
            <a:r>
              <a:rPr lang="en-US" sz="2200" dirty="0">
                <a:solidFill>
                  <a:srgbClr val="000000"/>
                </a:solidFill>
              </a:rPr>
              <a:t> </a:t>
            </a:r>
            <a:r>
              <a:rPr lang="en-US" sz="2200" dirty="0" err="1">
                <a:solidFill>
                  <a:srgbClr val="000000"/>
                </a:solidFill>
              </a:rPr>
              <a:t>sina</a:t>
            </a:r>
            <a:r>
              <a:rPr lang="en-US" sz="2200" dirty="0">
                <a:solidFill>
                  <a:srgbClr val="000000"/>
                </a:solidFill>
              </a:rPr>
              <a:t> </a:t>
            </a:r>
            <a:r>
              <a:rPr lang="en-US" sz="2200" dirty="0" err="1">
                <a:solidFill>
                  <a:srgbClr val="000000"/>
                </a:solidFill>
              </a:rPr>
              <a:t>historiska</a:t>
            </a:r>
            <a:r>
              <a:rPr lang="en-US" sz="2200" dirty="0">
                <a:solidFill>
                  <a:srgbClr val="000000"/>
                </a:solidFill>
              </a:rPr>
              <a:t> </a:t>
            </a:r>
            <a:r>
              <a:rPr lang="en-US" sz="2200" dirty="0" err="1" smtClean="0">
                <a:solidFill>
                  <a:srgbClr val="000000"/>
                </a:solidFill>
              </a:rPr>
              <a:t>medeltal</a:t>
            </a:r>
            <a:r>
              <a:rPr lang="en-US" sz="2200" dirty="0" smtClean="0">
                <a:solidFill>
                  <a:srgbClr val="000000"/>
                </a:solidFill>
              </a:rPr>
              <a:t>.  </a:t>
            </a:r>
            <a:endParaRPr lang="en-US" sz="2200" dirty="0">
              <a:solidFill>
                <a:srgbClr val="000000"/>
              </a:solidFill>
            </a:endParaRPr>
          </a:p>
        </p:txBody>
      </p:sp>
      <p:sp>
        <p:nvSpPr>
          <p:cNvPr id="12" name="Rectangle 2"/>
          <p:cNvSpPr>
            <a:spLocks noChangeArrowheads="1"/>
          </p:cNvSpPr>
          <p:nvPr/>
        </p:nvSpPr>
        <p:spPr bwMode="auto">
          <a:xfrm>
            <a:off x="321121" y="3068960"/>
            <a:ext cx="4394895" cy="2661320"/>
          </a:xfrm>
          <a:prstGeom prst="rect">
            <a:avLst/>
          </a:prstGeom>
          <a:noFill/>
          <a:ln w="9525">
            <a:noFill/>
            <a:round/>
            <a:headEnd/>
            <a:tailEnd/>
          </a:ln>
        </p:spPr>
        <p:txBody>
          <a:bodyPr lIns="90000" tIns="46800" rIns="90000" bIns="46800"/>
          <a:lstStyle/>
          <a:p>
            <a:pPr marL="531813" lvl="1" indent="-177800" algn="l">
              <a:spcBef>
                <a:spcPts val="450"/>
              </a:spcBef>
              <a:tabLst>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baseline="-1000" dirty="0" smtClean="0">
                <a:solidFill>
                  <a:schemeClr val="tx1"/>
                </a:solidFill>
              </a:rPr>
              <a:t>- De </a:t>
            </a:r>
            <a:r>
              <a:rPr lang="en-US" sz="2800" baseline="-1000" dirty="0" err="1">
                <a:solidFill>
                  <a:schemeClr val="tx1"/>
                </a:solidFill>
              </a:rPr>
              <a:t>fattigaste</a:t>
            </a:r>
            <a:r>
              <a:rPr lang="en-US" sz="2800" baseline="-1000" dirty="0">
                <a:solidFill>
                  <a:schemeClr val="tx1"/>
                </a:solidFill>
              </a:rPr>
              <a:t> </a:t>
            </a:r>
            <a:r>
              <a:rPr lang="en-US" sz="2800" baseline="-1000" dirty="0" err="1">
                <a:solidFill>
                  <a:schemeClr val="tx1"/>
                </a:solidFill>
              </a:rPr>
              <a:t>använder</a:t>
            </a:r>
            <a:r>
              <a:rPr lang="en-US" sz="2800" baseline="-1000" dirty="0">
                <a:solidFill>
                  <a:schemeClr val="tx1"/>
                </a:solidFill>
              </a:rPr>
              <a:t> </a:t>
            </a:r>
            <a:r>
              <a:rPr lang="en-US" sz="2800" baseline="-1000" dirty="0" err="1" smtClean="0">
                <a:solidFill>
                  <a:schemeClr val="tx1"/>
                </a:solidFill>
              </a:rPr>
              <a:t>ofta</a:t>
            </a:r>
            <a:r>
              <a:rPr lang="en-US" sz="2800" baseline="-1000" dirty="0">
                <a:solidFill>
                  <a:schemeClr val="tx1"/>
                </a:solidFill>
              </a:rPr>
              <a:t> </a:t>
            </a:r>
            <a:r>
              <a:rPr lang="en-US" sz="2800" baseline="-1000" dirty="0" smtClean="0">
                <a:solidFill>
                  <a:schemeClr val="tx1"/>
                </a:solidFill>
              </a:rPr>
              <a:t/>
            </a:r>
            <a:br>
              <a:rPr lang="en-US" sz="2800" baseline="-1000" dirty="0" smtClean="0">
                <a:solidFill>
                  <a:schemeClr val="tx1"/>
                </a:solidFill>
              </a:rPr>
            </a:br>
            <a:r>
              <a:rPr lang="en-US" sz="2800" baseline="-1000" dirty="0" smtClean="0">
                <a:solidFill>
                  <a:schemeClr val="tx1"/>
                </a:solidFill>
              </a:rPr>
              <a:t>50-70 </a:t>
            </a:r>
            <a:r>
              <a:rPr lang="en-US" sz="2800" baseline="-1000" dirty="0">
                <a:solidFill>
                  <a:schemeClr val="tx1"/>
                </a:solidFill>
              </a:rPr>
              <a:t>% </a:t>
            </a:r>
            <a:r>
              <a:rPr lang="en-US" sz="2800" baseline="-1000" dirty="0" err="1">
                <a:solidFill>
                  <a:schemeClr val="tx1"/>
                </a:solidFill>
              </a:rPr>
              <a:t>av</a:t>
            </a:r>
            <a:r>
              <a:rPr lang="en-US" sz="2800" baseline="-1000" dirty="0">
                <a:solidFill>
                  <a:schemeClr val="tx1"/>
                </a:solidFill>
              </a:rPr>
              <a:t> </a:t>
            </a:r>
            <a:r>
              <a:rPr lang="en-US" sz="2800" baseline="-1000" dirty="0" err="1">
                <a:solidFill>
                  <a:schemeClr val="tx1"/>
                </a:solidFill>
              </a:rPr>
              <a:t>inkomsten</a:t>
            </a:r>
            <a:r>
              <a:rPr lang="en-US" sz="2800" baseline="-1000" dirty="0">
                <a:solidFill>
                  <a:schemeClr val="tx1"/>
                </a:solidFill>
              </a:rPr>
              <a:t> till </a:t>
            </a:r>
            <a:r>
              <a:rPr lang="en-US" sz="2800" baseline="-1000" dirty="0" smtClean="0">
                <a:solidFill>
                  <a:schemeClr val="tx1"/>
                </a:solidFill>
              </a:rPr>
              <a:t>mat.</a:t>
            </a:r>
            <a:endParaRPr lang="en-US" sz="2800" baseline="-1000" dirty="0">
              <a:solidFill>
                <a:schemeClr val="tx1"/>
              </a:solidFill>
            </a:endParaRPr>
          </a:p>
          <a:p>
            <a:pPr marL="531813" lvl="1" indent="-177800" algn="l">
              <a:spcBef>
                <a:spcPts val="450"/>
              </a:spcBef>
              <a:tabLst>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baseline="-1000" dirty="0" smtClean="0">
                <a:solidFill>
                  <a:schemeClr val="tx1"/>
                </a:solidFill>
              </a:rPr>
              <a:t>- Om </a:t>
            </a:r>
            <a:r>
              <a:rPr lang="en-US" sz="2800" baseline="-1000" dirty="0" err="1">
                <a:solidFill>
                  <a:schemeClr val="tx1"/>
                </a:solidFill>
              </a:rPr>
              <a:t>priset</a:t>
            </a:r>
            <a:r>
              <a:rPr lang="en-US" sz="2800" baseline="-1000" dirty="0">
                <a:solidFill>
                  <a:schemeClr val="tx1"/>
                </a:solidFill>
              </a:rPr>
              <a:t> </a:t>
            </a:r>
            <a:r>
              <a:rPr lang="en-US" sz="2800" baseline="-1000" dirty="0" err="1">
                <a:solidFill>
                  <a:schemeClr val="tx1"/>
                </a:solidFill>
              </a:rPr>
              <a:t>på</a:t>
            </a:r>
            <a:r>
              <a:rPr lang="en-US" sz="2800" baseline="-1000" dirty="0">
                <a:solidFill>
                  <a:schemeClr val="tx1"/>
                </a:solidFill>
              </a:rPr>
              <a:t> </a:t>
            </a:r>
            <a:r>
              <a:rPr lang="en-US" sz="2800" baseline="-1000" dirty="0" err="1">
                <a:solidFill>
                  <a:schemeClr val="tx1"/>
                </a:solidFill>
              </a:rPr>
              <a:t>spannmål</a:t>
            </a:r>
            <a:r>
              <a:rPr lang="en-US" sz="2800" baseline="-1000" dirty="0">
                <a:solidFill>
                  <a:schemeClr val="tx1"/>
                </a:solidFill>
              </a:rPr>
              <a:t> </a:t>
            </a:r>
            <a:r>
              <a:rPr lang="en-US" sz="2800" baseline="-1000" dirty="0" err="1">
                <a:solidFill>
                  <a:schemeClr val="tx1"/>
                </a:solidFill>
              </a:rPr>
              <a:t>tre-dubblas</a:t>
            </a:r>
            <a:r>
              <a:rPr lang="en-US" sz="2800" baseline="-1000" dirty="0">
                <a:solidFill>
                  <a:schemeClr val="tx1"/>
                </a:solidFill>
              </a:rPr>
              <a:t> </a:t>
            </a:r>
            <a:r>
              <a:rPr lang="en-US" sz="2800" baseline="-1000" dirty="0" err="1">
                <a:solidFill>
                  <a:schemeClr val="tx1"/>
                </a:solidFill>
              </a:rPr>
              <a:t>så</a:t>
            </a:r>
            <a:r>
              <a:rPr lang="en-US" sz="2800" baseline="-1000" dirty="0">
                <a:solidFill>
                  <a:schemeClr val="tx1"/>
                </a:solidFill>
              </a:rPr>
              <a:t> </a:t>
            </a:r>
            <a:r>
              <a:rPr lang="en-US" sz="2800" baseline="-1000" dirty="0" err="1">
                <a:solidFill>
                  <a:schemeClr val="tx1"/>
                </a:solidFill>
              </a:rPr>
              <a:t>tre-dubblas</a:t>
            </a:r>
            <a:r>
              <a:rPr lang="en-US" sz="2800" baseline="-1000" dirty="0">
                <a:solidFill>
                  <a:schemeClr val="tx1"/>
                </a:solidFill>
              </a:rPr>
              <a:t> </a:t>
            </a:r>
            <a:r>
              <a:rPr lang="en-US" sz="2800" baseline="-1000" dirty="0" err="1">
                <a:solidFill>
                  <a:schemeClr val="tx1"/>
                </a:solidFill>
              </a:rPr>
              <a:t>också</a:t>
            </a:r>
            <a:r>
              <a:rPr lang="en-US" sz="2800" baseline="-1000" dirty="0">
                <a:solidFill>
                  <a:schemeClr val="tx1"/>
                </a:solidFill>
              </a:rPr>
              <a:t> </a:t>
            </a:r>
            <a:r>
              <a:rPr lang="en-US" sz="2800" baseline="-1000" dirty="0" err="1" smtClean="0">
                <a:solidFill>
                  <a:schemeClr val="tx1"/>
                </a:solidFill>
              </a:rPr>
              <a:t>livsmedels-kostnaderna</a:t>
            </a:r>
            <a:r>
              <a:rPr lang="en-US" sz="2800" baseline="-1000" dirty="0">
                <a:solidFill>
                  <a:schemeClr val="tx1"/>
                </a:solidFill>
              </a:rPr>
              <a:t>, </a:t>
            </a:r>
            <a:r>
              <a:rPr lang="en-US" sz="2800" baseline="-1000" dirty="0" err="1">
                <a:solidFill>
                  <a:schemeClr val="tx1"/>
                </a:solidFill>
              </a:rPr>
              <a:t>särskilt</a:t>
            </a:r>
            <a:r>
              <a:rPr lang="en-US" sz="2800" baseline="-1000" dirty="0">
                <a:solidFill>
                  <a:schemeClr val="tx1"/>
                </a:solidFill>
              </a:rPr>
              <a:t> </a:t>
            </a:r>
            <a:r>
              <a:rPr lang="en-US" sz="2800" baseline="-1000" dirty="0" err="1">
                <a:solidFill>
                  <a:schemeClr val="tx1"/>
                </a:solidFill>
              </a:rPr>
              <a:t>för</a:t>
            </a:r>
            <a:r>
              <a:rPr lang="en-US" sz="2800" baseline="-1000" dirty="0">
                <a:solidFill>
                  <a:schemeClr val="tx1"/>
                </a:solidFill>
              </a:rPr>
              <a:t> </a:t>
            </a:r>
            <a:r>
              <a:rPr lang="en-US" sz="2800" baseline="-1000" dirty="0" err="1">
                <a:solidFill>
                  <a:schemeClr val="tx1"/>
                </a:solidFill>
              </a:rPr>
              <a:t>fattiga</a:t>
            </a:r>
            <a:r>
              <a:rPr lang="en-US" sz="2800" baseline="-1000" dirty="0">
                <a:solidFill>
                  <a:schemeClr val="tx1"/>
                </a:solidFill>
              </a:rPr>
              <a:t> </a:t>
            </a:r>
            <a:r>
              <a:rPr lang="en-US" sz="2800" baseline="-1000" dirty="0" err="1">
                <a:solidFill>
                  <a:schemeClr val="tx1"/>
                </a:solidFill>
              </a:rPr>
              <a:t>i</a:t>
            </a:r>
            <a:r>
              <a:rPr lang="en-US" sz="2800" baseline="-1000" dirty="0">
                <a:solidFill>
                  <a:schemeClr val="tx1"/>
                </a:solidFill>
              </a:rPr>
              <a:t> </a:t>
            </a:r>
            <a:r>
              <a:rPr lang="en-US" sz="2800" baseline="-1000" dirty="0" smtClean="0">
                <a:solidFill>
                  <a:schemeClr val="tx1"/>
                </a:solidFill>
              </a:rPr>
              <a:t>u-</a:t>
            </a:r>
            <a:r>
              <a:rPr lang="en-US" sz="2800" baseline="-1000" dirty="0" err="1" smtClean="0">
                <a:solidFill>
                  <a:schemeClr val="tx1"/>
                </a:solidFill>
              </a:rPr>
              <a:t>länder</a:t>
            </a:r>
            <a:r>
              <a:rPr lang="en-US" sz="2800" baseline="-1000" dirty="0" smtClean="0">
                <a:solidFill>
                  <a:schemeClr val="tx1"/>
                </a:solidFill>
              </a:rPr>
              <a:t>.</a:t>
            </a:r>
            <a:r>
              <a:rPr lang="en-US" sz="2200" dirty="0" smtClean="0">
                <a:solidFill>
                  <a:srgbClr val="000000"/>
                </a:solidFill>
              </a:rPr>
              <a:t>  </a:t>
            </a:r>
            <a:endParaRPr lang="en-US" sz="22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srcRect/>
          <a:stretch>
            <a:fillRect/>
          </a:stretch>
        </p:blipFill>
        <p:spPr bwMode="auto">
          <a:xfrm>
            <a:off x="0" y="-20638"/>
            <a:ext cx="9144000" cy="6900863"/>
          </a:xfrm>
          <a:prstGeom prst="rect">
            <a:avLst/>
          </a:prstGeom>
          <a:noFill/>
          <a:ln w="9525">
            <a:noFill/>
            <a:round/>
            <a:headEnd/>
            <a:tailEnd/>
          </a:ln>
        </p:spPr>
      </p:pic>
      <p:sp>
        <p:nvSpPr>
          <p:cNvPr id="6147"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Hur hamnade vi här?</a:t>
            </a:r>
          </a:p>
        </p:txBody>
      </p:sp>
      <p:sp>
        <p:nvSpPr>
          <p:cNvPr id="7171" name="Rectangle 3"/>
          <p:cNvSpPr>
            <a:spLocks noChangeArrowheads="1"/>
          </p:cNvSpPr>
          <p:nvPr/>
        </p:nvSpPr>
        <p:spPr bwMode="auto">
          <a:xfrm>
            <a:off x="449263" y="1408113"/>
            <a:ext cx="8229600" cy="3533055"/>
          </a:xfrm>
          <a:prstGeom prst="rect">
            <a:avLst/>
          </a:prstGeom>
          <a:solidFill>
            <a:srgbClr val="FFFFFF">
              <a:alpha val="89803"/>
            </a:srgbClr>
          </a:solidFill>
          <a:ln w="9525">
            <a:noFill/>
            <a:round/>
            <a:headEnd/>
            <a:tailEnd/>
          </a:ln>
        </p:spPr>
        <p:txBody>
          <a:bodyPr wrap="none" anchor="ctr"/>
          <a:lstStyle/>
          <a:p>
            <a:endParaRPr lang="sv-SE"/>
          </a:p>
        </p:txBody>
      </p:sp>
      <p:sp>
        <p:nvSpPr>
          <p:cNvPr id="7172" name="Text Box 4"/>
          <p:cNvSpPr txBox="1">
            <a:spLocks noChangeArrowheads="1"/>
          </p:cNvSpPr>
          <p:nvPr/>
        </p:nvSpPr>
        <p:spPr bwMode="auto">
          <a:xfrm>
            <a:off x="457200" y="1600201"/>
            <a:ext cx="8229600" cy="1756792"/>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Förr</a:t>
            </a:r>
            <a:r>
              <a:rPr lang="en-US" sz="2800" dirty="0">
                <a:solidFill>
                  <a:srgbClr val="000000"/>
                </a:solidFill>
              </a:rPr>
              <a:t> </a:t>
            </a:r>
            <a:r>
              <a:rPr lang="en-US" sz="2800" dirty="0" err="1">
                <a:solidFill>
                  <a:srgbClr val="000000"/>
                </a:solidFill>
              </a:rPr>
              <a:t>kunde</a:t>
            </a:r>
            <a:r>
              <a:rPr lang="en-US" sz="2800" dirty="0">
                <a:solidFill>
                  <a:srgbClr val="000000"/>
                </a:solidFill>
              </a:rPr>
              <a:t> </a:t>
            </a:r>
            <a:r>
              <a:rPr lang="en-US" sz="2800" dirty="0" err="1">
                <a:solidFill>
                  <a:srgbClr val="000000"/>
                </a:solidFill>
              </a:rPr>
              <a:t>matpriserna</a:t>
            </a:r>
            <a:r>
              <a:rPr lang="en-US" sz="2800" dirty="0">
                <a:solidFill>
                  <a:srgbClr val="000000"/>
                </a:solidFill>
              </a:rPr>
              <a:t> </a:t>
            </a:r>
            <a:r>
              <a:rPr lang="en-US" sz="2800" dirty="0" err="1">
                <a:solidFill>
                  <a:srgbClr val="000000"/>
                </a:solidFill>
              </a:rPr>
              <a:t>nå</a:t>
            </a:r>
            <a:r>
              <a:rPr lang="en-US" sz="2800" dirty="0">
                <a:solidFill>
                  <a:srgbClr val="000000"/>
                </a:solidFill>
              </a:rPr>
              <a:t> en </a:t>
            </a:r>
            <a:r>
              <a:rPr lang="en-US" sz="2800" dirty="0" err="1">
                <a:solidFill>
                  <a:srgbClr val="000000"/>
                </a:solidFill>
              </a:rPr>
              <a:t>topp</a:t>
            </a:r>
            <a:r>
              <a:rPr lang="en-US" sz="2800" dirty="0">
                <a:solidFill>
                  <a:srgbClr val="000000"/>
                </a:solidFill>
              </a:rPr>
              <a:t> </a:t>
            </a:r>
            <a:r>
              <a:rPr lang="en-US" sz="2800" dirty="0" err="1">
                <a:solidFill>
                  <a:srgbClr val="000000"/>
                </a:solidFill>
              </a:rPr>
              <a:t>på</a:t>
            </a:r>
            <a:r>
              <a:rPr lang="en-US" sz="2800" dirty="0">
                <a:solidFill>
                  <a:srgbClr val="000000"/>
                </a:solidFill>
              </a:rPr>
              <a:t> </a:t>
            </a:r>
            <a:r>
              <a:rPr lang="en-US" sz="2800" dirty="0" err="1">
                <a:solidFill>
                  <a:srgbClr val="000000"/>
                </a:solidFill>
              </a:rPr>
              <a:t>grund</a:t>
            </a:r>
            <a:r>
              <a:rPr lang="en-US" sz="2800" dirty="0">
                <a:solidFill>
                  <a:srgbClr val="000000"/>
                </a:solidFill>
              </a:rPr>
              <a:t> </a:t>
            </a:r>
            <a:r>
              <a:rPr lang="en-US" sz="2800" dirty="0" err="1">
                <a:solidFill>
                  <a:srgbClr val="000000"/>
                </a:solidFill>
              </a:rPr>
              <a:t>av</a:t>
            </a:r>
            <a:r>
              <a:rPr lang="en-US" sz="2800" dirty="0">
                <a:solidFill>
                  <a:srgbClr val="000000"/>
                </a:solidFill>
              </a:rPr>
              <a:t> </a:t>
            </a:r>
            <a:r>
              <a:rPr lang="en-US" sz="2800" dirty="0" err="1">
                <a:solidFill>
                  <a:srgbClr val="000000"/>
                </a:solidFill>
              </a:rPr>
              <a:t>någon</a:t>
            </a:r>
            <a:r>
              <a:rPr lang="en-US" sz="2800" dirty="0">
                <a:solidFill>
                  <a:srgbClr val="000000"/>
                </a:solidFill>
              </a:rPr>
              <a:t> </a:t>
            </a:r>
            <a:r>
              <a:rPr lang="en-US" sz="2800" dirty="0" err="1">
                <a:solidFill>
                  <a:srgbClr val="000000"/>
                </a:solidFill>
              </a:rPr>
              <a:t>enstaka</a:t>
            </a:r>
            <a:r>
              <a:rPr lang="en-US" sz="2800" dirty="0">
                <a:solidFill>
                  <a:srgbClr val="000000"/>
                </a:solidFill>
              </a:rPr>
              <a:t> </a:t>
            </a:r>
            <a:r>
              <a:rPr lang="en-US" sz="2800" dirty="0" err="1">
                <a:solidFill>
                  <a:srgbClr val="000000"/>
                </a:solidFill>
              </a:rPr>
              <a:t>händelse</a:t>
            </a:r>
            <a:r>
              <a:rPr lang="en-US" sz="2800" dirty="0">
                <a:solidFill>
                  <a:srgbClr val="000000"/>
                </a:solidFill>
              </a:rPr>
              <a:t>, </a:t>
            </a:r>
            <a:r>
              <a:rPr lang="en-US" sz="2800" dirty="0" err="1">
                <a:solidFill>
                  <a:srgbClr val="000000"/>
                </a:solidFill>
              </a:rPr>
              <a:t>som</a:t>
            </a:r>
            <a:r>
              <a:rPr lang="en-US" sz="2800" dirty="0">
                <a:solidFill>
                  <a:srgbClr val="000000"/>
                </a:solidFill>
              </a:rPr>
              <a:t> </a:t>
            </a:r>
            <a:r>
              <a:rPr lang="en-US" sz="2800" dirty="0" err="1" smtClean="0">
                <a:solidFill>
                  <a:srgbClr val="000000"/>
                </a:solidFill>
              </a:rPr>
              <a:t>t.ex</a:t>
            </a:r>
            <a:r>
              <a:rPr lang="en-US" sz="2800" dirty="0" smtClean="0">
                <a:solidFill>
                  <a:srgbClr val="000000"/>
                </a:solidFill>
              </a:rPr>
              <a:t>. </a:t>
            </a:r>
            <a:r>
              <a:rPr lang="en-US" sz="2800" dirty="0" err="1" smtClean="0">
                <a:solidFill>
                  <a:srgbClr val="000000"/>
                </a:solidFill>
              </a:rPr>
              <a:t>missväxt</a:t>
            </a:r>
            <a:r>
              <a:rPr lang="en-US" sz="2800" dirty="0">
                <a:solidFill>
                  <a:srgbClr val="000000"/>
                </a:solidFill>
              </a:rPr>
              <a:t>. </a:t>
            </a:r>
            <a:r>
              <a:rPr lang="en-US" sz="2800" dirty="0" smtClean="0">
                <a:solidFill>
                  <a:srgbClr val="000000"/>
                </a:solidFill>
              </a:rPr>
              <a:t/>
            </a:r>
            <a:br>
              <a:rPr lang="en-US" sz="2800" dirty="0" smtClean="0">
                <a:solidFill>
                  <a:srgbClr val="000000"/>
                </a:solidFill>
              </a:rPr>
            </a:br>
            <a:r>
              <a:rPr lang="en-US" sz="2800" dirty="0" smtClean="0">
                <a:solidFill>
                  <a:srgbClr val="000000"/>
                </a:solidFill>
              </a:rPr>
              <a:t>Men </a:t>
            </a:r>
            <a:r>
              <a:rPr lang="en-US" sz="2800" dirty="0">
                <a:solidFill>
                  <a:srgbClr val="000000"/>
                </a:solidFill>
              </a:rPr>
              <a:t>de </a:t>
            </a:r>
            <a:r>
              <a:rPr lang="en-US" sz="2800" dirty="0" err="1">
                <a:solidFill>
                  <a:srgbClr val="000000"/>
                </a:solidFill>
              </a:rPr>
              <a:t>återgick</a:t>
            </a:r>
            <a:r>
              <a:rPr lang="en-US" sz="2800" dirty="0">
                <a:solidFill>
                  <a:srgbClr val="000000"/>
                </a:solidFill>
              </a:rPr>
              <a:t> </a:t>
            </a:r>
            <a:r>
              <a:rPr lang="en-US" sz="2800" dirty="0" err="1">
                <a:solidFill>
                  <a:srgbClr val="000000"/>
                </a:solidFill>
              </a:rPr>
              <a:t>vanligen</a:t>
            </a:r>
            <a:r>
              <a:rPr lang="en-US" sz="2800" dirty="0">
                <a:solidFill>
                  <a:srgbClr val="000000"/>
                </a:solidFill>
              </a:rPr>
              <a:t> till </a:t>
            </a:r>
            <a:r>
              <a:rPr lang="en-US" sz="2800" dirty="0" err="1">
                <a:solidFill>
                  <a:srgbClr val="000000"/>
                </a:solidFill>
              </a:rPr>
              <a:t>sina</a:t>
            </a:r>
            <a:r>
              <a:rPr lang="en-US" sz="2800" dirty="0">
                <a:solidFill>
                  <a:srgbClr val="000000"/>
                </a:solidFill>
              </a:rPr>
              <a:t> </a:t>
            </a:r>
            <a:r>
              <a:rPr lang="en-US" sz="2800" dirty="0" err="1">
                <a:solidFill>
                  <a:srgbClr val="000000"/>
                </a:solidFill>
              </a:rPr>
              <a:t>normala</a:t>
            </a:r>
            <a:r>
              <a:rPr lang="en-US" sz="2800" dirty="0">
                <a:solidFill>
                  <a:srgbClr val="000000"/>
                </a:solidFill>
              </a:rPr>
              <a:t> </a:t>
            </a:r>
            <a:r>
              <a:rPr lang="en-US" sz="2800" dirty="0" err="1">
                <a:solidFill>
                  <a:srgbClr val="000000"/>
                </a:solidFill>
              </a:rPr>
              <a:t>värden</a:t>
            </a:r>
            <a:r>
              <a:rPr lang="en-US" sz="2800" dirty="0">
                <a:solidFill>
                  <a:srgbClr val="000000"/>
                </a:solidFill>
              </a:rPr>
              <a:t> </a:t>
            </a:r>
            <a:r>
              <a:rPr lang="en-US" sz="2800" dirty="0" err="1">
                <a:solidFill>
                  <a:srgbClr val="000000"/>
                </a:solidFill>
              </a:rPr>
              <a:t>efter</a:t>
            </a:r>
            <a:r>
              <a:rPr lang="en-US" sz="2800" dirty="0">
                <a:solidFill>
                  <a:srgbClr val="000000"/>
                </a:solidFill>
              </a:rPr>
              <a:t> </a:t>
            </a:r>
            <a:r>
              <a:rPr lang="en-US" sz="2800" dirty="0" err="1">
                <a:solidFill>
                  <a:srgbClr val="000000"/>
                </a:solidFill>
              </a:rPr>
              <a:t>nästa</a:t>
            </a:r>
            <a:r>
              <a:rPr lang="en-US" sz="2800" dirty="0">
                <a:solidFill>
                  <a:srgbClr val="000000"/>
                </a:solidFill>
              </a:rPr>
              <a:t> </a:t>
            </a:r>
            <a:r>
              <a:rPr lang="en-US" sz="2800" dirty="0" err="1" smtClean="0">
                <a:solidFill>
                  <a:srgbClr val="000000"/>
                </a:solidFill>
              </a:rPr>
              <a:t>skörd</a:t>
            </a:r>
            <a:r>
              <a:rPr lang="en-US" sz="2800" dirty="0" smtClean="0">
                <a:solidFill>
                  <a:srgbClr val="000000"/>
                </a:solidFill>
              </a:rPr>
              <a:t>. </a:t>
            </a:r>
            <a:endParaRPr lang="en-US" sz="2800" dirty="0">
              <a:solidFill>
                <a:srgbClr val="000000"/>
              </a:solidFill>
            </a:endParaRPr>
          </a:p>
        </p:txBody>
      </p:sp>
      <p:sp>
        <p:nvSpPr>
          <p:cNvPr id="6150"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6151"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Tobias Helbig </a:t>
            </a:r>
          </a:p>
        </p:txBody>
      </p:sp>
      <p:sp>
        <p:nvSpPr>
          <p:cNvPr id="8" name="Text Box 4"/>
          <p:cNvSpPr txBox="1">
            <a:spLocks noChangeArrowheads="1"/>
          </p:cNvSpPr>
          <p:nvPr/>
        </p:nvSpPr>
        <p:spPr bwMode="auto">
          <a:xfrm>
            <a:off x="467544" y="3429001"/>
            <a:ext cx="8229600" cy="1440160"/>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Den </a:t>
            </a:r>
            <a:r>
              <a:rPr lang="en-US" sz="2800" dirty="0" err="1">
                <a:solidFill>
                  <a:srgbClr val="000000"/>
                </a:solidFill>
              </a:rPr>
              <a:t>nuvarande</a:t>
            </a:r>
            <a:r>
              <a:rPr lang="en-US" sz="2800" dirty="0">
                <a:solidFill>
                  <a:srgbClr val="000000"/>
                </a:solidFill>
              </a:rPr>
              <a:t> </a:t>
            </a:r>
            <a:r>
              <a:rPr lang="en-US" sz="2800" dirty="0" err="1">
                <a:solidFill>
                  <a:srgbClr val="000000"/>
                </a:solidFill>
              </a:rPr>
              <a:t>prisstegringen</a:t>
            </a:r>
            <a:r>
              <a:rPr lang="en-US" sz="2800" dirty="0">
                <a:solidFill>
                  <a:srgbClr val="000000"/>
                </a:solidFill>
              </a:rPr>
              <a:t> </a:t>
            </a:r>
            <a:r>
              <a:rPr lang="en-US" sz="2800" dirty="0" err="1">
                <a:solidFill>
                  <a:srgbClr val="000000"/>
                </a:solidFill>
              </a:rPr>
              <a:t>beror</a:t>
            </a:r>
            <a:r>
              <a:rPr lang="en-US" sz="2800" dirty="0">
                <a:solidFill>
                  <a:srgbClr val="000000"/>
                </a:solidFill>
              </a:rPr>
              <a:t> </a:t>
            </a:r>
            <a:r>
              <a:rPr lang="en-US" sz="2800" dirty="0" err="1">
                <a:solidFill>
                  <a:srgbClr val="000000"/>
                </a:solidFill>
              </a:rPr>
              <a:t>på</a:t>
            </a:r>
            <a:r>
              <a:rPr lang="en-US" sz="2800" dirty="0">
                <a:solidFill>
                  <a:srgbClr val="000000"/>
                </a:solidFill>
              </a:rPr>
              <a:t> </a:t>
            </a:r>
            <a:r>
              <a:rPr lang="en-US" sz="2800" dirty="0" err="1">
                <a:solidFill>
                  <a:srgbClr val="000000"/>
                </a:solidFill>
              </a:rPr>
              <a:t>långsiktiga</a:t>
            </a:r>
            <a:r>
              <a:rPr lang="en-US" sz="2800" dirty="0">
                <a:solidFill>
                  <a:srgbClr val="000000"/>
                </a:solidFill>
              </a:rPr>
              <a:t> </a:t>
            </a:r>
            <a:r>
              <a:rPr lang="en-US" sz="2800" dirty="0" err="1">
                <a:solidFill>
                  <a:srgbClr val="000000"/>
                </a:solidFill>
              </a:rPr>
              <a:t>trender</a:t>
            </a:r>
            <a:r>
              <a:rPr lang="en-US" sz="2800" dirty="0">
                <a:solidFill>
                  <a:srgbClr val="000000"/>
                </a:solidFill>
              </a:rPr>
              <a:t> </a:t>
            </a:r>
            <a:r>
              <a:rPr lang="en-US" sz="2800" dirty="0" err="1">
                <a:solidFill>
                  <a:srgbClr val="000000"/>
                </a:solidFill>
              </a:rPr>
              <a:t>som</a:t>
            </a:r>
            <a:r>
              <a:rPr lang="en-US" sz="2800" dirty="0">
                <a:solidFill>
                  <a:srgbClr val="000000"/>
                </a:solidFill>
              </a:rPr>
              <a:t> </a:t>
            </a:r>
            <a:r>
              <a:rPr lang="en-US" sz="2800" dirty="0" err="1">
                <a:solidFill>
                  <a:srgbClr val="000000"/>
                </a:solidFill>
              </a:rPr>
              <a:t>begränsar</a:t>
            </a:r>
            <a:r>
              <a:rPr lang="en-US" sz="2800" dirty="0">
                <a:solidFill>
                  <a:srgbClr val="000000"/>
                </a:solidFill>
              </a:rPr>
              <a:t> </a:t>
            </a:r>
            <a:r>
              <a:rPr lang="en-US" sz="2800" dirty="0" err="1">
                <a:solidFill>
                  <a:srgbClr val="000000"/>
                </a:solidFill>
              </a:rPr>
              <a:t>utbudet</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ökar</a:t>
            </a:r>
            <a:r>
              <a:rPr lang="en-US" sz="2800" dirty="0">
                <a:solidFill>
                  <a:srgbClr val="000000"/>
                </a:solidFill>
              </a:rPr>
              <a:t> </a:t>
            </a:r>
            <a:r>
              <a:rPr lang="en-US" sz="2800" dirty="0" err="1" smtClean="0">
                <a:solidFill>
                  <a:srgbClr val="000000"/>
                </a:solidFill>
              </a:rPr>
              <a:t>efterfrågan</a:t>
            </a:r>
            <a:r>
              <a:rPr lang="en-US" sz="2800" dirty="0" smtClean="0">
                <a:solidFill>
                  <a:srgbClr val="000000"/>
                </a:solidFill>
              </a:rPr>
              <a:t>.</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8194" name="Rectangle 2"/>
          <p:cNvSpPr>
            <a:spLocks noChangeArrowheads="1"/>
          </p:cNvSpPr>
          <p:nvPr/>
        </p:nvSpPr>
        <p:spPr bwMode="auto">
          <a:xfrm>
            <a:off x="434975" y="1422400"/>
            <a:ext cx="8343900" cy="4814912"/>
          </a:xfrm>
          <a:prstGeom prst="rect">
            <a:avLst/>
          </a:prstGeom>
          <a:solidFill>
            <a:srgbClr val="FFFFFF">
              <a:alpha val="89803"/>
            </a:srgbClr>
          </a:solidFill>
          <a:ln w="9525">
            <a:noFill/>
            <a:round/>
            <a:headEnd/>
            <a:tailEnd/>
          </a:ln>
        </p:spPr>
        <p:txBody>
          <a:bodyPr wrap="none" anchor="ctr"/>
          <a:lstStyle/>
          <a:p>
            <a:endParaRPr lang="sv-SE"/>
          </a:p>
        </p:txBody>
      </p:sp>
      <p:sp>
        <p:nvSpPr>
          <p:cNvPr id="7172" name="Text Box 3"/>
          <p:cNvSpPr txBox="1">
            <a:spLocks noChangeArrowheads="1"/>
          </p:cNvSpPr>
          <p:nvPr/>
        </p:nvSpPr>
        <p:spPr bwMode="auto">
          <a:xfrm>
            <a:off x="457200" y="21748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Utbudet begränsas</a:t>
            </a:r>
          </a:p>
        </p:txBody>
      </p:sp>
      <p:sp>
        <p:nvSpPr>
          <p:cNvPr id="8196" name="Text Box 4"/>
          <p:cNvSpPr txBox="1">
            <a:spLocks noChangeArrowheads="1"/>
          </p:cNvSpPr>
          <p:nvPr/>
        </p:nvSpPr>
        <p:spPr bwMode="auto">
          <a:xfrm>
            <a:off x="457200" y="1412776"/>
            <a:ext cx="8229600" cy="1440160"/>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Det</a:t>
            </a:r>
            <a:r>
              <a:rPr lang="en-US" sz="2800" dirty="0" smtClean="0">
                <a:solidFill>
                  <a:srgbClr val="000000"/>
                </a:solidFill>
              </a:rPr>
              <a:t> </a:t>
            </a:r>
            <a:r>
              <a:rPr lang="en-US" sz="2800" dirty="0" err="1" smtClean="0">
                <a:solidFill>
                  <a:srgbClr val="000000"/>
                </a:solidFill>
              </a:rPr>
              <a:t>finns</a:t>
            </a:r>
            <a:r>
              <a:rPr lang="en-US" sz="2800" dirty="0" smtClean="0">
                <a:solidFill>
                  <a:srgbClr val="000000"/>
                </a:solidFill>
              </a:rPr>
              <a:t> </a:t>
            </a:r>
            <a:r>
              <a:rPr lang="en-US" sz="2800" dirty="0" err="1" smtClean="0">
                <a:solidFill>
                  <a:srgbClr val="000000"/>
                </a:solidFill>
              </a:rPr>
              <a:t>inte</a:t>
            </a:r>
            <a:r>
              <a:rPr lang="en-US" sz="2800" dirty="0" smtClean="0">
                <a:solidFill>
                  <a:srgbClr val="000000"/>
                </a:solidFill>
              </a:rPr>
              <a:t> </a:t>
            </a:r>
            <a:r>
              <a:rPr lang="en-US" sz="2800" dirty="0" err="1" smtClean="0">
                <a:solidFill>
                  <a:srgbClr val="000000"/>
                </a:solidFill>
              </a:rPr>
              <a:t>mycket</a:t>
            </a:r>
            <a:r>
              <a:rPr lang="en-US" sz="2800" dirty="0" smtClean="0">
                <a:solidFill>
                  <a:srgbClr val="000000"/>
                </a:solidFill>
              </a:rPr>
              <a:t> </a:t>
            </a:r>
            <a:r>
              <a:rPr lang="en-US" sz="2800" dirty="0" err="1" smtClean="0">
                <a:solidFill>
                  <a:srgbClr val="000000"/>
                </a:solidFill>
              </a:rPr>
              <a:t>oanvänd</a:t>
            </a:r>
            <a:r>
              <a:rPr lang="en-US" sz="2800" dirty="0" smtClean="0">
                <a:solidFill>
                  <a:srgbClr val="000000"/>
                </a:solidFill>
              </a:rPr>
              <a:t> </a:t>
            </a:r>
            <a:r>
              <a:rPr lang="en-US" sz="2800" dirty="0" err="1">
                <a:solidFill>
                  <a:srgbClr val="000000"/>
                </a:solidFill>
              </a:rPr>
              <a:t>odlingsbar</a:t>
            </a:r>
            <a:r>
              <a:rPr lang="en-US" sz="2800" dirty="0">
                <a:solidFill>
                  <a:srgbClr val="000000"/>
                </a:solidFill>
              </a:rPr>
              <a:t> mark </a:t>
            </a:r>
            <a:r>
              <a:rPr lang="en-US" sz="2800" dirty="0" err="1" smtClean="0">
                <a:solidFill>
                  <a:srgbClr val="000000"/>
                </a:solidFill>
              </a:rPr>
              <a:t>kvar</a:t>
            </a:r>
            <a:r>
              <a:rPr lang="en-US" sz="2800" dirty="0" smtClean="0">
                <a:solidFill>
                  <a:srgbClr val="000000"/>
                </a:solidFill>
              </a:rPr>
              <a:t> –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samtidigt</a:t>
            </a:r>
            <a:r>
              <a:rPr lang="en-US" sz="2800" dirty="0" smtClean="0">
                <a:solidFill>
                  <a:srgbClr val="000000"/>
                </a:solidFill>
              </a:rPr>
              <a:t> </a:t>
            </a:r>
            <a:r>
              <a:rPr lang="en-US" sz="2800" dirty="0" err="1" smtClean="0">
                <a:solidFill>
                  <a:srgbClr val="000000"/>
                </a:solidFill>
              </a:rPr>
              <a:t>försvinner</a:t>
            </a:r>
            <a:r>
              <a:rPr lang="en-US" sz="2800" dirty="0" smtClean="0">
                <a:solidFill>
                  <a:srgbClr val="000000"/>
                </a:solidFill>
              </a:rPr>
              <a:t> </a:t>
            </a:r>
            <a:r>
              <a:rPr lang="en-US" sz="2800" dirty="0" err="1" smtClean="0">
                <a:solidFill>
                  <a:srgbClr val="000000"/>
                </a:solidFill>
              </a:rPr>
              <a:t>åkermark</a:t>
            </a:r>
            <a:r>
              <a:rPr lang="en-US" sz="2800" dirty="0" smtClean="0">
                <a:solidFill>
                  <a:srgbClr val="000000"/>
                </a:solidFill>
              </a:rPr>
              <a:t> till </a:t>
            </a:r>
            <a:r>
              <a:rPr lang="en-US" sz="2800" dirty="0" err="1">
                <a:solidFill>
                  <a:srgbClr val="000000"/>
                </a:solidFill>
              </a:rPr>
              <a:t>andra</a:t>
            </a:r>
            <a:r>
              <a:rPr lang="en-US" sz="2800" dirty="0">
                <a:solidFill>
                  <a:srgbClr val="000000"/>
                </a:solidFill>
              </a:rPr>
              <a:t> </a:t>
            </a:r>
            <a:r>
              <a:rPr lang="en-US" sz="2800" dirty="0" err="1" smtClean="0">
                <a:solidFill>
                  <a:srgbClr val="000000"/>
                </a:solidFill>
              </a:rPr>
              <a:t>användningsområden</a:t>
            </a:r>
            <a:r>
              <a:rPr lang="en-US" sz="2800" dirty="0" smtClean="0">
                <a:solidFill>
                  <a:srgbClr val="000000"/>
                </a:solidFill>
              </a:rPr>
              <a:t>. </a:t>
            </a:r>
            <a:endParaRPr lang="en-US" sz="2800" dirty="0">
              <a:solidFill>
                <a:srgbClr val="000000"/>
              </a:solidFill>
            </a:endParaRPr>
          </a:p>
        </p:txBody>
      </p:sp>
      <p:sp>
        <p:nvSpPr>
          <p:cNvPr id="7174" name="Line 5"/>
          <p:cNvSpPr>
            <a:spLocks noChangeShapeType="1"/>
          </p:cNvSpPr>
          <p:nvPr/>
        </p:nvSpPr>
        <p:spPr bwMode="auto">
          <a:xfrm>
            <a:off x="668338" y="1219200"/>
            <a:ext cx="8475662" cy="1588"/>
          </a:xfrm>
          <a:prstGeom prst="line">
            <a:avLst/>
          </a:prstGeom>
          <a:noFill/>
          <a:ln w="38160">
            <a:solidFill>
              <a:srgbClr val="FFFFFF"/>
            </a:solidFill>
            <a:miter lim="800000"/>
            <a:headEnd/>
            <a:tailEnd/>
          </a:ln>
        </p:spPr>
        <p:txBody>
          <a:bodyPr/>
          <a:lstStyle/>
          <a:p>
            <a:endParaRPr lang="sv-SE"/>
          </a:p>
        </p:txBody>
      </p:sp>
      <p:sp>
        <p:nvSpPr>
          <p:cNvPr id="7175" name="Text Box 6"/>
          <p:cNvSpPr txBox="1">
            <a:spLocks noChangeArrowheads="1"/>
          </p:cNvSpPr>
          <p:nvPr/>
        </p:nvSpPr>
        <p:spPr bwMode="auto">
          <a:xfrm>
            <a:off x="6924675" y="654843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9" name="Text Box 4"/>
          <p:cNvSpPr txBox="1">
            <a:spLocks noChangeArrowheads="1"/>
          </p:cNvSpPr>
          <p:nvPr/>
        </p:nvSpPr>
        <p:spPr bwMode="auto">
          <a:xfrm>
            <a:off x="457200" y="4366220"/>
            <a:ext cx="8229600" cy="430932"/>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Skördarnas</a:t>
            </a:r>
            <a:r>
              <a:rPr lang="en-US" sz="2800" dirty="0" smtClean="0">
                <a:solidFill>
                  <a:srgbClr val="000000"/>
                </a:solidFill>
              </a:rPr>
              <a:t> </a:t>
            </a:r>
            <a:r>
              <a:rPr lang="en-US" sz="2800" dirty="0" err="1">
                <a:solidFill>
                  <a:srgbClr val="000000"/>
                </a:solidFill>
              </a:rPr>
              <a:t>avkastning</a:t>
            </a:r>
            <a:r>
              <a:rPr lang="en-US" sz="2800" dirty="0">
                <a:solidFill>
                  <a:srgbClr val="000000"/>
                </a:solidFill>
              </a:rPr>
              <a:t> </a:t>
            </a:r>
            <a:r>
              <a:rPr lang="en-US" sz="2800" dirty="0" err="1" smtClean="0">
                <a:solidFill>
                  <a:srgbClr val="000000"/>
                </a:solidFill>
              </a:rPr>
              <a:t>ökar</a:t>
            </a:r>
            <a:r>
              <a:rPr lang="en-US" sz="2800" dirty="0" smtClean="0">
                <a:solidFill>
                  <a:srgbClr val="000000"/>
                </a:solidFill>
              </a:rPr>
              <a:t> </a:t>
            </a:r>
            <a:r>
              <a:rPr lang="en-US" sz="2800" dirty="0" err="1" smtClean="0">
                <a:solidFill>
                  <a:srgbClr val="000000"/>
                </a:solidFill>
              </a:rPr>
              <a:t>långsammare</a:t>
            </a:r>
            <a:r>
              <a:rPr lang="en-US" sz="2800" dirty="0" smtClean="0">
                <a:solidFill>
                  <a:srgbClr val="000000"/>
                </a:solidFill>
              </a:rPr>
              <a:t>.</a:t>
            </a:r>
            <a:endParaRPr lang="en-US" sz="2800" dirty="0">
              <a:solidFill>
                <a:srgbClr val="000000"/>
              </a:solidFill>
            </a:endParaRPr>
          </a:p>
        </p:txBody>
      </p:sp>
      <p:sp>
        <p:nvSpPr>
          <p:cNvPr id="10" name="Text Box 4"/>
          <p:cNvSpPr txBox="1">
            <a:spLocks noChangeArrowheads="1"/>
          </p:cNvSpPr>
          <p:nvPr/>
        </p:nvSpPr>
        <p:spPr bwMode="auto">
          <a:xfrm>
            <a:off x="467544" y="2854052"/>
            <a:ext cx="8229600" cy="1439044"/>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Det</a:t>
            </a:r>
            <a:r>
              <a:rPr lang="en-US" sz="2800" dirty="0" smtClean="0">
                <a:solidFill>
                  <a:srgbClr val="000000"/>
                </a:solidFill>
              </a:rPr>
              <a:t> </a:t>
            </a:r>
            <a:r>
              <a:rPr lang="en-US" sz="2800" dirty="0" err="1" smtClean="0">
                <a:solidFill>
                  <a:srgbClr val="000000"/>
                </a:solidFill>
              </a:rPr>
              <a:t>går</a:t>
            </a:r>
            <a:r>
              <a:rPr lang="en-US" sz="2800" dirty="0" smtClean="0">
                <a:solidFill>
                  <a:srgbClr val="000000"/>
                </a:solidFill>
              </a:rPr>
              <a:t> </a:t>
            </a:r>
            <a:r>
              <a:rPr lang="en-US" sz="2800" dirty="0" err="1" smtClean="0">
                <a:solidFill>
                  <a:srgbClr val="000000"/>
                </a:solidFill>
              </a:rPr>
              <a:t>inte</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öka</a:t>
            </a:r>
            <a:r>
              <a:rPr lang="en-US" sz="2800" dirty="0" smtClean="0">
                <a:solidFill>
                  <a:srgbClr val="000000"/>
                </a:solidFill>
              </a:rPr>
              <a:t> </a:t>
            </a:r>
            <a:r>
              <a:rPr lang="en-US" sz="2800" dirty="0" err="1" smtClean="0">
                <a:solidFill>
                  <a:srgbClr val="000000"/>
                </a:solidFill>
              </a:rPr>
              <a:t>bevattningen</a:t>
            </a:r>
            <a:r>
              <a:rPr lang="en-US" sz="2800" dirty="0" smtClean="0">
                <a:solidFill>
                  <a:srgbClr val="000000"/>
                </a:solidFill>
              </a:rPr>
              <a:t>, </a:t>
            </a:r>
            <a:r>
              <a:rPr lang="en-US" sz="2800" dirty="0" err="1" smtClean="0">
                <a:solidFill>
                  <a:srgbClr val="000000"/>
                </a:solidFill>
              </a:rPr>
              <a:t>eftersom</a:t>
            </a:r>
            <a:r>
              <a:rPr lang="en-US" sz="2800" dirty="0" smtClean="0">
                <a:solidFill>
                  <a:srgbClr val="000000"/>
                </a:solidFill>
              </a:rPr>
              <a:t> man </a:t>
            </a:r>
            <a:r>
              <a:rPr lang="en-US" sz="2800" dirty="0" err="1" smtClean="0">
                <a:solidFill>
                  <a:srgbClr val="000000"/>
                </a:solidFill>
              </a:rPr>
              <a:t>redan</a:t>
            </a:r>
            <a:r>
              <a:rPr lang="en-US" sz="2800" dirty="0" smtClean="0">
                <a:solidFill>
                  <a:srgbClr val="000000"/>
                </a:solidFill>
              </a:rPr>
              <a:t> </a:t>
            </a:r>
            <a:r>
              <a:rPr lang="en-US" sz="2800" dirty="0" err="1" smtClean="0">
                <a:solidFill>
                  <a:srgbClr val="000000"/>
                </a:solidFill>
              </a:rPr>
              <a:t>pumpar</a:t>
            </a:r>
            <a:r>
              <a:rPr lang="en-US" sz="2800" dirty="0" smtClean="0">
                <a:solidFill>
                  <a:srgbClr val="000000"/>
                </a:solidFill>
              </a:rPr>
              <a:t> </a:t>
            </a:r>
            <a:r>
              <a:rPr lang="en-US" sz="2800" dirty="0" err="1" smtClean="0">
                <a:solidFill>
                  <a:srgbClr val="000000"/>
                </a:solidFill>
              </a:rPr>
              <a:t>upp</a:t>
            </a:r>
            <a:r>
              <a:rPr lang="en-US" sz="2800" dirty="0" smtClean="0">
                <a:solidFill>
                  <a:srgbClr val="000000"/>
                </a:solidFill>
              </a:rPr>
              <a:t> </a:t>
            </a:r>
            <a:r>
              <a:rPr lang="en-US" sz="2800" dirty="0" err="1" smtClean="0">
                <a:solidFill>
                  <a:srgbClr val="000000"/>
                </a:solidFill>
              </a:rPr>
              <a:t>för</a:t>
            </a:r>
            <a:r>
              <a:rPr lang="en-US" sz="2800" dirty="0" smtClean="0">
                <a:solidFill>
                  <a:srgbClr val="000000"/>
                </a:solidFill>
              </a:rPr>
              <a:t> </a:t>
            </a:r>
            <a:r>
              <a:rPr lang="en-US" sz="2800" dirty="0" err="1" smtClean="0">
                <a:solidFill>
                  <a:srgbClr val="000000"/>
                </a:solidFill>
              </a:rPr>
              <a:t>mycket</a:t>
            </a:r>
            <a:r>
              <a:rPr lang="en-US" sz="2800" dirty="0" smtClean="0">
                <a:solidFill>
                  <a:srgbClr val="000000"/>
                </a:solidFill>
              </a:rPr>
              <a:t> </a:t>
            </a:r>
            <a:r>
              <a:rPr lang="en-US" sz="2800" dirty="0" err="1" smtClean="0">
                <a:solidFill>
                  <a:srgbClr val="000000"/>
                </a:solidFill>
              </a:rPr>
              <a:t>grundvatten</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överutnyttjar</a:t>
            </a:r>
            <a:r>
              <a:rPr lang="en-US" sz="2800" dirty="0" smtClean="0">
                <a:solidFill>
                  <a:srgbClr val="000000"/>
                </a:solidFill>
              </a:rPr>
              <a:t> </a:t>
            </a:r>
            <a:r>
              <a:rPr lang="en-US" sz="2800" dirty="0" err="1" smtClean="0">
                <a:solidFill>
                  <a:srgbClr val="000000"/>
                </a:solidFill>
              </a:rPr>
              <a:t>floderna</a:t>
            </a:r>
            <a:r>
              <a:rPr lang="en-US" sz="2800" dirty="0" smtClean="0">
                <a:solidFill>
                  <a:srgbClr val="000000"/>
                </a:solidFill>
              </a:rPr>
              <a:t>.</a:t>
            </a:r>
            <a:endParaRPr lang="en-US" sz="2800" dirty="0">
              <a:solidFill>
                <a:srgbClr val="000000"/>
              </a:solidFill>
            </a:endParaRPr>
          </a:p>
        </p:txBody>
      </p:sp>
      <p:sp>
        <p:nvSpPr>
          <p:cNvPr id="11" name="Text Box 4"/>
          <p:cNvSpPr txBox="1">
            <a:spLocks noChangeArrowheads="1"/>
          </p:cNvSpPr>
          <p:nvPr/>
        </p:nvSpPr>
        <p:spPr bwMode="auto">
          <a:xfrm>
            <a:off x="467544" y="5014292"/>
            <a:ext cx="8229600" cy="862980"/>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Jordarna</a:t>
            </a:r>
            <a:r>
              <a:rPr lang="en-US" sz="2800" dirty="0" smtClean="0">
                <a:solidFill>
                  <a:srgbClr val="000000"/>
                </a:solidFill>
              </a:rPr>
              <a:t> </a:t>
            </a:r>
            <a:r>
              <a:rPr lang="en-US" sz="2800" dirty="0" err="1" smtClean="0">
                <a:solidFill>
                  <a:srgbClr val="000000"/>
                </a:solidFill>
              </a:rPr>
              <a:t>eroderas</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a:solidFill>
                  <a:srgbClr val="000000"/>
                </a:solidFill>
              </a:rPr>
              <a:t>öknarna</a:t>
            </a:r>
            <a:r>
              <a:rPr lang="en-US" sz="2800" dirty="0">
                <a:solidFill>
                  <a:srgbClr val="000000"/>
                </a:solidFill>
              </a:rPr>
              <a:t> </a:t>
            </a:r>
            <a:r>
              <a:rPr lang="en-US" sz="2800" dirty="0" err="1">
                <a:solidFill>
                  <a:srgbClr val="000000"/>
                </a:solidFill>
              </a:rPr>
              <a:t>växer</a:t>
            </a:r>
            <a:r>
              <a:rPr lang="en-US" sz="2800" dirty="0">
                <a:solidFill>
                  <a:srgbClr val="000000"/>
                </a:solidFill>
              </a:rPr>
              <a:t> </a:t>
            </a:r>
            <a:r>
              <a:rPr lang="en-US" sz="2800" dirty="0" err="1">
                <a:solidFill>
                  <a:srgbClr val="000000"/>
                </a:solidFill>
              </a:rPr>
              <a:t>p.g.a</a:t>
            </a:r>
            <a:r>
              <a:rPr lang="en-US" sz="2800" dirty="0" smtClean="0">
                <a:solidFill>
                  <a:srgbClr val="000000"/>
                </a:solidFill>
              </a:rPr>
              <a:t>. </a:t>
            </a:r>
            <a:r>
              <a:rPr lang="en-US" sz="2800" dirty="0" err="1" smtClean="0">
                <a:solidFill>
                  <a:srgbClr val="000000"/>
                </a:solidFill>
              </a:rPr>
              <a:t>avskogning</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för</a:t>
            </a:r>
            <a:r>
              <a:rPr lang="en-US" sz="2800" dirty="0" smtClean="0">
                <a:solidFill>
                  <a:srgbClr val="000000"/>
                </a:solidFill>
              </a:rPr>
              <a:t> </a:t>
            </a:r>
            <a:r>
              <a:rPr lang="en-US" sz="2800" dirty="0" err="1" smtClean="0">
                <a:solidFill>
                  <a:srgbClr val="000000"/>
                </a:solidFill>
              </a:rPr>
              <a:t>hård</a:t>
            </a:r>
            <a:r>
              <a:rPr lang="en-US" sz="2800" dirty="0" smtClean="0">
                <a:solidFill>
                  <a:srgbClr val="000000"/>
                </a:solidFill>
              </a:rPr>
              <a:t> </a:t>
            </a:r>
            <a:r>
              <a:rPr lang="en-US" sz="2800" dirty="0" err="1" smtClean="0">
                <a:solidFill>
                  <a:srgbClr val="000000"/>
                </a:solidFill>
              </a:rPr>
              <a:t>betning</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plöjning</a:t>
            </a:r>
            <a:r>
              <a:rPr lang="en-US" sz="2800" dirty="0" smtClean="0">
                <a:solidFill>
                  <a:srgbClr val="000000"/>
                </a:solidFill>
              </a:rPr>
              <a:t>. </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8195" name="Rectangle 2"/>
          <p:cNvSpPr>
            <a:spLocks noChangeArrowheads="1"/>
          </p:cNvSpPr>
          <p:nvPr/>
        </p:nvSpPr>
        <p:spPr bwMode="auto">
          <a:xfrm>
            <a:off x="434975" y="1422400"/>
            <a:ext cx="8258175" cy="4454872"/>
          </a:xfrm>
          <a:prstGeom prst="rect">
            <a:avLst/>
          </a:prstGeom>
          <a:solidFill>
            <a:srgbClr val="FFFFFF">
              <a:alpha val="87842"/>
            </a:srgbClr>
          </a:solidFill>
          <a:ln w="9525">
            <a:noFill/>
            <a:round/>
            <a:headEnd/>
            <a:tailEnd/>
          </a:ln>
        </p:spPr>
        <p:txBody>
          <a:bodyPr wrap="none" anchor="ctr"/>
          <a:lstStyle/>
          <a:p>
            <a:endParaRPr lang="sv-SE"/>
          </a:p>
        </p:txBody>
      </p:sp>
      <p:sp>
        <p:nvSpPr>
          <p:cNvPr id="8196" name="Text Box 3"/>
          <p:cNvSpPr txBox="1">
            <a:spLocks noChangeArrowheads="1"/>
          </p:cNvSpPr>
          <p:nvPr/>
        </p:nvSpPr>
        <p:spPr bwMode="auto">
          <a:xfrm>
            <a:off x="457200" y="231775"/>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Efterfrågan ökar</a:t>
            </a:r>
          </a:p>
        </p:txBody>
      </p:sp>
      <p:sp>
        <p:nvSpPr>
          <p:cNvPr id="8197" name="Text Box 4"/>
          <p:cNvSpPr txBox="1">
            <a:spLocks noChangeArrowheads="1"/>
          </p:cNvSpPr>
          <p:nvPr/>
        </p:nvSpPr>
        <p:spPr bwMode="auto">
          <a:xfrm>
            <a:off x="518864" y="1412776"/>
            <a:ext cx="8229600" cy="1006996"/>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Jordens</a:t>
            </a:r>
            <a:r>
              <a:rPr lang="en-US" sz="2800" dirty="0">
                <a:solidFill>
                  <a:srgbClr val="000000"/>
                </a:solidFill>
              </a:rPr>
              <a:t> </a:t>
            </a:r>
            <a:r>
              <a:rPr lang="en-US" sz="2800" dirty="0" err="1">
                <a:solidFill>
                  <a:srgbClr val="000000"/>
                </a:solidFill>
              </a:rPr>
              <a:t>befolkning</a:t>
            </a:r>
            <a:r>
              <a:rPr lang="en-US" sz="2800" dirty="0">
                <a:solidFill>
                  <a:srgbClr val="000000"/>
                </a:solidFill>
              </a:rPr>
              <a:t> </a:t>
            </a:r>
            <a:r>
              <a:rPr lang="en-US" sz="2800" dirty="0" err="1">
                <a:solidFill>
                  <a:srgbClr val="000000"/>
                </a:solidFill>
              </a:rPr>
              <a:t>ökar</a:t>
            </a:r>
            <a:r>
              <a:rPr lang="en-US" sz="2800" dirty="0">
                <a:solidFill>
                  <a:srgbClr val="000000"/>
                </a:solidFill>
              </a:rPr>
              <a:t> med 79 </a:t>
            </a:r>
            <a:r>
              <a:rPr lang="en-US" sz="2800" dirty="0" err="1">
                <a:solidFill>
                  <a:srgbClr val="000000"/>
                </a:solidFill>
              </a:rPr>
              <a:t>miljoner</a:t>
            </a:r>
            <a:r>
              <a:rPr lang="en-US" sz="2800" dirty="0">
                <a:solidFill>
                  <a:srgbClr val="000000"/>
                </a:solidFill>
              </a:rPr>
              <a:t> </a:t>
            </a:r>
            <a:r>
              <a:rPr lang="en-US" sz="2800" dirty="0" smtClean="0">
                <a:solidFill>
                  <a:srgbClr val="000000"/>
                </a:solidFill>
              </a:rPr>
              <a:t/>
            </a:r>
            <a:br>
              <a:rPr lang="en-US" sz="2800" dirty="0" smtClean="0">
                <a:solidFill>
                  <a:srgbClr val="000000"/>
                </a:solidFill>
              </a:rPr>
            </a:br>
            <a:r>
              <a:rPr lang="en-US" sz="2800" dirty="0" err="1" smtClean="0">
                <a:solidFill>
                  <a:srgbClr val="000000"/>
                </a:solidFill>
              </a:rPr>
              <a:t>varje</a:t>
            </a:r>
            <a:r>
              <a:rPr lang="en-US" sz="2800" dirty="0" smtClean="0">
                <a:solidFill>
                  <a:srgbClr val="000000"/>
                </a:solidFill>
              </a:rPr>
              <a:t> </a:t>
            </a:r>
            <a:r>
              <a:rPr lang="en-US" sz="2800" dirty="0" err="1" smtClean="0">
                <a:solidFill>
                  <a:srgbClr val="000000"/>
                </a:solidFill>
              </a:rPr>
              <a:t>år</a:t>
            </a:r>
            <a:r>
              <a:rPr lang="en-US" sz="2800" dirty="0" smtClean="0">
                <a:solidFill>
                  <a:srgbClr val="000000"/>
                </a:solidFill>
              </a:rPr>
              <a:t>.</a:t>
            </a:r>
            <a:endParaRPr lang="en-US" sz="3200" dirty="0">
              <a:solidFill>
                <a:srgbClr val="000000"/>
              </a:solidFill>
            </a:endParaRPr>
          </a:p>
        </p:txBody>
      </p:sp>
      <p:sp>
        <p:nvSpPr>
          <p:cNvPr id="8198" name="Line 5"/>
          <p:cNvSpPr>
            <a:spLocks noChangeShapeType="1"/>
          </p:cNvSpPr>
          <p:nvPr/>
        </p:nvSpPr>
        <p:spPr bwMode="auto">
          <a:xfrm>
            <a:off x="696913" y="1219200"/>
            <a:ext cx="8447087" cy="1588"/>
          </a:xfrm>
          <a:prstGeom prst="line">
            <a:avLst/>
          </a:prstGeom>
          <a:noFill/>
          <a:ln w="38160">
            <a:solidFill>
              <a:srgbClr val="FFFFFF"/>
            </a:solidFill>
            <a:miter lim="800000"/>
            <a:headEnd/>
            <a:tailEnd/>
          </a:ln>
        </p:spPr>
        <p:txBody>
          <a:bodyPr/>
          <a:lstStyle/>
          <a:p>
            <a:endParaRPr lang="sv-SE"/>
          </a:p>
        </p:txBody>
      </p:sp>
      <p:sp>
        <p:nvSpPr>
          <p:cNvPr id="8199" name="Text Box 6"/>
          <p:cNvSpPr txBox="1">
            <a:spLocks noChangeArrowheads="1"/>
          </p:cNvSpPr>
          <p:nvPr/>
        </p:nvSpPr>
        <p:spPr bwMode="auto">
          <a:xfrm>
            <a:off x="6924675" y="654843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8" name="Text Box 4"/>
          <p:cNvSpPr txBox="1">
            <a:spLocks noChangeArrowheads="1"/>
          </p:cNvSpPr>
          <p:nvPr/>
        </p:nvSpPr>
        <p:spPr bwMode="auto">
          <a:xfrm>
            <a:off x="518864" y="2422004"/>
            <a:ext cx="8229600" cy="1439044"/>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Runt </a:t>
            </a:r>
            <a:r>
              <a:rPr lang="en-US" sz="2800" dirty="0">
                <a:solidFill>
                  <a:srgbClr val="000000"/>
                </a:solidFill>
              </a:rPr>
              <a:t>3 </a:t>
            </a:r>
            <a:r>
              <a:rPr lang="en-US" sz="2800" dirty="0" err="1">
                <a:solidFill>
                  <a:srgbClr val="000000"/>
                </a:solidFill>
              </a:rPr>
              <a:t>miljarder</a:t>
            </a:r>
            <a:r>
              <a:rPr lang="en-US" sz="2800" dirty="0">
                <a:solidFill>
                  <a:srgbClr val="000000"/>
                </a:solidFill>
              </a:rPr>
              <a:t> </a:t>
            </a:r>
            <a:r>
              <a:rPr lang="en-US" sz="2800" dirty="0" err="1">
                <a:solidFill>
                  <a:srgbClr val="000000"/>
                </a:solidFill>
              </a:rPr>
              <a:t>människor</a:t>
            </a:r>
            <a:r>
              <a:rPr lang="en-US" sz="2800" dirty="0">
                <a:solidFill>
                  <a:srgbClr val="000000"/>
                </a:solidFill>
              </a:rPr>
              <a:t> </a:t>
            </a:r>
            <a:r>
              <a:rPr lang="en-US" sz="2800" dirty="0" err="1">
                <a:solidFill>
                  <a:srgbClr val="000000"/>
                </a:solidFill>
              </a:rPr>
              <a:t>försöker</a:t>
            </a:r>
            <a:r>
              <a:rPr lang="en-US" sz="2800" dirty="0">
                <a:solidFill>
                  <a:srgbClr val="000000"/>
                </a:solidFill>
              </a:rPr>
              <a:t> </a:t>
            </a:r>
            <a:r>
              <a:rPr lang="en-US" sz="2800" dirty="0" err="1">
                <a:solidFill>
                  <a:srgbClr val="000000"/>
                </a:solidFill>
              </a:rPr>
              <a:t>klättra</a:t>
            </a:r>
            <a:r>
              <a:rPr lang="en-US" sz="2800" dirty="0">
                <a:solidFill>
                  <a:srgbClr val="000000"/>
                </a:solidFill>
              </a:rPr>
              <a:t> </a:t>
            </a:r>
            <a:r>
              <a:rPr lang="en-US" sz="2800" dirty="0" err="1">
                <a:solidFill>
                  <a:srgbClr val="000000"/>
                </a:solidFill>
              </a:rPr>
              <a:t>uppför</a:t>
            </a:r>
            <a:r>
              <a:rPr lang="en-US" sz="2800" dirty="0">
                <a:solidFill>
                  <a:srgbClr val="000000"/>
                </a:solidFill>
              </a:rPr>
              <a:t> </a:t>
            </a:r>
            <a:r>
              <a:rPr lang="en-US" sz="2800" dirty="0" err="1">
                <a:solidFill>
                  <a:srgbClr val="000000"/>
                </a:solidFill>
              </a:rPr>
              <a:t>näringskedjan</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äta</a:t>
            </a:r>
            <a:r>
              <a:rPr lang="en-US" sz="2800" dirty="0">
                <a:solidFill>
                  <a:srgbClr val="000000"/>
                </a:solidFill>
              </a:rPr>
              <a:t> </a:t>
            </a:r>
            <a:r>
              <a:rPr lang="en-US" sz="2800" dirty="0" err="1">
                <a:solidFill>
                  <a:srgbClr val="000000"/>
                </a:solidFill>
              </a:rPr>
              <a:t>mer</a:t>
            </a:r>
            <a:r>
              <a:rPr lang="en-US" sz="2800" dirty="0">
                <a:solidFill>
                  <a:srgbClr val="000000"/>
                </a:solidFill>
              </a:rPr>
              <a:t> </a:t>
            </a:r>
            <a:r>
              <a:rPr lang="en-US" sz="2800" dirty="0" err="1" smtClean="0">
                <a:solidFill>
                  <a:srgbClr val="000000"/>
                </a:solidFill>
              </a:rPr>
              <a:t>spannmåls-intensiva</a:t>
            </a:r>
            <a:r>
              <a:rPr lang="en-US" sz="2800" dirty="0" smtClean="0">
                <a:solidFill>
                  <a:srgbClr val="000000"/>
                </a:solidFill>
              </a:rPr>
              <a:t> </a:t>
            </a:r>
            <a:r>
              <a:rPr lang="en-US" sz="2800" dirty="0" err="1" smtClean="0">
                <a:solidFill>
                  <a:srgbClr val="000000"/>
                </a:solidFill>
              </a:rPr>
              <a:t>köttprodukter</a:t>
            </a:r>
            <a:r>
              <a:rPr lang="en-US" sz="2800" dirty="0" smtClean="0">
                <a:solidFill>
                  <a:srgbClr val="000000"/>
                </a:solidFill>
              </a:rPr>
              <a:t>.</a:t>
            </a:r>
            <a:endParaRPr lang="en-US" sz="3200" dirty="0">
              <a:solidFill>
                <a:srgbClr val="000000"/>
              </a:solidFill>
            </a:endParaRPr>
          </a:p>
        </p:txBody>
      </p:sp>
      <p:sp>
        <p:nvSpPr>
          <p:cNvPr id="9" name="Text Box 4"/>
          <p:cNvSpPr txBox="1">
            <a:spLocks noChangeArrowheads="1"/>
          </p:cNvSpPr>
          <p:nvPr/>
        </p:nvSpPr>
        <p:spPr bwMode="auto">
          <a:xfrm>
            <a:off x="518864" y="3862164"/>
            <a:ext cx="8229600" cy="3887316"/>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Livsmedel</a:t>
            </a:r>
            <a:r>
              <a:rPr lang="en-US" sz="2800" dirty="0" smtClean="0">
                <a:solidFill>
                  <a:srgbClr val="000000"/>
                </a:solidFill>
              </a:rPr>
              <a:t> </a:t>
            </a:r>
            <a:r>
              <a:rPr lang="en-US" sz="2800" dirty="0" err="1" smtClean="0">
                <a:solidFill>
                  <a:srgbClr val="000000"/>
                </a:solidFill>
              </a:rPr>
              <a:t>står</a:t>
            </a:r>
            <a:r>
              <a:rPr lang="en-US" sz="2800" dirty="0" smtClean="0">
                <a:solidFill>
                  <a:srgbClr val="000000"/>
                </a:solidFill>
              </a:rPr>
              <a:t> </a:t>
            </a:r>
            <a:r>
              <a:rPr lang="en-US" sz="2800" dirty="0" err="1" smtClean="0">
                <a:solidFill>
                  <a:srgbClr val="000000"/>
                </a:solidFill>
              </a:rPr>
              <a:t>numera</a:t>
            </a:r>
            <a:r>
              <a:rPr lang="en-US" sz="2800" dirty="0" smtClean="0">
                <a:solidFill>
                  <a:srgbClr val="000000"/>
                </a:solidFill>
              </a:rPr>
              <a:t> mot </a:t>
            </a:r>
            <a:r>
              <a:rPr lang="en-US" sz="2800" dirty="0" err="1" smtClean="0">
                <a:solidFill>
                  <a:srgbClr val="000000"/>
                </a:solidFill>
              </a:rPr>
              <a:t>fordonsbränslen</a:t>
            </a:r>
            <a:r>
              <a:rPr lang="en-US" sz="2800" dirty="0" smtClean="0">
                <a:solidFill>
                  <a:srgbClr val="000000"/>
                </a:solidFill>
              </a:rPr>
              <a:t>: </a:t>
            </a:r>
            <a:br>
              <a:rPr lang="en-US" sz="2800" dirty="0" smtClean="0">
                <a:solidFill>
                  <a:srgbClr val="000000"/>
                </a:solidFill>
              </a:rPr>
            </a:br>
            <a:r>
              <a:rPr lang="en-US" sz="2800" dirty="0" err="1" smtClean="0">
                <a:solidFill>
                  <a:srgbClr val="000000"/>
                </a:solidFill>
              </a:rPr>
              <a:t>När</a:t>
            </a:r>
            <a:r>
              <a:rPr lang="en-US" sz="2800" dirty="0" smtClean="0">
                <a:solidFill>
                  <a:srgbClr val="000000"/>
                </a:solidFill>
              </a:rPr>
              <a:t> </a:t>
            </a:r>
            <a:r>
              <a:rPr lang="en-US" sz="2800" dirty="0" err="1" smtClean="0">
                <a:solidFill>
                  <a:srgbClr val="000000"/>
                </a:solidFill>
              </a:rPr>
              <a:t>produktionen</a:t>
            </a:r>
            <a:r>
              <a:rPr lang="en-US" sz="2800" dirty="0" smtClean="0">
                <a:solidFill>
                  <a:srgbClr val="000000"/>
                </a:solidFill>
              </a:rPr>
              <a:t> </a:t>
            </a:r>
            <a:r>
              <a:rPr lang="en-US" sz="2800" dirty="0" err="1" smtClean="0">
                <a:solidFill>
                  <a:srgbClr val="000000"/>
                </a:solidFill>
              </a:rPr>
              <a:t>av</a:t>
            </a:r>
            <a:r>
              <a:rPr lang="en-US" sz="2800" dirty="0" smtClean="0">
                <a:solidFill>
                  <a:srgbClr val="000000"/>
                </a:solidFill>
              </a:rPr>
              <a:t> </a:t>
            </a:r>
            <a:r>
              <a:rPr lang="en-US" sz="2800" dirty="0" err="1" smtClean="0">
                <a:solidFill>
                  <a:srgbClr val="000000"/>
                </a:solidFill>
              </a:rPr>
              <a:t>biobränslen</a:t>
            </a:r>
            <a:r>
              <a:rPr lang="en-US" sz="2800" dirty="0" smtClean="0">
                <a:solidFill>
                  <a:srgbClr val="000000"/>
                </a:solidFill>
              </a:rPr>
              <a:t> </a:t>
            </a:r>
            <a:r>
              <a:rPr lang="en-US" sz="2800" dirty="0" err="1" smtClean="0">
                <a:solidFill>
                  <a:srgbClr val="000000"/>
                </a:solidFill>
              </a:rPr>
              <a:t>ökar</a:t>
            </a:r>
            <a:r>
              <a:rPr lang="en-US" sz="2800" dirty="0" smtClean="0">
                <a:solidFill>
                  <a:srgbClr val="000000"/>
                </a:solidFill>
              </a:rPr>
              <a:t> </a:t>
            </a:r>
            <a:r>
              <a:rPr lang="en-US" sz="2800" dirty="0" err="1" smtClean="0">
                <a:solidFill>
                  <a:srgbClr val="000000"/>
                </a:solidFill>
              </a:rPr>
              <a:t>måste</a:t>
            </a:r>
            <a:r>
              <a:rPr lang="en-US" sz="2800" dirty="0" smtClean="0">
                <a:solidFill>
                  <a:srgbClr val="000000"/>
                </a:solidFill>
              </a:rPr>
              <a:t> </a:t>
            </a:r>
            <a:r>
              <a:rPr lang="en-US" sz="2800" dirty="0" err="1" smtClean="0">
                <a:solidFill>
                  <a:srgbClr val="000000"/>
                </a:solidFill>
              </a:rPr>
              <a:t>människorna</a:t>
            </a:r>
            <a:r>
              <a:rPr lang="en-US" sz="2800" dirty="0" smtClean="0">
                <a:solidFill>
                  <a:srgbClr val="000000"/>
                </a:solidFill>
              </a:rPr>
              <a:t> </a:t>
            </a:r>
            <a:r>
              <a:rPr lang="en-US" sz="2800" dirty="0" err="1" smtClean="0">
                <a:solidFill>
                  <a:srgbClr val="000000"/>
                </a:solidFill>
              </a:rPr>
              <a:t>konkurrera</a:t>
            </a:r>
            <a:r>
              <a:rPr lang="en-US" sz="2800" dirty="0" smtClean="0">
                <a:solidFill>
                  <a:srgbClr val="000000"/>
                </a:solidFill>
              </a:rPr>
              <a:t> med </a:t>
            </a:r>
            <a:r>
              <a:rPr lang="en-US" sz="2800" dirty="0" err="1" smtClean="0">
                <a:solidFill>
                  <a:srgbClr val="000000"/>
                </a:solidFill>
              </a:rPr>
              <a:t>bilarna</a:t>
            </a:r>
            <a:r>
              <a:rPr lang="en-US" sz="2800" dirty="0" smtClean="0">
                <a:solidFill>
                  <a:srgbClr val="000000"/>
                </a:solidFill>
              </a:rPr>
              <a:t> </a:t>
            </a:r>
            <a:r>
              <a:rPr lang="en-US" sz="2800" dirty="0" err="1" smtClean="0">
                <a:solidFill>
                  <a:srgbClr val="000000"/>
                </a:solidFill>
              </a:rPr>
              <a:t>om</a:t>
            </a:r>
            <a:r>
              <a:rPr lang="en-US" sz="2800" dirty="0" smtClean="0">
                <a:solidFill>
                  <a:srgbClr val="000000"/>
                </a:solidFill>
              </a:rPr>
              <a:t> </a:t>
            </a:r>
            <a:r>
              <a:rPr lang="en-US" sz="2800" dirty="0" err="1" smtClean="0">
                <a:solidFill>
                  <a:srgbClr val="000000"/>
                </a:solidFill>
              </a:rPr>
              <a:t>skördarna</a:t>
            </a:r>
            <a:r>
              <a:rPr lang="en-US" sz="2800" dirty="0" smtClean="0">
                <a:solidFill>
                  <a:srgbClr val="000000"/>
                </a:solidFill>
              </a:rPr>
              <a:t>.</a:t>
            </a:r>
          </a:p>
          <a:p>
            <a:pPr marL="336550" indent="-336550" algn="l">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rgbClr val="000000"/>
              </a:solidFill>
            </a:endParaRPr>
          </a:p>
          <a:p>
            <a:pPr marL="336550" indent="-336550" algn="l">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819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cstate="print"/>
          <a:srcRect/>
          <a:stretch>
            <a:fillRect/>
          </a:stretch>
        </p:blipFill>
        <p:spPr bwMode="auto">
          <a:xfrm>
            <a:off x="3906838" y="1695450"/>
            <a:ext cx="4913312" cy="3540125"/>
          </a:xfrm>
          <a:prstGeom prst="rect">
            <a:avLst/>
          </a:prstGeom>
          <a:noFill/>
          <a:ln w="9525">
            <a:noFill/>
            <a:round/>
            <a:headEnd/>
            <a:tailEnd/>
          </a:ln>
        </p:spPr>
      </p:pic>
      <p:sp>
        <p:nvSpPr>
          <p:cNvPr id="9219" name="Rectangle 2"/>
          <p:cNvSpPr>
            <a:spLocks noChangeArrowheads="1"/>
          </p:cNvSpPr>
          <p:nvPr/>
        </p:nvSpPr>
        <p:spPr bwMode="auto">
          <a:xfrm>
            <a:off x="457200" y="260350"/>
            <a:ext cx="8229600" cy="1143000"/>
          </a:xfrm>
          <a:prstGeom prst="rect">
            <a:avLst/>
          </a:prstGeom>
          <a:noFill/>
          <a:ln w="9525">
            <a:noFill/>
            <a:round/>
            <a:headEnd/>
            <a:tailEnd/>
          </a:ln>
        </p:spPr>
        <p:txBody>
          <a:bodyPr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000000"/>
                </a:solidFill>
              </a:rPr>
              <a:t>Mat står mot bilbränslen</a:t>
            </a:r>
          </a:p>
        </p:txBody>
      </p:sp>
      <p:sp>
        <p:nvSpPr>
          <p:cNvPr id="9220" name="Line 3"/>
          <p:cNvSpPr>
            <a:spLocks noChangeShapeType="1"/>
          </p:cNvSpPr>
          <p:nvPr/>
        </p:nvSpPr>
        <p:spPr bwMode="auto">
          <a:xfrm>
            <a:off x="914400" y="1219200"/>
            <a:ext cx="8229600" cy="1588"/>
          </a:xfrm>
          <a:prstGeom prst="line">
            <a:avLst/>
          </a:prstGeom>
          <a:noFill/>
          <a:ln w="38160">
            <a:solidFill>
              <a:srgbClr val="000000"/>
            </a:solidFill>
            <a:miter lim="800000"/>
            <a:headEnd/>
            <a:tailEnd/>
          </a:ln>
        </p:spPr>
        <p:txBody>
          <a:bodyPr/>
          <a:lstStyle/>
          <a:p>
            <a:endParaRPr lang="sv-SE"/>
          </a:p>
        </p:txBody>
      </p:sp>
      <p:sp>
        <p:nvSpPr>
          <p:cNvPr id="9221" name="Text Box 4"/>
          <p:cNvSpPr txBox="1">
            <a:spLocks noChangeArrowheads="1"/>
          </p:cNvSpPr>
          <p:nvPr/>
        </p:nvSpPr>
        <p:spPr bwMode="auto">
          <a:xfrm>
            <a:off x="4030663" y="1431925"/>
            <a:ext cx="5021262" cy="322263"/>
          </a:xfrm>
          <a:prstGeom prst="rect">
            <a:avLst/>
          </a:prstGeom>
          <a:noFill/>
          <a:ln w="9525">
            <a:noFill/>
            <a:round/>
            <a:headEnd/>
            <a:tailEnd/>
          </a:ln>
        </p:spPr>
        <p:txBody>
          <a:bodyPr lIns="90000" tIns="46800" rIns="90000" bIns="46800">
            <a:spAutoFit/>
          </a:bodyPr>
          <a:lstStyle/>
          <a:p>
            <a:pPr>
              <a:spcBef>
                <a:spcPts val="938"/>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500" b="1" dirty="0" err="1" smtClean="0">
                <a:solidFill>
                  <a:srgbClr val="000000"/>
                </a:solidFill>
              </a:rPr>
              <a:t>Omvandling</a:t>
            </a:r>
            <a:r>
              <a:rPr lang="en-US" sz="1500" b="1" dirty="0" smtClean="0">
                <a:solidFill>
                  <a:srgbClr val="000000"/>
                </a:solidFill>
              </a:rPr>
              <a:t> </a:t>
            </a:r>
            <a:r>
              <a:rPr lang="en-US" sz="1500" b="1" dirty="0" err="1" smtClean="0">
                <a:solidFill>
                  <a:srgbClr val="000000"/>
                </a:solidFill>
              </a:rPr>
              <a:t>av</a:t>
            </a:r>
            <a:r>
              <a:rPr lang="en-US" sz="1500" b="1" dirty="0" smtClean="0">
                <a:solidFill>
                  <a:srgbClr val="000000"/>
                </a:solidFill>
              </a:rPr>
              <a:t> </a:t>
            </a:r>
            <a:r>
              <a:rPr lang="en-US" sz="1500" b="1" dirty="0" err="1" smtClean="0">
                <a:solidFill>
                  <a:srgbClr val="000000"/>
                </a:solidFill>
              </a:rPr>
              <a:t>majs</a:t>
            </a:r>
            <a:r>
              <a:rPr lang="en-US" sz="1500" b="1" dirty="0" smtClean="0">
                <a:solidFill>
                  <a:srgbClr val="000000"/>
                </a:solidFill>
              </a:rPr>
              <a:t> </a:t>
            </a:r>
            <a:r>
              <a:rPr lang="en-US" sz="1500" b="1" dirty="0">
                <a:solidFill>
                  <a:srgbClr val="000000"/>
                </a:solidFill>
              </a:rPr>
              <a:t>till </a:t>
            </a:r>
            <a:r>
              <a:rPr lang="en-US" sz="1500" b="1" dirty="0" err="1">
                <a:solidFill>
                  <a:srgbClr val="000000"/>
                </a:solidFill>
              </a:rPr>
              <a:t>etanol</a:t>
            </a:r>
            <a:r>
              <a:rPr lang="en-US" sz="1500" b="1" dirty="0">
                <a:solidFill>
                  <a:srgbClr val="000000"/>
                </a:solidFill>
              </a:rPr>
              <a:t> </a:t>
            </a:r>
            <a:r>
              <a:rPr lang="en-US" sz="1500" b="1" dirty="0" smtClean="0">
                <a:solidFill>
                  <a:srgbClr val="000000"/>
                </a:solidFill>
              </a:rPr>
              <a:t>1980-2009 </a:t>
            </a:r>
            <a:r>
              <a:rPr lang="en-US" sz="1500" b="1" dirty="0" err="1" smtClean="0">
                <a:solidFill>
                  <a:srgbClr val="000000"/>
                </a:solidFill>
              </a:rPr>
              <a:t>i</a:t>
            </a:r>
            <a:r>
              <a:rPr lang="en-US" sz="1500" b="1" dirty="0" smtClean="0">
                <a:solidFill>
                  <a:srgbClr val="000000"/>
                </a:solidFill>
              </a:rPr>
              <a:t> USA</a:t>
            </a:r>
            <a:endParaRPr lang="en-US" sz="1500" b="1" dirty="0">
              <a:solidFill>
                <a:srgbClr val="000000"/>
              </a:solidFill>
            </a:endParaRPr>
          </a:p>
        </p:txBody>
      </p:sp>
      <p:sp>
        <p:nvSpPr>
          <p:cNvPr id="9222" name="Rectangle 5"/>
          <p:cNvSpPr>
            <a:spLocks noChangeArrowheads="1"/>
          </p:cNvSpPr>
          <p:nvPr/>
        </p:nvSpPr>
        <p:spPr bwMode="auto">
          <a:xfrm>
            <a:off x="152400" y="1514475"/>
            <a:ext cx="3563938" cy="1626493"/>
          </a:xfrm>
          <a:prstGeom prst="rect">
            <a:avLst/>
          </a:prstGeom>
          <a:noFill/>
          <a:ln w="9525">
            <a:noFill/>
            <a:round/>
            <a:headEnd/>
            <a:tailEnd/>
          </a:ln>
        </p:spPr>
        <p:txBody>
          <a:bodyPr lIns="90000" tIns="46800" rIns="90000" bIns="46800"/>
          <a:lstStyle/>
          <a:p>
            <a:pPr marL="336550" indent="-336550" algn="l">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a:solidFill>
                  <a:srgbClr val="000000"/>
                </a:solidFill>
              </a:rPr>
              <a:t>Ökande</a:t>
            </a:r>
            <a:r>
              <a:rPr lang="en-US" sz="2400" dirty="0">
                <a:solidFill>
                  <a:srgbClr val="000000"/>
                </a:solidFill>
              </a:rPr>
              <a:t> </a:t>
            </a:r>
            <a:r>
              <a:rPr lang="en-US" sz="2400" dirty="0" err="1">
                <a:solidFill>
                  <a:srgbClr val="000000"/>
                </a:solidFill>
              </a:rPr>
              <a:t>oljepriser</a:t>
            </a:r>
            <a:r>
              <a:rPr lang="en-US" sz="2400" dirty="0">
                <a:solidFill>
                  <a:srgbClr val="000000"/>
                </a:solidFill>
              </a:rPr>
              <a:t> </a:t>
            </a:r>
            <a:r>
              <a:rPr lang="en-US" sz="2400" dirty="0" err="1">
                <a:solidFill>
                  <a:srgbClr val="000000"/>
                </a:solidFill>
              </a:rPr>
              <a:t>har</a:t>
            </a:r>
            <a:r>
              <a:rPr lang="en-US" sz="2400" dirty="0">
                <a:solidFill>
                  <a:srgbClr val="000000"/>
                </a:solidFill>
              </a:rPr>
              <a:t> </a:t>
            </a:r>
            <a:r>
              <a:rPr lang="en-US" sz="2400" dirty="0" err="1">
                <a:solidFill>
                  <a:srgbClr val="000000"/>
                </a:solidFill>
              </a:rPr>
              <a:t>gjort</a:t>
            </a:r>
            <a:r>
              <a:rPr lang="en-US" sz="2400" dirty="0">
                <a:solidFill>
                  <a:srgbClr val="000000"/>
                </a:solidFill>
              </a:rPr>
              <a:t> </a:t>
            </a:r>
            <a:r>
              <a:rPr lang="en-US" sz="2400" dirty="0" err="1">
                <a:solidFill>
                  <a:srgbClr val="000000"/>
                </a:solidFill>
              </a:rPr>
              <a:t>det</a:t>
            </a:r>
            <a:r>
              <a:rPr lang="en-US" sz="2400" dirty="0">
                <a:solidFill>
                  <a:srgbClr val="000000"/>
                </a:solidFill>
              </a:rPr>
              <a:t> </a:t>
            </a:r>
            <a:r>
              <a:rPr lang="en-US" sz="2400" dirty="0" err="1">
                <a:solidFill>
                  <a:srgbClr val="000000"/>
                </a:solidFill>
              </a:rPr>
              <a:t>lönsamt</a:t>
            </a:r>
            <a:r>
              <a:rPr lang="en-US" sz="2400" dirty="0">
                <a:solidFill>
                  <a:srgbClr val="000000"/>
                </a:solidFill>
              </a:rPr>
              <a:t> </a:t>
            </a:r>
            <a:r>
              <a:rPr lang="en-US" sz="2400" dirty="0" err="1">
                <a:solidFill>
                  <a:srgbClr val="000000"/>
                </a:solidFill>
              </a:rPr>
              <a:t>att</a:t>
            </a:r>
            <a:r>
              <a:rPr lang="en-US" sz="2400" dirty="0">
                <a:solidFill>
                  <a:srgbClr val="000000"/>
                </a:solidFill>
              </a:rPr>
              <a:t> </a:t>
            </a:r>
            <a:r>
              <a:rPr lang="en-US" sz="2400" dirty="0" err="1">
                <a:solidFill>
                  <a:srgbClr val="000000"/>
                </a:solidFill>
              </a:rPr>
              <a:t>omvandla</a:t>
            </a:r>
            <a:r>
              <a:rPr lang="en-US" sz="2400" dirty="0">
                <a:solidFill>
                  <a:srgbClr val="000000"/>
                </a:solidFill>
              </a:rPr>
              <a:t> </a:t>
            </a:r>
            <a:r>
              <a:rPr lang="en-US" sz="2400" dirty="0" err="1">
                <a:solidFill>
                  <a:srgbClr val="000000"/>
                </a:solidFill>
              </a:rPr>
              <a:t>spannmål</a:t>
            </a:r>
            <a:r>
              <a:rPr lang="en-US" sz="2400" dirty="0">
                <a:solidFill>
                  <a:srgbClr val="000000"/>
                </a:solidFill>
              </a:rPr>
              <a:t> till </a:t>
            </a:r>
            <a:r>
              <a:rPr lang="en-US" sz="2400" dirty="0" err="1" smtClean="0">
                <a:solidFill>
                  <a:srgbClr val="000000"/>
                </a:solidFill>
              </a:rPr>
              <a:t>bränsle</a:t>
            </a:r>
            <a:r>
              <a:rPr lang="en-US" sz="2400" dirty="0" smtClean="0">
                <a:solidFill>
                  <a:srgbClr val="000000"/>
                </a:solidFill>
              </a:rPr>
              <a:t>.</a:t>
            </a:r>
            <a:endParaRPr lang="en-US" sz="2400" dirty="0">
              <a:solidFill>
                <a:srgbClr val="000000"/>
              </a:solidFill>
            </a:endParaRPr>
          </a:p>
        </p:txBody>
      </p:sp>
      <p:sp>
        <p:nvSpPr>
          <p:cNvPr id="9223" name="Text Box 6"/>
          <p:cNvSpPr txBox="1">
            <a:spLocks noChangeArrowheads="1"/>
          </p:cNvSpPr>
          <p:nvPr/>
        </p:nvSpPr>
        <p:spPr bwMode="auto">
          <a:xfrm>
            <a:off x="179512" y="5836182"/>
            <a:ext cx="8389937" cy="833178"/>
          </a:xfrm>
          <a:prstGeom prst="rect">
            <a:avLst/>
          </a:prstGeom>
          <a:noFill/>
          <a:ln w="9525">
            <a:noFill/>
            <a:round/>
            <a:headEnd/>
            <a:tailEnd/>
          </a:ln>
        </p:spPr>
        <p:txBody>
          <a:bodyPr wrap="square" lIns="90000" tIns="46800" rIns="90000" bIns="46800">
            <a:spAutoFit/>
          </a:bodyPr>
          <a:lstStyle/>
          <a:p>
            <a:pPr algn="l">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i="1" dirty="0">
                <a:solidFill>
                  <a:srgbClr val="000000"/>
                </a:solidFill>
              </a:rPr>
              <a:t>Den </a:t>
            </a:r>
            <a:r>
              <a:rPr lang="en-US" sz="2400" i="1" dirty="0" err="1">
                <a:solidFill>
                  <a:srgbClr val="000000"/>
                </a:solidFill>
              </a:rPr>
              <a:t>spannmål</a:t>
            </a:r>
            <a:r>
              <a:rPr lang="en-US" sz="2400" i="1" dirty="0">
                <a:solidFill>
                  <a:srgbClr val="000000"/>
                </a:solidFill>
              </a:rPr>
              <a:t> </a:t>
            </a:r>
            <a:r>
              <a:rPr lang="en-US" sz="2400" i="1" dirty="0" err="1">
                <a:solidFill>
                  <a:srgbClr val="000000"/>
                </a:solidFill>
              </a:rPr>
              <a:t>som</a:t>
            </a:r>
            <a:r>
              <a:rPr lang="en-US" sz="2400" i="1" dirty="0">
                <a:solidFill>
                  <a:srgbClr val="000000"/>
                </a:solidFill>
              </a:rPr>
              <a:t> </a:t>
            </a:r>
            <a:r>
              <a:rPr lang="en-US" sz="2400" i="1" dirty="0" err="1">
                <a:solidFill>
                  <a:srgbClr val="000000"/>
                </a:solidFill>
              </a:rPr>
              <a:t>krävs</a:t>
            </a:r>
            <a:r>
              <a:rPr lang="en-US" sz="2400" i="1" dirty="0">
                <a:solidFill>
                  <a:srgbClr val="000000"/>
                </a:solidFill>
              </a:rPr>
              <a:t> </a:t>
            </a:r>
            <a:r>
              <a:rPr lang="en-US" sz="2400" i="1" dirty="0" err="1">
                <a:solidFill>
                  <a:srgbClr val="000000"/>
                </a:solidFill>
              </a:rPr>
              <a:t>för</a:t>
            </a:r>
            <a:r>
              <a:rPr lang="en-US" sz="2400" i="1" dirty="0">
                <a:solidFill>
                  <a:srgbClr val="000000"/>
                </a:solidFill>
              </a:rPr>
              <a:t> </a:t>
            </a:r>
            <a:r>
              <a:rPr lang="en-US" sz="2400" i="1" dirty="0" err="1">
                <a:solidFill>
                  <a:srgbClr val="000000"/>
                </a:solidFill>
              </a:rPr>
              <a:t>att</a:t>
            </a:r>
            <a:r>
              <a:rPr lang="en-US" sz="2400" i="1" dirty="0">
                <a:solidFill>
                  <a:srgbClr val="000000"/>
                </a:solidFill>
              </a:rPr>
              <a:t> </a:t>
            </a:r>
            <a:r>
              <a:rPr lang="en-US" sz="2400" i="1" dirty="0" err="1">
                <a:solidFill>
                  <a:srgbClr val="000000"/>
                </a:solidFill>
              </a:rPr>
              <a:t>tillverka</a:t>
            </a:r>
            <a:r>
              <a:rPr lang="en-US" sz="2400" i="1" dirty="0">
                <a:solidFill>
                  <a:srgbClr val="000000"/>
                </a:solidFill>
              </a:rPr>
              <a:t> 100 liter </a:t>
            </a:r>
            <a:r>
              <a:rPr lang="en-US" sz="2400" i="1" dirty="0" err="1">
                <a:solidFill>
                  <a:srgbClr val="000000"/>
                </a:solidFill>
              </a:rPr>
              <a:t>etanol</a:t>
            </a:r>
            <a:r>
              <a:rPr lang="en-US" sz="2400" i="1" dirty="0">
                <a:solidFill>
                  <a:srgbClr val="000000"/>
                </a:solidFill>
              </a:rPr>
              <a:t> </a:t>
            </a:r>
            <a:r>
              <a:rPr lang="en-US" sz="2400" i="1" dirty="0" err="1">
                <a:solidFill>
                  <a:srgbClr val="000000"/>
                </a:solidFill>
              </a:rPr>
              <a:t>skulle</a:t>
            </a:r>
            <a:r>
              <a:rPr lang="en-US" sz="2400" i="1" dirty="0">
                <a:solidFill>
                  <a:srgbClr val="000000"/>
                </a:solidFill>
              </a:rPr>
              <a:t> </a:t>
            </a:r>
            <a:r>
              <a:rPr lang="en-US" sz="2400" i="1" dirty="0" err="1">
                <a:solidFill>
                  <a:srgbClr val="000000"/>
                </a:solidFill>
              </a:rPr>
              <a:t>kunna</a:t>
            </a:r>
            <a:r>
              <a:rPr lang="en-US" sz="2400" i="1" dirty="0">
                <a:solidFill>
                  <a:srgbClr val="000000"/>
                </a:solidFill>
              </a:rPr>
              <a:t> </a:t>
            </a:r>
            <a:r>
              <a:rPr lang="en-US" sz="2400" i="1" dirty="0" err="1">
                <a:solidFill>
                  <a:srgbClr val="000000"/>
                </a:solidFill>
              </a:rPr>
              <a:t>livnära</a:t>
            </a:r>
            <a:r>
              <a:rPr lang="en-US" sz="2400" i="1" dirty="0">
                <a:solidFill>
                  <a:srgbClr val="000000"/>
                </a:solidFill>
              </a:rPr>
              <a:t> en </a:t>
            </a:r>
            <a:r>
              <a:rPr lang="en-US" sz="2400" i="1" dirty="0" smtClean="0">
                <a:solidFill>
                  <a:srgbClr val="000000"/>
                </a:solidFill>
              </a:rPr>
              <a:t>person </a:t>
            </a:r>
            <a:r>
              <a:rPr lang="en-US" sz="2400" i="1" dirty="0" err="1">
                <a:solidFill>
                  <a:srgbClr val="000000"/>
                </a:solidFill>
              </a:rPr>
              <a:t>i</a:t>
            </a:r>
            <a:r>
              <a:rPr lang="en-US" sz="2400" i="1" dirty="0">
                <a:solidFill>
                  <a:srgbClr val="000000"/>
                </a:solidFill>
              </a:rPr>
              <a:t> </a:t>
            </a:r>
            <a:r>
              <a:rPr lang="en-US" sz="2400" i="1" dirty="0" err="1">
                <a:solidFill>
                  <a:srgbClr val="000000"/>
                </a:solidFill>
              </a:rPr>
              <a:t>ett</a:t>
            </a:r>
            <a:r>
              <a:rPr lang="en-US" sz="2400" i="1" dirty="0">
                <a:solidFill>
                  <a:srgbClr val="000000"/>
                </a:solidFill>
              </a:rPr>
              <a:t> </a:t>
            </a:r>
            <a:r>
              <a:rPr lang="en-US" sz="2400" i="1" dirty="0" err="1">
                <a:solidFill>
                  <a:srgbClr val="000000"/>
                </a:solidFill>
              </a:rPr>
              <a:t>helt</a:t>
            </a:r>
            <a:r>
              <a:rPr lang="en-US" sz="2400" i="1" dirty="0">
                <a:solidFill>
                  <a:srgbClr val="000000"/>
                </a:solidFill>
              </a:rPr>
              <a:t> </a:t>
            </a:r>
            <a:r>
              <a:rPr lang="en-US" sz="2400" i="1" dirty="0" err="1">
                <a:solidFill>
                  <a:srgbClr val="000000"/>
                </a:solidFill>
              </a:rPr>
              <a:t>år</a:t>
            </a:r>
            <a:r>
              <a:rPr lang="en-US" sz="2400" i="1" dirty="0" smtClean="0">
                <a:solidFill>
                  <a:srgbClr val="000000"/>
                </a:solidFill>
              </a:rPr>
              <a:t>.</a:t>
            </a:r>
            <a:endParaRPr lang="en-US" sz="2400" i="1" dirty="0">
              <a:solidFill>
                <a:srgbClr val="000000"/>
              </a:solidFill>
            </a:endParaRPr>
          </a:p>
        </p:txBody>
      </p:sp>
      <p:sp>
        <p:nvSpPr>
          <p:cNvPr id="9224" name="Text Box 7"/>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Dave Huss</a:t>
            </a:r>
          </a:p>
        </p:txBody>
      </p:sp>
      <p:sp>
        <p:nvSpPr>
          <p:cNvPr id="9" name="Rectangle 5"/>
          <p:cNvSpPr>
            <a:spLocks noChangeArrowheads="1"/>
          </p:cNvSpPr>
          <p:nvPr/>
        </p:nvSpPr>
        <p:spPr bwMode="auto">
          <a:xfrm>
            <a:off x="179512" y="3068960"/>
            <a:ext cx="3816424" cy="2664296"/>
          </a:xfrm>
          <a:prstGeom prst="rect">
            <a:avLst/>
          </a:prstGeom>
          <a:noFill/>
          <a:ln w="9525">
            <a:noFill/>
            <a:round/>
            <a:headEnd/>
            <a:tailEnd/>
          </a:ln>
        </p:spPr>
        <p:txBody>
          <a:bodyPr lIns="90000" tIns="46800" rIns="90000" bIns="46800"/>
          <a:lstStyle/>
          <a:p>
            <a:pPr marL="336550" indent="-336550" algn="l">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USAs </a:t>
            </a:r>
            <a:r>
              <a:rPr lang="en-US" sz="2400" dirty="0" err="1" smtClean="0">
                <a:solidFill>
                  <a:srgbClr val="000000"/>
                </a:solidFill>
              </a:rPr>
              <a:t>snabba</a:t>
            </a:r>
            <a:r>
              <a:rPr lang="en-US" sz="2400" dirty="0" smtClean="0">
                <a:solidFill>
                  <a:srgbClr val="000000"/>
                </a:solidFill>
              </a:rPr>
              <a:t> </a:t>
            </a:r>
            <a:r>
              <a:rPr lang="en-US" sz="2400" dirty="0" err="1" smtClean="0">
                <a:solidFill>
                  <a:srgbClr val="000000"/>
                </a:solidFill>
              </a:rPr>
              <a:t>omställ-ning</a:t>
            </a:r>
            <a:r>
              <a:rPr lang="en-US" sz="2400" dirty="0" smtClean="0">
                <a:solidFill>
                  <a:srgbClr val="000000"/>
                </a:solidFill>
              </a:rPr>
              <a:t> till </a:t>
            </a:r>
            <a:r>
              <a:rPr lang="en-US" sz="2400" dirty="0" err="1" smtClean="0">
                <a:solidFill>
                  <a:srgbClr val="000000"/>
                </a:solidFill>
              </a:rPr>
              <a:t>etanolproduktion</a:t>
            </a:r>
            <a:r>
              <a:rPr lang="en-US" sz="2400" dirty="0" smtClean="0">
                <a:solidFill>
                  <a:srgbClr val="000000"/>
                </a:solidFill>
              </a:rPr>
              <a:t> </a:t>
            </a:r>
            <a:r>
              <a:rPr lang="en-US" sz="2400" dirty="0" err="1" smtClean="0">
                <a:solidFill>
                  <a:srgbClr val="000000"/>
                </a:solidFill>
              </a:rPr>
              <a:t>gjorde</a:t>
            </a:r>
            <a:r>
              <a:rPr lang="en-US" sz="2400" dirty="0" smtClean="0">
                <a:solidFill>
                  <a:srgbClr val="000000"/>
                </a:solidFill>
              </a:rPr>
              <a:t> </a:t>
            </a:r>
            <a:r>
              <a:rPr lang="en-US" sz="2400" dirty="0" err="1" smtClean="0">
                <a:solidFill>
                  <a:srgbClr val="000000"/>
                </a:solidFill>
              </a:rPr>
              <a:t>att</a:t>
            </a:r>
            <a:r>
              <a:rPr lang="en-US" sz="2400" dirty="0" smtClean="0">
                <a:solidFill>
                  <a:srgbClr val="000000"/>
                </a:solidFill>
              </a:rPr>
              <a:t> den </a:t>
            </a:r>
            <a:r>
              <a:rPr lang="en-US" sz="2400" dirty="0" err="1" smtClean="0">
                <a:solidFill>
                  <a:srgbClr val="000000"/>
                </a:solidFill>
              </a:rPr>
              <a:t>globala</a:t>
            </a:r>
            <a:r>
              <a:rPr lang="en-US" sz="2400" dirty="0" smtClean="0">
                <a:solidFill>
                  <a:srgbClr val="000000"/>
                </a:solidFill>
              </a:rPr>
              <a:t> </a:t>
            </a:r>
            <a:r>
              <a:rPr lang="en-US" sz="2400" dirty="0" err="1" smtClean="0">
                <a:solidFill>
                  <a:srgbClr val="000000"/>
                </a:solidFill>
              </a:rPr>
              <a:t>efterfrågeökningen</a:t>
            </a:r>
            <a:r>
              <a:rPr lang="en-US" sz="2400" dirty="0" smtClean="0">
                <a:solidFill>
                  <a:srgbClr val="000000"/>
                </a:solidFill>
              </a:rPr>
              <a:t> </a:t>
            </a:r>
            <a:r>
              <a:rPr lang="en-US" sz="2400" dirty="0" err="1" smtClean="0">
                <a:solidFill>
                  <a:srgbClr val="000000"/>
                </a:solidFill>
              </a:rPr>
              <a:t>på</a:t>
            </a:r>
            <a:r>
              <a:rPr lang="en-US" sz="2400" dirty="0" smtClean="0">
                <a:solidFill>
                  <a:srgbClr val="000000"/>
                </a:solidFill>
              </a:rPr>
              <a:t> </a:t>
            </a:r>
            <a:r>
              <a:rPr lang="en-US" sz="2400" dirty="0" err="1" smtClean="0">
                <a:solidFill>
                  <a:srgbClr val="000000"/>
                </a:solidFill>
              </a:rPr>
              <a:t>spannmål</a:t>
            </a:r>
            <a:r>
              <a:rPr lang="en-US" sz="2400" dirty="0" smtClean="0">
                <a:solidFill>
                  <a:srgbClr val="000000"/>
                </a:solidFill>
              </a:rPr>
              <a:t> </a:t>
            </a:r>
            <a:r>
              <a:rPr lang="en-US" sz="2400" dirty="0" err="1" smtClean="0">
                <a:solidFill>
                  <a:srgbClr val="000000"/>
                </a:solidFill>
              </a:rPr>
              <a:t>dubblades</a:t>
            </a:r>
            <a:r>
              <a:rPr lang="en-US" sz="2400" dirty="0" smtClean="0">
                <a:solidFill>
                  <a:srgbClr val="000000"/>
                </a:solidFill>
              </a:rPr>
              <a:t> </a:t>
            </a:r>
            <a:r>
              <a:rPr lang="en-US" sz="2400" dirty="0" err="1" smtClean="0">
                <a:solidFill>
                  <a:srgbClr val="000000"/>
                </a:solidFill>
              </a:rPr>
              <a:t>och</a:t>
            </a:r>
            <a:r>
              <a:rPr lang="en-US" sz="2400" dirty="0" smtClean="0">
                <a:solidFill>
                  <a:srgbClr val="000000"/>
                </a:solidFill>
              </a:rPr>
              <a:t> </a:t>
            </a:r>
            <a:r>
              <a:rPr lang="en-US" sz="2400" dirty="0" err="1" smtClean="0">
                <a:solidFill>
                  <a:srgbClr val="000000"/>
                </a:solidFill>
              </a:rPr>
              <a:t>världens</a:t>
            </a:r>
            <a:r>
              <a:rPr lang="en-US" sz="2400" dirty="0" smtClean="0">
                <a:solidFill>
                  <a:srgbClr val="000000"/>
                </a:solidFill>
              </a:rPr>
              <a:t> </a:t>
            </a:r>
            <a:r>
              <a:rPr lang="en-US" sz="2400" dirty="0" err="1" smtClean="0">
                <a:solidFill>
                  <a:srgbClr val="000000"/>
                </a:solidFill>
              </a:rPr>
              <a:t>spannmålspriser</a:t>
            </a:r>
            <a:r>
              <a:rPr lang="en-US" sz="2400" dirty="0" smtClean="0">
                <a:solidFill>
                  <a:srgbClr val="000000"/>
                </a:solidFill>
              </a:rPr>
              <a:t> </a:t>
            </a:r>
            <a:r>
              <a:rPr lang="en-US" sz="2400" dirty="0" err="1" smtClean="0">
                <a:solidFill>
                  <a:srgbClr val="000000"/>
                </a:solidFill>
              </a:rPr>
              <a:t>steg</a:t>
            </a:r>
            <a:r>
              <a:rPr lang="en-US" sz="2400" dirty="0" smtClean="0">
                <a:solidFill>
                  <a:srgbClr val="000000"/>
                </a:solidFill>
              </a:rPr>
              <a:t>.</a:t>
            </a: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3"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0243"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Livsmedelsbristens geopolitik</a:t>
            </a:r>
          </a:p>
        </p:txBody>
      </p:sp>
      <p:sp>
        <p:nvSpPr>
          <p:cNvPr id="11267" name="Rectangle 3"/>
          <p:cNvSpPr>
            <a:spLocks noChangeArrowheads="1"/>
          </p:cNvSpPr>
          <p:nvPr/>
        </p:nvSpPr>
        <p:spPr bwMode="auto">
          <a:xfrm>
            <a:off x="304800" y="1481138"/>
            <a:ext cx="8562975" cy="4972198"/>
          </a:xfrm>
          <a:prstGeom prst="rect">
            <a:avLst/>
          </a:prstGeom>
          <a:solidFill>
            <a:srgbClr val="FFFFFF">
              <a:alpha val="89803"/>
            </a:srgbClr>
          </a:solidFill>
          <a:ln w="9525">
            <a:noFill/>
            <a:round/>
            <a:headEnd/>
            <a:tailEnd/>
          </a:ln>
        </p:spPr>
        <p:txBody>
          <a:bodyPr wrap="none" anchor="ctr"/>
          <a:lstStyle/>
          <a:p>
            <a:endParaRPr lang="sv-SE"/>
          </a:p>
        </p:txBody>
      </p:sp>
      <p:sp>
        <p:nvSpPr>
          <p:cNvPr id="11268" name="Text Box 4"/>
          <p:cNvSpPr txBox="1">
            <a:spLocks noChangeArrowheads="1"/>
          </p:cNvSpPr>
          <p:nvPr/>
        </p:nvSpPr>
        <p:spPr bwMode="auto">
          <a:xfrm>
            <a:off x="395536" y="1657350"/>
            <a:ext cx="8229600" cy="1627634"/>
          </a:xfrm>
          <a:prstGeom prst="rect">
            <a:avLst/>
          </a:prstGeom>
          <a:noFill/>
          <a:ln w="9525">
            <a:noFill/>
            <a:round/>
            <a:headEnd/>
            <a:tailEnd/>
          </a:ln>
        </p:spPr>
        <p:txBody>
          <a:bodyPr/>
          <a:lstStyle/>
          <a:p>
            <a:pPr marL="336550" indent="-336550" algn="l">
              <a:lnSpc>
                <a:spcPct val="90000"/>
              </a:lnSpc>
              <a:spcBef>
                <a:spcPts val="14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a:solidFill>
                  <a:srgbClr val="000000"/>
                </a:solidFill>
                <a:cs typeface="Arial Unicode MS" charset="0"/>
              </a:rPr>
              <a:t>I </a:t>
            </a:r>
            <a:r>
              <a:rPr lang="en-US" sz="2800" dirty="0" err="1">
                <a:solidFill>
                  <a:srgbClr val="000000"/>
                </a:solidFill>
                <a:cs typeface="Arial Unicode MS" charset="0"/>
              </a:rPr>
              <a:t>slutet</a:t>
            </a:r>
            <a:r>
              <a:rPr lang="en-US" sz="2800" dirty="0">
                <a:solidFill>
                  <a:srgbClr val="000000"/>
                </a:solidFill>
                <a:cs typeface="Arial Unicode MS" charset="0"/>
              </a:rPr>
              <a:t> </a:t>
            </a:r>
            <a:r>
              <a:rPr lang="en-US" sz="2800" dirty="0" err="1">
                <a:solidFill>
                  <a:srgbClr val="000000"/>
                </a:solidFill>
                <a:cs typeface="Arial Unicode MS" charset="0"/>
              </a:rPr>
              <a:t>av</a:t>
            </a:r>
            <a:r>
              <a:rPr lang="en-US" sz="2800" dirty="0">
                <a:solidFill>
                  <a:srgbClr val="000000"/>
                </a:solidFill>
                <a:cs typeface="Arial Unicode MS" charset="0"/>
              </a:rPr>
              <a:t> </a:t>
            </a:r>
            <a:r>
              <a:rPr lang="en-US" sz="2800" dirty="0" err="1">
                <a:solidFill>
                  <a:srgbClr val="000000"/>
                </a:solidFill>
                <a:cs typeface="Arial Unicode MS" charset="0"/>
              </a:rPr>
              <a:t>år</a:t>
            </a:r>
            <a:r>
              <a:rPr lang="en-US" sz="2800" dirty="0">
                <a:solidFill>
                  <a:srgbClr val="000000"/>
                </a:solidFill>
                <a:cs typeface="Arial Unicode MS" charset="0"/>
              </a:rPr>
              <a:t> 2007 </a:t>
            </a:r>
            <a:r>
              <a:rPr lang="en-US" sz="2800" dirty="0" err="1">
                <a:solidFill>
                  <a:srgbClr val="000000"/>
                </a:solidFill>
                <a:cs typeface="Arial Unicode MS" charset="0"/>
              </a:rPr>
              <a:t>drevs</a:t>
            </a:r>
            <a:r>
              <a:rPr lang="en-US" sz="2800" dirty="0">
                <a:solidFill>
                  <a:srgbClr val="000000"/>
                </a:solidFill>
                <a:cs typeface="Arial Unicode MS" charset="0"/>
              </a:rPr>
              <a:t> </a:t>
            </a:r>
            <a:r>
              <a:rPr lang="en-US" sz="2800" dirty="0" err="1">
                <a:solidFill>
                  <a:srgbClr val="000000"/>
                </a:solidFill>
                <a:cs typeface="Arial Unicode MS" charset="0"/>
              </a:rPr>
              <a:t>priserna</a:t>
            </a:r>
            <a:r>
              <a:rPr lang="en-US" sz="2800" dirty="0">
                <a:solidFill>
                  <a:srgbClr val="000000"/>
                </a:solidFill>
                <a:cs typeface="Arial Unicode MS" charset="0"/>
              </a:rPr>
              <a:t> </a:t>
            </a:r>
            <a:r>
              <a:rPr lang="en-US" sz="2800" dirty="0" err="1">
                <a:solidFill>
                  <a:srgbClr val="000000"/>
                </a:solidFill>
                <a:cs typeface="Arial Unicode MS" charset="0"/>
              </a:rPr>
              <a:t>upp</a:t>
            </a:r>
            <a:r>
              <a:rPr lang="en-US" sz="2800" dirty="0">
                <a:solidFill>
                  <a:srgbClr val="000000"/>
                </a:solidFill>
                <a:cs typeface="Arial Unicode MS" charset="0"/>
              </a:rPr>
              <a:t> </a:t>
            </a:r>
            <a:r>
              <a:rPr lang="en-US" sz="2800" dirty="0" err="1">
                <a:solidFill>
                  <a:srgbClr val="000000"/>
                </a:solidFill>
                <a:cs typeface="Arial Unicode MS" charset="0"/>
              </a:rPr>
              <a:t>ytterligare</a:t>
            </a:r>
            <a:r>
              <a:rPr lang="en-US" sz="2800" dirty="0">
                <a:solidFill>
                  <a:srgbClr val="000000"/>
                </a:solidFill>
                <a:cs typeface="Arial Unicode MS" charset="0"/>
              </a:rPr>
              <a:t> </a:t>
            </a:r>
            <a:r>
              <a:rPr lang="en-US" sz="2800" dirty="0" err="1">
                <a:solidFill>
                  <a:srgbClr val="000000"/>
                </a:solidFill>
                <a:cs typeface="Arial Unicode MS" charset="0"/>
              </a:rPr>
              <a:t>när</a:t>
            </a:r>
            <a:r>
              <a:rPr lang="en-US" sz="2800" dirty="0">
                <a:solidFill>
                  <a:srgbClr val="000000"/>
                </a:solidFill>
                <a:cs typeface="Arial Unicode MS" charset="0"/>
              </a:rPr>
              <a:t> </a:t>
            </a:r>
            <a:r>
              <a:rPr lang="en-US" sz="2800" dirty="0" err="1">
                <a:solidFill>
                  <a:srgbClr val="000000"/>
                </a:solidFill>
                <a:cs typeface="Arial Unicode MS" charset="0"/>
              </a:rPr>
              <a:t>utbudet</a:t>
            </a:r>
            <a:r>
              <a:rPr lang="en-US" sz="2800" dirty="0">
                <a:solidFill>
                  <a:srgbClr val="000000"/>
                </a:solidFill>
                <a:cs typeface="Arial Unicode MS" charset="0"/>
              </a:rPr>
              <a:t> </a:t>
            </a:r>
            <a:r>
              <a:rPr lang="en-US" sz="2800" dirty="0" err="1">
                <a:solidFill>
                  <a:srgbClr val="000000"/>
                </a:solidFill>
                <a:cs typeface="Arial Unicode MS" charset="0"/>
              </a:rPr>
              <a:t>på</a:t>
            </a:r>
            <a:r>
              <a:rPr lang="en-US" sz="2800" dirty="0">
                <a:solidFill>
                  <a:srgbClr val="000000"/>
                </a:solidFill>
                <a:cs typeface="Arial Unicode MS" charset="0"/>
              </a:rPr>
              <a:t> </a:t>
            </a:r>
            <a:r>
              <a:rPr lang="en-US" sz="2800" dirty="0" err="1">
                <a:solidFill>
                  <a:srgbClr val="000000"/>
                </a:solidFill>
                <a:cs typeface="Arial Unicode MS" charset="0"/>
              </a:rPr>
              <a:t>världsmarknaden</a:t>
            </a:r>
            <a:r>
              <a:rPr lang="en-US" sz="2800" dirty="0">
                <a:solidFill>
                  <a:srgbClr val="000000"/>
                </a:solidFill>
                <a:cs typeface="Arial Unicode MS" charset="0"/>
              </a:rPr>
              <a:t> </a:t>
            </a:r>
            <a:r>
              <a:rPr lang="en-US" sz="2800" dirty="0" err="1">
                <a:solidFill>
                  <a:srgbClr val="000000"/>
                </a:solidFill>
                <a:cs typeface="Arial Unicode MS" charset="0"/>
              </a:rPr>
              <a:t>minskades</a:t>
            </a:r>
            <a:r>
              <a:rPr lang="en-US" sz="2800" dirty="0">
                <a:solidFill>
                  <a:srgbClr val="000000"/>
                </a:solidFill>
                <a:cs typeface="Arial Unicode MS" charset="0"/>
              </a:rPr>
              <a:t> </a:t>
            </a:r>
            <a:r>
              <a:rPr lang="en-US" sz="2800" dirty="0" err="1">
                <a:solidFill>
                  <a:srgbClr val="000000"/>
                </a:solidFill>
                <a:cs typeface="Arial Unicode MS" charset="0"/>
              </a:rPr>
              <a:t>av</a:t>
            </a:r>
            <a:r>
              <a:rPr lang="en-US" sz="2800" dirty="0">
                <a:solidFill>
                  <a:srgbClr val="000000"/>
                </a:solidFill>
                <a:cs typeface="Arial Unicode MS" charset="0"/>
              </a:rPr>
              <a:t> </a:t>
            </a:r>
            <a:r>
              <a:rPr lang="en-US" sz="2800" dirty="0" err="1">
                <a:solidFill>
                  <a:srgbClr val="000000"/>
                </a:solidFill>
                <a:cs typeface="Arial Unicode MS" charset="0"/>
              </a:rPr>
              <a:t>att</a:t>
            </a:r>
            <a:r>
              <a:rPr lang="en-US" sz="2800" dirty="0">
                <a:solidFill>
                  <a:srgbClr val="000000"/>
                </a:solidFill>
                <a:cs typeface="Arial Unicode MS" charset="0"/>
              </a:rPr>
              <a:t> </a:t>
            </a:r>
            <a:r>
              <a:rPr lang="en-US" sz="2800" dirty="0" err="1" smtClean="0">
                <a:solidFill>
                  <a:srgbClr val="000000"/>
                </a:solidFill>
                <a:cs typeface="Arial Unicode MS" charset="0"/>
              </a:rPr>
              <a:t>ledande</a:t>
            </a:r>
            <a:r>
              <a:rPr lang="en-US" sz="2800" dirty="0" smtClean="0">
                <a:solidFill>
                  <a:srgbClr val="000000"/>
                </a:solidFill>
                <a:cs typeface="Arial Unicode MS" charset="0"/>
              </a:rPr>
              <a:t> </a:t>
            </a:r>
            <a:r>
              <a:rPr lang="en-US" sz="2800" dirty="0" err="1">
                <a:solidFill>
                  <a:srgbClr val="000000"/>
                </a:solidFill>
                <a:cs typeface="Arial Unicode MS" charset="0"/>
              </a:rPr>
              <a:t>spannmålsexportörer</a:t>
            </a:r>
            <a:r>
              <a:rPr lang="en-US" sz="2800" dirty="0">
                <a:solidFill>
                  <a:srgbClr val="000000"/>
                </a:solidFill>
                <a:cs typeface="Arial Unicode MS" charset="0"/>
              </a:rPr>
              <a:t> </a:t>
            </a:r>
            <a:r>
              <a:rPr lang="en-US" sz="2800" dirty="0" err="1">
                <a:solidFill>
                  <a:srgbClr val="000000"/>
                </a:solidFill>
                <a:cs typeface="Arial Unicode MS" charset="0"/>
              </a:rPr>
              <a:t>som</a:t>
            </a:r>
            <a:r>
              <a:rPr lang="en-US" sz="2800" dirty="0">
                <a:solidFill>
                  <a:srgbClr val="000000"/>
                </a:solidFill>
                <a:cs typeface="Arial Unicode MS" charset="0"/>
              </a:rPr>
              <a:t> Vietnam </a:t>
            </a:r>
            <a:r>
              <a:rPr lang="en-US" sz="2800" dirty="0" err="1">
                <a:solidFill>
                  <a:srgbClr val="000000"/>
                </a:solidFill>
                <a:cs typeface="Arial Unicode MS" charset="0"/>
              </a:rPr>
              <a:t>begränsade</a:t>
            </a:r>
            <a:r>
              <a:rPr lang="en-US" sz="2800" dirty="0">
                <a:solidFill>
                  <a:srgbClr val="000000"/>
                </a:solidFill>
                <a:cs typeface="Arial Unicode MS" charset="0"/>
              </a:rPr>
              <a:t> </a:t>
            </a:r>
            <a:r>
              <a:rPr lang="en-US" sz="2800" dirty="0" err="1">
                <a:solidFill>
                  <a:srgbClr val="000000"/>
                </a:solidFill>
                <a:cs typeface="Arial Unicode MS" charset="0"/>
              </a:rPr>
              <a:t>eller</a:t>
            </a:r>
            <a:r>
              <a:rPr lang="en-US" sz="2800" dirty="0">
                <a:solidFill>
                  <a:srgbClr val="000000"/>
                </a:solidFill>
                <a:cs typeface="Arial Unicode MS" charset="0"/>
              </a:rPr>
              <a:t> </a:t>
            </a:r>
            <a:r>
              <a:rPr lang="en-US" sz="2800" dirty="0" err="1">
                <a:solidFill>
                  <a:srgbClr val="000000"/>
                </a:solidFill>
                <a:cs typeface="Arial Unicode MS" charset="0"/>
              </a:rPr>
              <a:t>stoppade</a:t>
            </a:r>
            <a:r>
              <a:rPr lang="en-US" sz="2800" dirty="0">
                <a:solidFill>
                  <a:srgbClr val="000000"/>
                </a:solidFill>
                <a:cs typeface="Arial Unicode MS" charset="0"/>
              </a:rPr>
              <a:t> sin </a:t>
            </a:r>
            <a:r>
              <a:rPr lang="en-US" sz="2800" dirty="0" smtClean="0">
                <a:solidFill>
                  <a:srgbClr val="000000"/>
                </a:solidFill>
                <a:cs typeface="Arial Unicode MS" charset="0"/>
              </a:rPr>
              <a:t>export.</a:t>
            </a:r>
            <a:endParaRPr lang="en-US" sz="2800" dirty="0">
              <a:solidFill>
                <a:srgbClr val="000000"/>
              </a:solidFill>
              <a:cs typeface="Arial" charset="0"/>
            </a:endParaRPr>
          </a:p>
        </p:txBody>
      </p:sp>
      <p:sp>
        <p:nvSpPr>
          <p:cNvPr id="10246" name="Line 5"/>
          <p:cNvSpPr>
            <a:spLocks noChangeShapeType="1"/>
          </p:cNvSpPr>
          <p:nvPr/>
        </p:nvSpPr>
        <p:spPr bwMode="auto">
          <a:xfrm>
            <a:off x="711200" y="1219200"/>
            <a:ext cx="8432800" cy="1588"/>
          </a:xfrm>
          <a:prstGeom prst="line">
            <a:avLst/>
          </a:prstGeom>
          <a:noFill/>
          <a:ln w="38160">
            <a:solidFill>
              <a:srgbClr val="FFFFFF"/>
            </a:solidFill>
            <a:miter lim="800000"/>
            <a:headEnd/>
            <a:tailEnd/>
          </a:ln>
        </p:spPr>
        <p:txBody>
          <a:bodyPr/>
          <a:lstStyle/>
          <a:p>
            <a:endParaRPr lang="sv-SE"/>
          </a:p>
        </p:txBody>
      </p:sp>
      <p:sp>
        <p:nvSpPr>
          <p:cNvPr id="10247"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Niko Vujevic</a:t>
            </a:r>
          </a:p>
        </p:txBody>
      </p:sp>
      <p:sp>
        <p:nvSpPr>
          <p:cNvPr id="8" name="Text Box 4"/>
          <p:cNvSpPr txBox="1">
            <a:spLocks noChangeArrowheads="1"/>
          </p:cNvSpPr>
          <p:nvPr/>
        </p:nvSpPr>
        <p:spPr bwMode="auto">
          <a:xfrm>
            <a:off x="395536" y="3356992"/>
            <a:ext cx="8229600" cy="864096"/>
          </a:xfrm>
          <a:prstGeom prst="rect">
            <a:avLst/>
          </a:prstGeom>
          <a:noFill/>
          <a:ln w="9525">
            <a:noFill/>
            <a:round/>
            <a:headEnd/>
            <a:tailEnd/>
          </a:ln>
        </p:spPr>
        <p:txBody>
          <a:bodyPr/>
          <a:lstStyle/>
          <a:p>
            <a:pPr marL="336550" indent="-336550" algn="l">
              <a:lnSpc>
                <a:spcPct val="90000"/>
              </a:lnSpc>
              <a:spcBef>
                <a:spcPts val="14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Stigande</a:t>
            </a:r>
            <a:r>
              <a:rPr lang="en-US" sz="2800" dirty="0" smtClean="0">
                <a:solidFill>
                  <a:srgbClr val="000000"/>
                </a:solidFill>
              </a:rPr>
              <a:t> </a:t>
            </a:r>
            <a:r>
              <a:rPr lang="en-US" sz="2800" dirty="0" err="1" smtClean="0">
                <a:solidFill>
                  <a:srgbClr val="000000"/>
                </a:solidFill>
              </a:rPr>
              <a:t>spannmålspriser</a:t>
            </a:r>
            <a:r>
              <a:rPr lang="en-US" sz="2800" dirty="0" smtClean="0">
                <a:solidFill>
                  <a:srgbClr val="000000"/>
                </a:solidFill>
              </a:rPr>
              <a:t> </a:t>
            </a:r>
            <a:r>
              <a:rPr lang="en-US" sz="2800" dirty="0" err="1">
                <a:solidFill>
                  <a:srgbClr val="000000"/>
                </a:solidFill>
              </a:rPr>
              <a:t>orsakade</a:t>
            </a:r>
            <a:r>
              <a:rPr lang="en-US" sz="2800" dirty="0">
                <a:solidFill>
                  <a:srgbClr val="000000"/>
                </a:solidFill>
              </a:rPr>
              <a:t> </a:t>
            </a:r>
            <a:r>
              <a:rPr lang="en-US" sz="2800" dirty="0" err="1">
                <a:solidFill>
                  <a:srgbClr val="000000"/>
                </a:solidFill>
              </a:rPr>
              <a:t>upplopp</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oroligheter</a:t>
            </a:r>
            <a:r>
              <a:rPr lang="en-US" sz="2800" dirty="0">
                <a:solidFill>
                  <a:srgbClr val="000000"/>
                </a:solidFill>
              </a:rPr>
              <a:t> </a:t>
            </a:r>
            <a:r>
              <a:rPr lang="en-US" sz="2800" dirty="0" err="1">
                <a:solidFill>
                  <a:srgbClr val="000000"/>
                </a:solidFill>
              </a:rPr>
              <a:t>i</a:t>
            </a:r>
            <a:r>
              <a:rPr lang="en-US" sz="2800" dirty="0">
                <a:solidFill>
                  <a:srgbClr val="000000"/>
                </a:solidFill>
              </a:rPr>
              <a:t> </a:t>
            </a:r>
            <a:r>
              <a:rPr lang="en-US" sz="2800" dirty="0" err="1">
                <a:solidFill>
                  <a:srgbClr val="000000"/>
                </a:solidFill>
              </a:rPr>
              <a:t>dussintals</a:t>
            </a:r>
            <a:r>
              <a:rPr lang="en-US" sz="2800" dirty="0">
                <a:solidFill>
                  <a:srgbClr val="000000"/>
                </a:solidFill>
              </a:rPr>
              <a:t> </a:t>
            </a:r>
            <a:r>
              <a:rPr lang="en-US" sz="2800" dirty="0" err="1" smtClean="0">
                <a:solidFill>
                  <a:srgbClr val="000000"/>
                </a:solidFill>
              </a:rPr>
              <a:t>importerande</a:t>
            </a:r>
            <a:r>
              <a:rPr lang="en-US" sz="2800" dirty="0" smtClean="0">
                <a:solidFill>
                  <a:srgbClr val="000000"/>
                </a:solidFill>
              </a:rPr>
              <a:t> </a:t>
            </a:r>
            <a:r>
              <a:rPr lang="en-US" sz="2800" dirty="0" err="1" smtClean="0">
                <a:solidFill>
                  <a:srgbClr val="000000"/>
                </a:solidFill>
              </a:rPr>
              <a:t>länder</a:t>
            </a:r>
            <a:r>
              <a:rPr lang="en-US" sz="2800" dirty="0" smtClean="0">
                <a:solidFill>
                  <a:srgbClr val="000000"/>
                </a:solidFill>
              </a:rPr>
              <a:t>.</a:t>
            </a:r>
            <a:endParaRPr lang="en-US" sz="2800" dirty="0">
              <a:solidFill>
                <a:srgbClr val="000000"/>
              </a:solidFill>
              <a:cs typeface="Arial" charset="0"/>
            </a:endParaRPr>
          </a:p>
        </p:txBody>
      </p:sp>
      <p:sp>
        <p:nvSpPr>
          <p:cNvPr id="9" name="Text Box 4"/>
          <p:cNvSpPr txBox="1">
            <a:spLocks noChangeArrowheads="1"/>
          </p:cNvSpPr>
          <p:nvPr/>
        </p:nvSpPr>
        <p:spPr bwMode="auto">
          <a:xfrm>
            <a:off x="395536" y="4330302"/>
            <a:ext cx="8229600" cy="538858"/>
          </a:xfrm>
          <a:prstGeom prst="rect">
            <a:avLst/>
          </a:prstGeom>
          <a:noFill/>
          <a:ln w="9525">
            <a:noFill/>
            <a:round/>
            <a:headEnd/>
            <a:tailEnd/>
          </a:ln>
        </p:spPr>
        <p:txBody>
          <a:bodyPr/>
          <a:lstStyle/>
          <a:p>
            <a:pPr marL="336550" indent="-336550" algn="l">
              <a:lnSpc>
                <a:spcPct val="90000"/>
              </a:lnSpc>
              <a:spcBef>
                <a:spcPts val="14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cs typeface="Arial" charset="0"/>
              </a:rPr>
              <a:t>Detta</a:t>
            </a:r>
            <a:r>
              <a:rPr lang="en-US" sz="2800" dirty="0" smtClean="0">
                <a:solidFill>
                  <a:srgbClr val="000000"/>
                </a:solidFill>
                <a:cs typeface="Arial" charset="0"/>
              </a:rPr>
              <a:t> </a:t>
            </a:r>
            <a:r>
              <a:rPr lang="en-US" sz="2800" dirty="0" err="1">
                <a:solidFill>
                  <a:srgbClr val="000000"/>
                </a:solidFill>
                <a:cs typeface="Arial" charset="0"/>
              </a:rPr>
              <a:t>bidrog</a:t>
            </a:r>
            <a:r>
              <a:rPr lang="en-US" sz="2800" dirty="0">
                <a:solidFill>
                  <a:srgbClr val="000000"/>
                </a:solidFill>
                <a:cs typeface="Arial" charset="0"/>
              </a:rPr>
              <a:t> till </a:t>
            </a:r>
            <a:r>
              <a:rPr lang="en-US" sz="2800" dirty="0" err="1">
                <a:solidFill>
                  <a:srgbClr val="000000"/>
                </a:solidFill>
                <a:cs typeface="Arial" charset="0"/>
              </a:rPr>
              <a:t>att</a:t>
            </a:r>
            <a:r>
              <a:rPr lang="en-US" sz="2800" dirty="0">
                <a:solidFill>
                  <a:srgbClr val="000000"/>
                </a:solidFill>
                <a:cs typeface="Arial" charset="0"/>
              </a:rPr>
              <a:t> </a:t>
            </a:r>
            <a:r>
              <a:rPr lang="en-US" sz="2800" dirty="0" err="1">
                <a:solidFill>
                  <a:srgbClr val="000000"/>
                </a:solidFill>
                <a:cs typeface="Arial" charset="0"/>
              </a:rPr>
              <a:t>Haitis</a:t>
            </a:r>
            <a:r>
              <a:rPr lang="en-US" sz="2800" dirty="0">
                <a:solidFill>
                  <a:srgbClr val="000000"/>
                </a:solidFill>
                <a:cs typeface="Arial" charset="0"/>
              </a:rPr>
              <a:t> </a:t>
            </a:r>
            <a:r>
              <a:rPr lang="en-US" sz="2800" dirty="0" err="1">
                <a:solidFill>
                  <a:srgbClr val="000000"/>
                </a:solidFill>
                <a:cs typeface="Arial" charset="0"/>
              </a:rPr>
              <a:t>regering</a:t>
            </a:r>
            <a:r>
              <a:rPr lang="en-US" sz="2800" dirty="0">
                <a:solidFill>
                  <a:srgbClr val="000000"/>
                </a:solidFill>
                <a:cs typeface="Arial" charset="0"/>
              </a:rPr>
              <a:t> </a:t>
            </a:r>
            <a:r>
              <a:rPr lang="en-US" sz="2800" dirty="0" err="1" smtClean="0">
                <a:solidFill>
                  <a:srgbClr val="000000"/>
                </a:solidFill>
                <a:cs typeface="Arial" charset="0"/>
              </a:rPr>
              <a:t>föll</a:t>
            </a:r>
            <a:r>
              <a:rPr lang="en-US" sz="2800" dirty="0" smtClean="0">
                <a:solidFill>
                  <a:srgbClr val="000000"/>
                </a:solidFill>
                <a:cs typeface="Arial" charset="0"/>
              </a:rPr>
              <a:t>.</a:t>
            </a:r>
            <a:endParaRPr lang="en-US" sz="2800" dirty="0">
              <a:solidFill>
                <a:srgbClr val="000000"/>
              </a:solidFill>
              <a:cs typeface="Arial" charset="0"/>
            </a:endParaRPr>
          </a:p>
        </p:txBody>
      </p:sp>
      <p:sp>
        <p:nvSpPr>
          <p:cNvPr id="10" name="Text Box 4"/>
          <p:cNvSpPr txBox="1">
            <a:spLocks noChangeArrowheads="1"/>
          </p:cNvSpPr>
          <p:nvPr/>
        </p:nvSpPr>
        <p:spPr bwMode="auto">
          <a:xfrm>
            <a:off x="395536" y="4941168"/>
            <a:ext cx="8229600" cy="1368152"/>
          </a:xfrm>
          <a:prstGeom prst="rect">
            <a:avLst/>
          </a:prstGeom>
          <a:noFill/>
          <a:ln w="9525">
            <a:noFill/>
            <a:round/>
            <a:headEnd/>
            <a:tailEnd/>
          </a:ln>
        </p:spPr>
        <p:txBody>
          <a:bodyPr/>
          <a:lstStyle/>
          <a:p>
            <a:pPr marL="336550" indent="-336550" algn="l">
              <a:lnSpc>
                <a:spcPct val="90000"/>
              </a:lnSpc>
              <a:spcBef>
                <a:spcPts val="14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cs typeface="Arial" charset="0"/>
              </a:rPr>
              <a:t>Rika </a:t>
            </a:r>
            <a:r>
              <a:rPr lang="en-US" sz="2800" dirty="0" err="1">
                <a:solidFill>
                  <a:srgbClr val="000000"/>
                </a:solidFill>
                <a:cs typeface="Arial" charset="0"/>
              </a:rPr>
              <a:t>länder</a:t>
            </a:r>
            <a:r>
              <a:rPr lang="en-US" sz="2800" dirty="0">
                <a:solidFill>
                  <a:srgbClr val="000000"/>
                </a:solidFill>
                <a:cs typeface="Arial" charset="0"/>
              </a:rPr>
              <a:t> </a:t>
            </a:r>
            <a:r>
              <a:rPr lang="en-US" sz="2800" dirty="0" err="1">
                <a:solidFill>
                  <a:srgbClr val="000000"/>
                </a:solidFill>
                <a:cs typeface="Arial" charset="0"/>
              </a:rPr>
              <a:t>som</a:t>
            </a:r>
            <a:r>
              <a:rPr lang="en-US" sz="2800" dirty="0">
                <a:solidFill>
                  <a:srgbClr val="000000"/>
                </a:solidFill>
                <a:cs typeface="Arial" charset="0"/>
              </a:rPr>
              <a:t> </a:t>
            </a:r>
            <a:r>
              <a:rPr lang="en-US" sz="2800" dirty="0" err="1" smtClean="0">
                <a:solidFill>
                  <a:srgbClr val="000000"/>
                </a:solidFill>
                <a:cs typeface="Arial" charset="0"/>
              </a:rPr>
              <a:t>är</a:t>
            </a:r>
            <a:r>
              <a:rPr lang="en-US" sz="2800" dirty="0" smtClean="0">
                <a:solidFill>
                  <a:srgbClr val="000000"/>
                </a:solidFill>
                <a:cs typeface="Arial" charset="0"/>
              </a:rPr>
              <a:t> </a:t>
            </a:r>
            <a:r>
              <a:rPr lang="en-US" sz="2800" dirty="0" err="1" smtClean="0">
                <a:solidFill>
                  <a:srgbClr val="000000"/>
                </a:solidFill>
                <a:cs typeface="Arial" charset="0"/>
              </a:rPr>
              <a:t>beroende</a:t>
            </a:r>
            <a:r>
              <a:rPr lang="en-US" sz="2800" dirty="0" smtClean="0">
                <a:solidFill>
                  <a:srgbClr val="000000"/>
                </a:solidFill>
                <a:cs typeface="Arial" charset="0"/>
              </a:rPr>
              <a:t> </a:t>
            </a:r>
            <a:r>
              <a:rPr lang="en-US" sz="2800" dirty="0" err="1">
                <a:solidFill>
                  <a:srgbClr val="000000"/>
                </a:solidFill>
                <a:cs typeface="Arial" charset="0"/>
              </a:rPr>
              <a:t>av</a:t>
            </a:r>
            <a:r>
              <a:rPr lang="en-US" sz="2800" dirty="0">
                <a:solidFill>
                  <a:srgbClr val="000000"/>
                </a:solidFill>
                <a:cs typeface="Arial" charset="0"/>
              </a:rPr>
              <a:t> </a:t>
            </a:r>
            <a:r>
              <a:rPr lang="en-US" sz="2800" dirty="0" err="1">
                <a:solidFill>
                  <a:srgbClr val="000000"/>
                </a:solidFill>
                <a:cs typeface="Arial" charset="0"/>
              </a:rPr>
              <a:t>spannmåls</a:t>
            </a:r>
            <a:r>
              <a:rPr lang="en-US" sz="2800" dirty="0">
                <a:solidFill>
                  <a:srgbClr val="000000"/>
                </a:solidFill>
                <a:cs typeface="Arial" charset="0"/>
              </a:rPr>
              <a:t>-import </a:t>
            </a:r>
            <a:r>
              <a:rPr lang="en-US" sz="2800" dirty="0" err="1">
                <a:solidFill>
                  <a:srgbClr val="000000"/>
                </a:solidFill>
                <a:cs typeface="Arial" charset="0"/>
              </a:rPr>
              <a:t>började</a:t>
            </a:r>
            <a:r>
              <a:rPr lang="en-US" sz="2800" dirty="0">
                <a:solidFill>
                  <a:srgbClr val="000000"/>
                </a:solidFill>
                <a:cs typeface="Arial" charset="0"/>
              </a:rPr>
              <a:t> </a:t>
            </a:r>
            <a:r>
              <a:rPr lang="en-US" sz="2800" dirty="0" err="1">
                <a:solidFill>
                  <a:srgbClr val="000000"/>
                </a:solidFill>
                <a:cs typeface="Arial" charset="0"/>
              </a:rPr>
              <a:t>köpa</a:t>
            </a:r>
            <a:r>
              <a:rPr lang="en-US" sz="2800" dirty="0">
                <a:solidFill>
                  <a:srgbClr val="000000"/>
                </a:solidFill>
                <a:cs typeface="Arial" charset="0"/>
              </a:rPr>
              <a:t> </a:t>
            </a:r>
            <a:r>
              <a:rPr lang="en-US" sz="2800" dirty="0" err="1">
                <a:solidFill>
                  <a:srgbClr val="000000"/>
                </a:solidFill>
                <a:cs typeface="Arial" charset="0"/>
              </a:rPr>
              <a:t>eller</a:t>
            </a:r>
            <a:r>
              <a:rPr lang="en-US" sz="2800" dirty="0">
                <a:solidFill>
                  <a:srgbClr val="000000"/>
                </a:solidFill>
                <a:cs typeface="Arial" charset="0"/>
              </a:rPr>
              <a:t> </a:t>
            </a:r>
            <a:r>
              <a:rPr lang="en-US" sz="2800" dirty="0" err="1">
                <a:solidFill>
                  <a:srgbClr val="000000"/>
                </a:solidFill>
                <a:cs typeface="Arial" charset="0"/>
              </a:rPr>
              <a:t>arrendera</a:t>
            </a:r>
            <a:r>
              <a:rPr lang="en-US" sz="2800" dirty="0">
                <a:solidFill>
                  <a:srgbClr val="000000"/>
                </a:solidFill>
                <a:cs typeface="Arial" charset="0"/>
              </a:rPr>
              <a:t> </a:t>
            </a:r>
            <a:r>
              <a:rPr lang="en-US" sz="2800" dirty="0" err="1">
                <a:solidFill>
                  <a:srgbClr val="000000"/>
                </a:solidFill>
                <a:cs typeface="Arial" charset="0"/>
              </a:rPr>
              <a:t>stora</a:t>
            </a:r>
            <a:r>
              <a:rPr lang="en-US" sz="2800" dirty="0">
                <a:solidFill>
                  <a:srgbClr val="000000"/>
                </a:solidFill>
                <a:cs typeface="Arial" charset="0"/>
              </a:rPr>
              <a:t> land-</a:t>
            </a:r>
            <a:r>
              <a:rPr lang="en-US" sz="2800" dirty="0" err="1">
                <a:solidFill>
                  <a:srgbClr val="000000"/>
                </a:solidFill>
                <a:cs typeface="Arial" charset="0"/>
              </a:rPr>
              <a:t>områden</a:t>
            </a:r>
            <a:r>
              <a:rPr lang="en-US" sz="2800" dirty="0">
                <a:solidFill>
                  <a:srgbClr val="000000"/>
                </a:solidFill>
                <a:cs typeface="Arial" charset="0"/>
              </a:rPr>
              <a:t> </a:t>
            </a:r>
            <a:r>
              <a:rPr lang="en-US" sz="2800" dirty="0" err="1">
                <a:solidFill>
                  <a:srgbClr val="000000"/>
                </a:solidFill>
                <a:cs typeface="Arial" charset="0"/>
              </a:rPr>
              <a:t>utomlands</a:t>
            </a:r>
            <a:r>
              <a:rPr lang="en-US" sz="2800" dirty="0">
                <a:solidFill>
                  <a:srgbClr val="000000"/>
                </a:solidFill>
                <a:cs typeface="Arial" charset="0"/>
              </a:rPr>
              <a:t> </a:t>
            </a:r>
            <a:r>
              <a:rPr lang="en-US" sz="2800" dirty="0" err="1">
                <a:solidFill>
                  <a:srgbClr val="000000"/>
                </a:solidFill>
                <a:cs typeface="Arial" charset="0"/>
              </a:rPr>
              <a:t>för</a:t>
            </a:r>
            <a:r>
              <a:rPr lang="en-US" sz="2800" dirty="0">
                <a:solidFill>
                  <a:srgbClr val="000000"/>
                </a:solidFill>
                <a:cs typeface="Arial" charset="0"/>
              </a:rPr>
              <a:t> </a:t>
            </a:r>
            <a:r>
              <a:rPr lang="en-US" sz="2800" dirty="0" err="1">
                <a:solidFill>
                  <a:srgbClr val="000000"/>
                </a:solidFill>
                <a:cs typeface="Arial" charset="0"/>
              </a:rPr>
              <a:t>att</a:t>
            </a:r>
            <a:r>
              <a:rPr lang="en-US" sz="2800" dirty="0">
                <a:solidFill>
                  <a:srgbClr val="000000"/>
                </a:solidFill>
                <a:cs typeface="Arial" charset="0"/>
              </a:rPr>
              <a:t> </a:t>
            </a:r>
            <a:r>
              <a:rPr lang="en-US" sz="2800" dirty="0" err="1">
                <a:solidFill>
                  <a:srgbClr val="000000"/>
                </a:solidFill>
                <a:cs typeface="Arial" charset="0"/>
              </a:rPr>
              <a:t>odla</a:t>
            </a:r>
            <a:r>
              <a:rPr lang="en-US" sz="2800" dirty="0">
                <a:solidFill>
                  <a:srgbClr val="000000"/>
                </a:solidFill>
                <a:cs typeface="Arial" charset="0"/>
              </a:rPr>
              <a:t> mat </a:t>
            </a:r>
            <a:r>
              <a:rPr lang="en-US" sz="2800" dirty="0" err="1" smtClean="0">
                <a:solidFill>
                  <a:srgbClr val="000000"/>
                </a:solidFill>
                <a:cs typeface="Arial" charset="0"/>
              </a:rPr>
              <a:t>åt</a:t>
            </a:r>
            <a:r>
              <a:rPr lang="en-US" sz="2800" dirty="0" smtClean="0">
                <a:solidFill>
                  <a:srgbClr val="000000"/>
                </a:solidFill>
                <a:cs typeface="Arial" charset="0"/>
              </a:rPr>
              <a:t> sig </a:t>
            </a:r>
            <a:r>
              <a:rPr lang="en-US" sz="2800" dirty="0" err="1" smtClean="0">
                <a:solidFill>
                  <a:srgbClr val="000000"/>
                </a:solidFill>
                <a:cs typeface="Arial" charset="0"/>
              </a:rPr>
              <a:t>själva</a:t>
            </a:r>
            <a:r>
              <a:rPr lang="en-US" sz="2800" dirty="0" smtClean="0">
                <a:solidFill>
                  <a:srgbClr val="000000"/>
                </a:solidFill>
                <a:cs typeface="Arial" charset="0"/>
              </a:rPr>
              <a:t>.</a:t>
            </a:r>
            <a:endParaRPr lang="en-US" sz="2800" dirty="0">
              <a:solidFill>
                <a:srgbClr val="000000"/>
              </a:solidFill>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1267" name="Text Box 2"/>
          <p:cNvSpPr txBox="1">
            <a:spLocks noChangeArrowheads="1"/>
          </p:cNvSpPr>
          <p:nvPr/>
        </p:nvSpPr>
        <p:spPr bwMode="auto">
          <a:xfrm>
            <a:off x="457200" y="377825"/>
            <a:ext cx="8229600" cy="982663"/>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a:solidFill>
                  <a:srgbClr val="000000"/>
                </a:solidFill>
              </a:rPr>
              <a:t>En </a:t>
            </a:r>
            <a:r>
              <a:rPr lang="en-US" sz="4000" dirty="0" err="1">
                <a:solidFill>
                  <a:srgbClr val="000000"/>
                </a:solidFill>
              </a:rPr>
              <a:t>ny</a:t>
            </a:r>
            <a:r>
              <a:rPr lang="en-US" sz="4000" dirty="0">
                <a:solidFill>
                  <a:srgbClr val="000000"/>
                </a:solidFill>
              </a:rPr>
              <a:t> </a:t>
            </a:r>
            <a:r>
              <a:rPr lang="en-US" sz="4000" dirty="0" smtClean="0">
                <a:solidFill>
                  <a:srgbClr val="000000"/>
                </a:solidFill>
              </a:rPr>
              <a:t>“</a:t>
            </a:r>
            <a:r>
              <a:rPr lang="en-US" sz="4000" dirty="0" err="1" smtClean="0">
                <a:solidFill>
                  <a:srgbClr val="000000"/>
                </a:solidFill>
              </a:rPr>
              <a:t>lösning</a:t>
            </a:r>
            <a:r>
              <a:rPr lang="en-US" sz="4000" dirty="0" smtClean="0">
                <a:solidFill>
                  <a:srgbClr val="000000"/>
                </a:solidFill>
              </a:rPr>
              <a:t>”: </a:t>
            </a:r>
            <a:r>
              <a:rPr lang="en-US" sz="4000" dirty="0" err="1">
                <a:solidFill>
                  <a:srgbClr val="000000"/>
                </a:solidFill>
              </a:rPr>
              <a:t>odla</a:t>
            </a:r>
            <a:r>
              <a:rPr lang="en-US" sz="4000" dirty="0">
                <a:solidFill>
                  <a:srgbClr val="000000"/>
                </a:solidFill>
              </a:rPr>
              <a:t> </a:t>
            </a:r>
            <a:r>
              <a:rPr lang="en-US" sz="4000" dirty="0" err="1" smtClean="0">
                <a:solidFill>
                  <a:srgbClr val="000000"/>
                </a:solidFill>
              </a:rPr>
              <a:t>utomlands</a:t>
            </a:r>
            <a:r>
              <a:rPr lang="en-US" sz="4000" dirty="0" smtClean="0">
                <a:solidFill>
                  <a:srgbClr val="000000"/>
                </a:solidFill>
              </a:rPr>
              <a:t> …</a:t>
            </a:r>
            <a:endParaRPr lang="en-US" sz="4000" dirty="0">
              <a:solidFill>
                <a:srgbClr val="000000"/>
              </a:solidFill>
            </a:endParaRPr>
          </a:p>
        </p:txBody>
      </p:sp>
      <p:sp>
        <p:nvSpPr>
          <p:cNvPr id="12291" name="Rectangle 3"/>
          <p:cNvSpPr>
            <a:spLocks noChangeArrowheads="1"/>
          </p:cNvSpPr>
          <p:nvPr/>
        </p:nvSpPr>
        <p:spPr bwMode="auto">
          <a:xfrm>
            <a:off x="304800" y="1481139"/>
            <a:ext cx="8562975" cy="4828181"/>
          </a:xfrm>
          <a:prstGeom prst="rect">
            <a:avLst/>
          </a:prstGeom>
          <a:solidFill>
            <a:srgbClr val="FFFFFF">
              <a:alpha val="89803"/>
            </a:srgbClr>
          </a:solidFill>
          <a:ln w="9525">
            <a:noFill/>
            <a:round/>
            <a:headEnd/>
            <a:tailEnd/>
          </a:ln>
        </p:spPr>
        <p:txBody>
          <a:bodyPr wrap="none" anchor="ctr"/>
          <a:lstStyle/>
          <a:p>
            <a:endParaRPr lang="sv-SE"/>
          </a:p>
        </p:txBody>
      </p:sp>
      <p:sp>
        <p:nvSpPr>
          <p:cNvPr id="12292" name="Text Box 4"/>
          <p:cNvSpPr txBox="1">
            <a:spLocks noChangeArrowheads="1"/>
          </p:cNvSpPr>
          <p:nvPr/>
        </p:nvSpPr>
        <p:spPr bwMode="auto">
          <a:xfrm>
            <a:off x="457200" y="1600200"/>
            <a:ext cx="8229600" cy="1036712"/>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cs typeface="Arial" charset="0"/>
              </a:rPr>
              <a:t>Libyen</a:t>
            </a:r>
            <a:r>
              <a:rPr lang="en-US" sz="2800" dirty="0">
                <a:solidFill>
                  <a:srgbClr val="000000"/>
                </a:solidFill>
                <a:cs typeface="Arial" charset="0"/>
              </a:rPr>
              <a:t> </a:t>
            </a:r>
            <a:r>
              <a:rPr lang="en-US" sz="2800" dirty="0" err="1">
                <a:solidFill>
                  <a:srgbClr val="000000"/>
                </a:solidFill>
                <a:cs typeface="Arial" charset="0"/>
              </a:rPr>
              <a:t>planerar</a:t>
            </a:r>
            <a:r>
              <a:rPr lang="en-US" sz="2800" dirty="0">
                <a:solidFill>
                  <a:srgbClr val="000000"/>
                </a:solidFill>
                <a:cs typeface="Arial" charset="0"/>
              </a:rPr>
              <a:t> </a:t>
            </a:r>
            <a:r>
              <a:rPr lang="en-US" sz="2800" dirty="0" err="1">
                <a:solidFill>
                  <a:srgbClr val="000000"/>
                </a:solidFill>
                <a:cs typeface="Arial" charset="0"/>
              </a:rPr>
              <a:t>att</a:t>
            </a:r>
            <a:r>
              <a:rPr lang="en-US" sz="2800" dirty="0">
                <a:solidFill>
                  <a:srgbClr val="000000"/>
                </a:solidFill>
                <a:cs typeface="Arial" charset="0"/>
              </a:rPr>
              <a:t> </a:t>
            </a:r>
            <a:r>
              <a:rPr lang="en-US" sz="2800" dirty="0" err="1">
                <a:solidFill>
                  <a:srgbClr val="000000"/>
                </a:solidFill>
                <a:cs typeface="Arial" charset="0"/>
              </a:rPr>
              <a:t>odla</a:t>
            </a:r>
            <a:r>
              <a:rPr lang="en-US" sz="2800" dirty="0">
                <a:solidFill>
                  <a:srgbClr val="000000"/>
                </a:solidFill>
                <a:cs typeface="Arial" charset="0"/>
              </a:rPr>
              <a:t> </a:t>
            </a:r>
            <a:r>
              <a:rPr lang="en-US" sz="2800" dirty="0" err="1">
                <a:solidFill>
                  <a:srgbClr val="000000"/>
                </a:solidFill>
                <a:cs typeface="Arial" charset="0"/>
              </a:rPr>
              <a:t>vete</a:t>
            </a:r>
            <a:r>
              <a:rPr lang="en-US" sz="2800" dirty="0">
                <a:solidFill>
                  <a:srgbClr val="000000"/>
                </a:solidFill>
                <a:cs typeface="Arial" charset="0"/>
              </a:rPr>
              <a:t> </a:t>
            </a:r>
            <a:r>
              <a:rPr lang="en-US" sz="2800" dirty="0" err="1">
                <a:solidFill>
                  <a:srgbClr val="000000"/>
                </a:solidFill>
                <a:cs typeface="Arial" charset="0"/>
              </a:rPr>
              <a:t>på</a:t>
            </a:r>
            <a:r>
              <a:rPr lang="en-US" sz="2800" dirty="0">
                <a:solidFill>
                  <a:srgbClr val="000000"/>
                </a:solidFill>
                <a:cs typeface="Arial" charset="0"/>
              </a:rPr>
              <a:t> 100 000 </a:t>
            </a:r>
            <a:r>
              <a:rPr lang="en-US" sz="2800" dirty="0" err="1">
                <a:solidFill>
                  <a:srgbClr val="000000"/>
                </a:solidFill>
                <a:cs typeface="Arial" charset="0"/>
              </a:rPr>
              <a:t>hektar</a:t>
            </a:r>
            <a:r>
              <a:rPr lang="en-US" sz="2800" dirty="0">
                <a:solidFill>
                  <a:srgbClr val="000000"/>
                </a:solidFill>
                <a:cs typeface="Arial" charset="0"/>
              </a:rPr>
              <a:t> </a:t>
            </a:r>
            <a:r>
              <a:rPr lang="en-US" sz="2800" dirty="0" err="1">
                <a:solidFill>
                  <a:srgbClr val="000000"/>
                </a:solidFill>
                <a:cs typeface="Arial" charset="0"/>
              </a:rPr>
              <a:t>i</a:t>
            </a:r>
            <a:r>
              <a:rPr lang="en-US" sz="2800" dirty="0">
                <a:solidFill>
                  <a:srgbClr val="000000"/>
                </a:solidFill>
                <a:cs typeface="Arial" charset="0"/>
              </a:rPr>
              <a:t> </a:t>
            </a:r>
            <a:r>
              <a:rPr lang="en-US" sz="2800" dirty="0" err="1" smtClean="0">
                <a:solidFill>
                  <a:srgbClr val="000000"/>
                </a:solidFill>
                <a:cs typeface="Arial" charset="0"/>
              </a:rPr>
              <a:t>Ukraina</a:t>
            </a:r>
            <a:r>
              <a:rPr lang="en-US" sz="2800" dirty="0" smtClean="0">
                <a:solidFill>
                  <a:srgbClr val="000000"/>
                </a:solidFill>
                <a:cs typeface="Arial" charset="0"/>
              </a:rPr>
              <a:t>.</a:t>
            </a:r>
            <a:endParaRPr lang="en-US" sz="2800" dirty="0">
              <a:solidFill>
                <a:srgbClr val="000000"/>
              </a:solidFill>
            </a:endParaRPr>
          </a:p>
        </p:txBody>
      </p:sp>
      <p:sp>
        <p:nvSpPr>
          <p:cNvPr id="11270" name="Line 5"/>
          <p:cNvSpPr>
            <a:spLocks noChangeShapeType="1"/>
          </p:cNvSpPr>
          <p:nvPr/>
        </p:nvSpPr>
        <p:spPr bwMode="auto">
          <a:xfrm>
            <a:off x="725488" y="1219200"/>
            <a:ext cx="8418512" cy="1588"/>
          </a:xfrm>
          <a:prstGeom prst="line">
            <a:avLst/>
          </a:prstGeom>
          <a:noFill/>
          <a:ln w="38160">
            <a:solidFill>
              <a:srgbClr val="000000"/>
            </a:solidFill>
            <a:miter lim="800000"/>
            <a:headEnd/>
            <a:tailEnd/>
          </a:ln>
        </p:spPr>
        <p:txBody>
          <a:bodyPr/>
          <a:lstStyle/>
          <a:p>
            <a:endParaRPr lang="sv-SE"/>
          </a:p>
        </p:txBody>
      </p:sp>
      <p:sp>
        <p:nvSpPr>
          <p:cNvPr id="11271"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Darko Dozet</a:t>
            </a:r>
          </a:p>
        </p:txBody>
      </p:sp>
      <p:sp>
        <p:nvSpPr>
          <p:cNvPr id="8" name="Text Box 4"/>
          <p:cNvSpPr txBox="1">
            <a:spLocks noChangeArrowheads="1"/>
          </p:cNvSpPr>
          <p:nvPr/>
        </p:nvSpPr>
        <p:spPr bwMode="auto">
          <a:xfrm>
            <a:off x="467544" y="2602110"/>
            <a:ext cx="8229600" cy="1042914"/>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cs typeface="Arial" charset="0"/>
              </a:rPr>
              <a:t>Sydkorea</a:t>
            </a:r>
            <a:r>
              <a:rPr lang="en-US" sz="2800" dirty="0" smtClean="0">
                <a:solidFill>
                  <a:srgbClr val="000000"/>
                </a:solidFill>
                <a:cs typeface="Arial" charset="0"/>
              </a:rPr>
              <a:t> </a:t>
            </a:r>
            <a:r>
              <a:rPr lang="en-US" sz="2800" dirty="0" err="1">
                <a:solidFill>
                  <a:srgbClr val="000000"/>
                </a:solidFill>
                <a:cs typeface="Arial" charset="0"/>
              </a:rPr>
              <a:t>har</a:t>
            </a:r>
            <a:r>
              <a:rPr lang="en-US" sz="2800" dirty="0">
                <a:solidFill>
                  <a:srgbClr val="000000"/>
                </a:solidFill>
                <a:cs typeface="Arial" charset="0"/>
              </a:rPr>
              <a:t> </a:t>
            </a:r>
            <a:r>
              <a:rPr lang="en-US" sz="2800" dirty="0" err="1">
                <a:solidFill>
                  <a:srgbClr val="000000"/>
                </a:solidFill>
                <a:cs typeface="Arial" charset="0"/>
              </a:rPr>
              <a:t>tecknat</a:t>
            </a:r>
            <a:r>
              <a:rPr lang="en-US" sz="2800" dirty="0">
                <a:solidFill>
                  <a:srgbClr val="000000"/>
                </a:solidFill>
                <a:cs typeface="Arial" charset="0"/>
              </a:rPr>
              <a:t> </a:t>
            </a:r>
            <a:r>
              <a:rPr lang="en-US" sz="2800" dirty="0" err="1">
                <a:solidFill>
                  <a:srgbClr val="000000"/>
                </a:solidFill>
                <a:cs typeface="Arial" charset="0"/>
              </a:rPr>
              <a:t>avtal</a:t>
            </a:r>
            <a:r>
              <a:rPr lang="en-US" sz="2800" dirty="0">
                <a:solidFill>
                  <a:srgbClr val="000000"/>
                </a:solidFill>
                <a:cs typeface="Arial" charset="0"/>
              </a:rPr>
              <a:t> </a:t>
            </a:r>
            <a:r>
              <a:rPr lang="en-US" sz="2800" dirty="0" err="1">
                <a:solidFill>
                  <a:srgbClr val="000000"/>
                </a:solidFill>
                <a:cs typeface="Arial" charset="0"/>
              </a:rPr>
              <a:t>om</a:t>
            </a:r>
            <a:r>
              <a:rPr lang="en-US" sz="2800" dirty="0">
                <a:solidFill>
                  <a:srgbClr val="000000"/>
                </a:solidFill>
                <a:cs typeface="Arial" charset="0"/>
              </a:rPr>
              <a:t> </a:t>
            </a:r>
            <a:r>
              <a:rPr lang="en-US" sz="2800" dirty="0" err="1">
                <a:solidFill>
                  <a:srgbClr val="000000"/>
                </a:solidFill>
                <a:cs typeface="Arial" charset="0"/>
              </a:rPr>
              <a:t>att</a:t>
            </a:r>
            <a:r>
              <a:rPr lang="en-US" sz="2800" dirty="0">
                <a:solidFill>
                  <a:srgbClr val="000000"/>
                </a:solidFill>
                <a:cs typeface="Arial" charset="0"/>
              </a:rPr>
              <a:t> </a:t>
            </a:r>
            <a:r>
              <a:rPr lang="en-US" sz="2800" dirty="0" err="1">
                <a:solidFill>
                  <a:srgbClr val="000000"/>
                </a:solidFill>
                <a:cs typeface="Arial" charset="0"/>
              </a:rPr>
              <a:t>få</a:t>
            </a:r>
            <a:r>
              <a:rPr lang="en-US" sz="2800" dirty="0">
                <a:solidFill>
                  <a:srgbClr val="000000"/>
                </a:solidFill>
                <a:cs typeface="Arial" charset="0"/>
              </a:rPr>
              <a:t> </a:t>
            </a:r>
            <a:r>
              <a:rPr lang="en-US" sz="2800" dirty="0" err="1">
                <a:solidFill>
                  <a:srgbClr val="000000"/>
                </a:solidFill>
                <a:cs typeface="Arial" charset="0"/>
              </a:rPr>
              <a:t>odla</a:t>
            </a:r>
            <a:r>
              <a:rPr lang="en-US" sz="2800" dirty="0">
                <a:solidFill>
                  <a:srgbClr val="000000"/>
                </a:solidFill>
                <a:cs typeface="Arial" charset="0"/>
              </a:rPr>
              <a:t> </a:t>
            </a:r>
            <a:r>
              <a:rPr lang="en-US" sz="2800" dirty="0" err="1">
                <a:solidFill>
                  <a:srgbClr val="000000"/>
                </a:solidFill>
                <a:cs typeface="Arial" charset="0"/>
              </a:rPr>
              <a:t>vete</a:t>
            </a:r>
            <a:r>
              <a:rPr lang="en-US" sz="2800" dirty="0">
                <a:solidFill>
                  <a:srgbClr val="000000"/>
                </a:solidFill>
                <a:cs typeface="Arial" charset="0"/>
              </a:rPr>
              <a:t> </a:t>
            </a:r>
            <a:r>
              <a:rPr lang="en-US" sz="2800" dirty="0" err="1">
                <a:solidFill>
                  <a:srgbClr val="000000"/>
                </a:solidFill>
                <a:cs typeface="Arial" charset="0"/>
              </a:rPr>
              <a:t>på</a:t>
            </a:r>
            <a:r>
              <a:rPr lang="en-US" sz="2800" dirty="0">
                <a:solidFill>
                  <a:srgbClr val="000000"/>
                </a:solidFill>
                <a:cs typeface="Arial" charset="0"/>
              </a:rPr>
              <a:t> 690 000 </a:t>
            </a:r>
            <a:r>
              <a:rPr lang="en-US" sz="2800" dirty="0" err="1">
                <a:solidFill>
                  <a:srgbClr val="000000"/>
                </a:solidFill>
                <a:cs typeface="Arial" charset="0"/>
              </a:rPr>
              <a:t>hektar</a:t>
            </a:r>
            <a:r>
              <a:rPr lang="en-US" sz="2800" dirty="0">
                <a:solidFill>
                  <a:srgbClr val="000000"/>
                </a:solidFill>
                <a:cs typeface="Arial" charset="0"/>
              </a:rPr>
              <a:t> </a:t>
            </a:r>
            <a:r>
              <a:rPr lang="en-US" sz="2800" dirty="0" err="1">
                <a:solidFill>
                  <a:srgbClr val="000000"/>
                </a:solidFill>
                <a:cs typeface="Arial" charset="0"/>
              </a:rPr>
              <a:t>i</a:t>
            </a:r>
            <a:r>
              <a:rPr lang="en-US" sz="2800" dirty="0">
                <a:solidFill>
                  <a:srgbClr val="000000"/>
                </a:solidFill>
                <a:cs typeface="Arial" charset="0"/>
              </a:rPr>
              <a:t> </a:t>
            </a:r>
            <a:r>
              <a:rPr lang="en-US" sz="2800" dirty="0" smtClean="0">
                <a:solidFill>
                  <a:srgbClr val="000000"/>
                </a:solidFill>
                <a:cs typeface="Arial" charset="0"/>
              </a:rPr>
              <a:t>Sudan.</a:t>
            </a:r>
            <a:endParaRPr lang="en-US" sz="2800" dirty="0">
              <a:solidFill>
                <a:srgbClr val="000000"/>
              </a:solidFill>
            </a:endParaRPr>
          </a:p>
        </p:txBody>
      </p:sp>
      <p:sp>
        <p:nvSpPr>
          <p:cNvPr id="9" name="Text Box 4"/>
          <p:cNvSpPr txBox="1">
            <a:spLocks noChangeArrowheads="1"/>
          </p:cNvSpPr>
          <p:nvPr/>
        </p:nvSpPr>
        <p:spPr bwMode="auto">
          <a:xfrm>
            <a:off x="446856" y="3645024"/>
            <a:ext cx="8229600" cy="1368152"/>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cs typeface="Arial" charset="0"/>
              </a:rPr>
              <a:t>Ett</a:t>
            </a:r>
            <a:r>
              <a:rPr lang="en-US" sz="2800" dirty="0" smtClean="0">
                <a:solidFill>
                  <a:srgbClr val="000000"/>
                </a:solidFill>
                <a:cs typeface="Arial" charset="0"/>
              </a:rPr>
              <a:t> </a:t>
            </a:r>
            <a:r>
              <a:rPr lang="en-US" sz="2800" dirty="0" err="1">
                <a:solidFill>
                  <a:srgbClr val="000000"/>
                </a:solidFill>
                <a:cs typeface="Arial" charset="0"/>
              </a:rPr>
              <a:t>kinesiskt</a:t>
            </a:r>
            <a:r>
              <a:rPr lang="en-US" sz="2800" dirty="0">
                <a:solidFill>
                  <a:srgbClr val="000000"/>
                </a:solidFill>
                <a:cs typeface="Arial" charset="0"/>
              </a:rPr>
              <a:t> </a:t>
            </a:r>
            <a:r>
              <a:rPr lang="en-US" sz="2800" dirty="0" err="1">
                <a:solidFill>
                  <a:srgbClr val="000000"/>
                </a:solidFill>
                <a:cs typeface="Arial" charset="0"/>
              </a:rPr>
              <a:t>bolag</a:t>
            </a:r>
            <a:r>
              <a:rPr lang="en-US" sz="2800" dirty="0">
                <a:solidFill>
                  <a:srgbClr val="000000"/>
                </a:solidFill>
                <a:cs typeface="Arial" charset="0"/>
              </a:rPr>
              <a:t> </a:t>
            </a:r>
            <a:r>
              <a:rPr lang="en-US" sz="2800" dirty="0" err="1">
                <a:solidFill>
                  <a:srgbClr val="000000"/>
                </a:solidFill>
                <a:cs typeface="Arial" charset="0"/>
              </a:rPr>
              <a:t>har</a:t>
            </a:r>
            <a:r>
              <a:rPr lang="en-US" sz="2800" dirty="0">
                <a:solidFill>
                  <a:srgbClr val="000000"/>
                </a:solidFill>
                <a:cs typeface="Arial" charset="0"/>
              </a:rPr>
              <a:t> </a:t>
            </a:r>
            <a:r>
              <a:rPr lang="en-US" sz="2800" dirty="0" err="1">
                <a:solidFill>
                  <a:srgbClr val="000000"/>
                </a:solidFill>
                <a:cs typeface="Arial" charset="0"/>
              </a:rPr>
              <a:t>försäkrat</a:t>
            </a:r>
            <a:r>
              <a:rPr lang="en-US" sz="2800" dirty="0">
                <a:solidFill>
                  <a:srgbClr val="000000"/>
                </a:solidFill>
                <a:cs typeface="Arial" charset="0"/>
              </a:rPr>
              <a:t> sig </a:t>
            </a:r>
            <a:r>
              <a:rPr lang="en-US" sz="2800" dirty="0" err="1">
                <a:solidFill>
                  <a:srgbClr val="000000"/>
                </a:solidFill>
                <a:cs typeface="Arial" charset="0"/>
              </a:rPr>
              <a:t>om</a:t>
            </a:r>
            <a:r>
              <a:rPr lang="en-US" sz="2800" dirty="0">
                <a:solidFill>
                  <a:srgbClr val="000000"/>
                </a:solidFill>
                <a:cs typeface="Arial" charset="0"/>
              </a:rPr>
              <a:t> 2,8 </a:t>
            </a:r>
            <a:r>
              <a:rPr lang="en-US" sz="2800" dirty="0" err="1">
                <a:solidFill>
                  <a:srgbClr val="000000"/>
                </a:solidFill>
                <a:cs typeface="Arial" charset="0"/>
              </a:rPr>
              <a:t>miljoner</a:t>
            </a:r>
            <a:r>
              <a:rPr lang="en-US" sz="2800" dirty="0">
                <a:solidFill>
                  <a:srgbClr val="000000"/>
                </a:solidFill>
                <a:cs typeface="Arial" charset="0"/>
              </a:rPr>
              <a:t> </a:t>
            </a:r>
            <a:r>
              <a:rPr lang="en-US" sz="2800" dirty="0" err="1">
                <a:solidFill>
                  <a:srgbClr val="000000"/>
                </a:solidFill>
                <a:cs typeface="Arial" charset="0"/>
              </a:rPr>
              <a:t>hektar</a:t>
            </a:r>
            <a:r>
              <a:rPr lang="en-US" sz="2800" dirty="0">
                <a:solidFill>
                  <a:srgbClr val="000000"/>
                </a:solidFill>
                <a:cs typeface="Arial" charset="0"/>
              </a:rPr>
              <a:t> </a:t>
            </a:r>
            <a:r>
              <a:rPr lang="en-US" sz="2800" dirty="0" err="1">
                <a:solidFill>
                  <a:srgbClr val="000000"/>
                </a:solidFill>
                <a:cs typeface="Arial" charset="0"/>
              </a:rPr>
              <a:t>i</a:t>
            </a:r>
            <a:r>
              <a:rPr lang="en-US" sz="2800" dirty="0">
                <a:solidFill>
                  <a:srgbClr val="000000"/>
                </a:solidFill>
                <a:cs typeface="Arial" charset="0"/>
              </a:rPr>
              <a:t> </a:t>
            </a:r>
            <a:r>
              <a:rPr lang="en-US" sz="2800" dirty="0" err="1">
                <a:solidFill>
                  <a:srgbClr val="000000"/>
                </a:solidFill>
                <a:cs typeface="Arial" charset="0"/>
              </a:rPr>
              <a:t>Demokratiska</a:t>
            </a:r>
            <a:r>
              <a:rPr lang="en-US" sz="2800" dirty="0">
                <a:solidFill>
                  <a:srgbClr val="000000"/>
                </a:solidFill>
                <a:cs typeface="Arial" charset="0"/>
              </a:rPr>
              <a:t> </a:t>
            </a:r>
            <a:r>
              <a:rPr lang="en-US" sz="2800" dirty="0" err="1">
                <a:solidFill>
                  <a:srgbClr val="000000"/>
                </a:solidFill>
                <a:cs typeface="Arial" charset="0"/>
              </a:rPr>
              <a:t>republiken</a:t>
            </a:r>
            <a:r>
              <a:rPr lang="en-US" sz="2800" dirty="0">
                <a:solidFill>
                  <a:srgbClr val="000000"/>
                </a:solidFill>
                <a:cs typeface="Arial" charset="0"/>
              </a:rPr>
              <a:t> </a:t>
            </a:r>
            <a:r>
              <a:rPr lang="en-US" sz="2800" dirty="0" err="1">
                <a:solidFill>
                  <a:srgbClr val="000000"/>
                </a:solidFill>
                <a:cs typeface="Arial" charset="0"/>
              </a:rPr>
              <a:t>Kongo</a:t>
            </a:r>
            <a:r>
              <a:rPr lang="en-US" sz="2800" dirty="0">
                <a:solidFill>
                  <a:srgbClr val="000000"/>
                </a:solidFill>
                <a:cs typeface="Arial" charset="0"/>
              </a:rPr>
              <a:t> </a:t>
            </a:r>
            <a:r>
              <a:rPr lang="en-US" sz="2800" dirty="0" err="1">
                <a:solidFill>
                  <a:srgbClr val="000000"/>
                </a:solidFill>
                <a:cs typeface="Arial" charset="0"/>
              </a:rPr>
              <a:t>för</a:t>
            </a:r>
            <a:r>
              <a:rPr lang="en-US" sz="2800" dirty="0">
                <a:solidFill>
                  <a:srgbClr val="000000"/>
                </a:solidFill>
                <a:cs typeface="Arial" charset="0"/>
              </a:rPr>
              <a:t> </a:t>
            </a:r>
            <a:r>
              <a:rPr lang="en-US" sz="2800" dirty="0" err="1">
                <a:solidFill>
                  <a:srgbClr val="000000"/>
                </a:solidFill>
                <a:cs typeface="Arial" charset="0"/>
              </a:rPr>
              <a:t>att</a:t>
            </a:r>
            <a:r>
              <a:rPr lang="en-US" sz="2800" dirty="0">
                <a:solidFill>
                  <a:srgbClr val="000000"/>
                </a:solidFill>
                <a:cs typeface="Arial" charset="0"/>
              </a:rPr>
              <a:t> </a:t>
            </a:r>
            <a:r>
              <a:rPr lang="en-US" sz="2800" dirty="0" err="1">
                <a:solidFill>
                  <a:srgbClr val="000000"/>
                </a:solidFill>
                <a:cs typeface="Arial" charset="0"/>
              </a:rPr>
              <a:t>producera</a:t>
            </a:r>
            <a:r>
              <a:rPr lang="en-US" sz="2800" dirty="0">
                <a:solidFill>
                  <a:srgbClr val="000000"/>
                </a:solidFill>
                <a:cs typeface="Arial" charset="0"/>
              </a:rPr>
              <a:t> </a:t>
            </a:r>
            <a:r>
              <a:rPr lang="en-US" sz="2800" dirty="0" err="1" smtClean="0">
                <a:solidFill>
                  <a:srgbClr val="000000"/>
                </a:solidFill>
                <a:cs typeface="Arial" charset="0"/>
              </a:rPr>
              <a:t>palmolja</a:t>
            </a:r>
            <a:r>
              <a:rPr lang="en-US" sz="2800" dirty="0" smtClean="0">
                <a:solidFill>
                  <a:srgbClr val="000000"/>
                </a:solidFill>
                <a:cs typeface="Arial" charset="0"/>
              </a:rPr>
              <a:t>.</a:t>
            </a:r>
            <a:endParaRPr lang="en-US" sz="2800" dirty="0">
              <a:solidFill>
                <a:srgbClr val="000000"/>
              </a:solidFill>
            </a:endParaRPr>
          </a:p>
        </p:txBody>
      </p:sp>
      <p:sp>
        <p:nvSpPr>
          <p:cNvPr id="10" name="Text Box 4"/>
          <p:cNvSpPr txBox="1">
            <a:spLocks noChangeArrowheads="1"/>
          </p:cNvSpPr>
          <p:nvPr/>
        </p:nvSpPr>
        <p:spPr bwMode="auto">
          <a:xfrm>
            <a:off x="395536" y="5157192"/>
            <a:ext cx="8229600" cy="936104"/>
          </a:xfrm>
          <a:prstGeom prst="rect">
            <a:avLst/>
          </a:prstGeom>
          <a:noFill/>
          <a:ln w="9525">
            <a:noFill/>
            <a:round/>
            <a:headEnd/>
            <a:tailEnd/>
          </a:ln>
        </p:spPr>
        <p:txBody>
          <a:bodyPr/>
          <a:lstStyle/>
          <a:p>
            <a:pPr marL="336550" indent="-336550" algn="l">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Totalt</a:t>
            </a:r>
            <a:r>
              <a:rPr lang="en-US" sz="2800" dirty="0" smtClean="0">
                <a:solidFill>
                  <a:srgbClr val="000000"/>
                </a:solidFill>
              </a:rPr>
              <a:t> </a:t>
            </a:r>
            <a:r>
              <a:rPr lang="en-US" sz="2800" dirty="0" err="1" smtClean="0">
                <a:solidFill>
                  <a:srgbClr val="000000"/>
                </a:solidFill>
              </a:rPr>
              <a:t>är</a:t>
            </a:r>
            <a:r>
              <a:rPr lang="en-US" sz="2800" dirty="0" smtClean="0">
                <a:solidFill>
                  <a:srgbClr val="000000"/>
                </a:solidFill>
              </a:rPr>
              <a:t> </a:t>
            </a:r>
            <a:r>
              <a:rPr lang="en-US" sz="2800" dirty="0" err="1" smtClean="0">
                <a:solidFill>
                  <a:srgbClr val="000000"/>
                </a:solidFill>
              </a:rPr>
              <a:t>ett</a:t>
            </a:r>
            <a:r>
              <a:rPr lang="en-US" sz="2800" dirty="0" smtClean="0">
                <a:solidFill>
                  <a:srgbClr val="000000"/>
                </a:solidFill>
              </a:rPr>
              <a:t> </a:t>
            </a:r>
            <a:r>
              <a:rPr lang="en-US" sz="2800" dirty="0">
                <a:solidFill>
                  <a:srgbClr val="000000"/>
                </a:solidFill>
              </a:rPr>
              <a:t>50-tal </a:t>
            </a:r>
            <a:r>
              <a:rPr lang="en-US" sz="2800" dirty="0" err="1">
                <a:solidFill>
                  <a:srgbClr val="000000"/>
                </a:solidFill>
              </a:rPr>
              <a:t>stora</a:t>
            </a:r>
            <a:r>
              <a:rPr lang="en-US" sz="2800" dirty="0">
                <a:solidFill>
                  <a:srgbClr val="000000"/>
                </a:solidFill>
              </a:rPr>
              <a:t> </a:t>
            </a:r>
            <a:r>
              <a:rPr lang="en-US" sz="2800" dirty="0" err="1">
                <a:solidFill>
                  <a:srgbClr val="000000"/>
                </a:solidFill>
              </a:rPr>
              <a:t>avtal</a:t>
            </a:r>
            <a:r>
              <a:rPr lang="en-US" sz="2800" dirty="0">
                <a:solidFill>
                  <a:srgbClr val="000000"/>
                </a:solidFill>
              </a:rPr>
              <a:t> till </a:t>
            </a:r>
            <a:r>
              <a:rPr lang="en-US" sz="2800" dirty="0" err="1">
                <a:solidFill>
                  <a:srgbClr val="000000"/>
                </a:solidFill>
              </a:rPr>
              <a:t>ett</a:t>
            </a:r>
            <a:r>
              <a:rPr lang="en-US" sz="2800" dirty="0">
                <a:solidFill>
                  <a:srgbClr val="000000"/>
                </a:solidFill>
              </a:rPr>
              <a:t> </a:t>
            </a:r>
            <a:r>
              <a:rPr lang="en-US" sz="2800" dirty="0" err="1">
                <a:solidFill>
                  <a:srgbClr val="000000"/>
                </a:solidFill>
              </a:rPr>
              <a:t>värde</a:t>
            </a:r>
            <a:r>
              <a:rPr lang="en-US" sz="2800" dirty="0">
                <a:solidFill>
                  <a:srgbClr val="000000"/>
                </a:solidFill>
              </a:rPr>
              <a:t> </a:t>
            </a:r>
            <a:r>
              <a:rPr lang="en-US" sz="2800" dirty="0" err="1">
                <a:solidFill>
                  <a:srgbClr val="000000"/>
                </a:solidFill>
              </a:rPr>
              <a:t>av</a:t>
            </a:r>
            <a:r>
              <a:rPr lang="en-US" sz="2800" dirty="0">
                <a:solidFill>
                  <a:srgbClr val="000000"/>
                </a:solidFill>
              </a:rPr>
              <a:t> </a:t>
            </a:r>
            <a:r>
              <a:rPr lang="en-US" sz="2800" dirty="0" smtClean="0">
                <a:solidFill>
                  <a:srgbClr val="000000"/>
                </a:solidFill>
              </a:rPr>
              <a:t/>
            </a:r>
            <a:br>
              <a:rPr lang="en-US" sz="2800" dirty="0" smtClean="0">
                <a:solidFill>
                  <a:srgbClr val="000000"/>
                </a:solidFill>
              </a:rPr>
            </a:br>
            <a:r>
              <a:rPr lang="en-US" sz="2800" dirty="0" smtClean="0">
                <a:solidFill>
                  <a:srgbClr val="000000"/>
                </a:solidFill>
              </a:rPr>
              <a:t>20-30 </a:t>
            </a:r>
            <a:r>
              <a:rPr lang="en-US" sz="2800" dirty="0" err="1">
                <a:solidFill>
                  <a:srgbClr val="000000"/>
                </a:solidFill>
              </a:rPr>
              <a:t>miljarder</a:t>
            </a:r>
            <a:r>
              <a:rPr lang="en-US" sz="2800" dirty="0">
                <a:solidFill>
                  <a:srgbClr val="000000"/>
                </a:solidFill>
              </a:rPr>
              <a:t> </a:t>
            </a:r>
            <a:r>
              <a:rPr lang="en-US" sz="2800" dirty="0" smtClean="0">
                <a:solidFill>
                  <a:srgbClr val="000000"/>
                </a:solidFill>
              </a:rPr>
              <a:t>dollar </a:t>
            </a:r>
            <a:r>
              <a:rPr lang="en-US" sz="2800" dirty="0" err="1" smtClean="0">
                <a:solidFill>
                  <a:srgbClr val="000000"/>
                </a:solidFill>
              </a:rPr>
              <a:t>klara</a:t>
            </a:r>
            <a:r>
              <a:rPr lang="en-US" sz="2800" dirty="0" smtClean="0">
                <a:solidFill>
                  <a:srgbClr val="000000"/>
                </a:solidFill>
              </a:rPr>
              <a:t>, </a:t>
            </a:r>
            <a:r>
              <a:rPr lang="en-US" sz="2800" dirty="0" err="1" smtClean="0">
                <a:solidFill>
                  <a:srgbClr val="000000"/>
                </a:solidFill>
              </a:rPr>
              <a:t>eller</a:t>
            </a:r>
            <a:r>
              <a:rPr lang="en-US" sz="2800" dirty="0" smtClean="0">
                <a:solidFill>
                  <a:srgbClr val="000000"/>
                </a:solidFill>
              </a:rPr>
              <a:t> </a:t>
            </a:r>
            <a:r>
              <a:rPr lang="en-US" sz="2800" dirty="0" err="1" smtClean="0">
                <a:solidFill>
                  <a:srgbClr val="000000"/>
                </a:solidFill>
              </a:rPr>
              <a:t>på</a:t>
            </a:r>
            <a:r>
              <a:rPr lang="en-US" sz="2800" dirty="0" smtClean="0">
                <a:solidFill>
                  <a:srgbClr val="000000"/>
                </a:solidFill>
              </a:rPr>
              <a:t> </a:t>
            </a:r>
            <a:r>
              <a:rPr lang="en-US" sz="2800" dirty="0" err="1" smtClean="0">
                <a:solidFill>
                  <a:srgbClr val="000000"/>
                </a:solidFill>
              </a:rPr>
              <a:t>gång</a:t>
            </a:r>
            <a:r>
              <a:rPr lang="en-US" sz="2800" dirty="0" smtClean="0">
                <a:solidFill>
                  <a:srgbClr val="000000"/>
                </a:solidFill>
              </a:rPr>
              <a:t>. </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2291"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000000"/>
                </a:solidFill>
              </a:rPr>
              <a:t>Detta skapar risk för konflikter</a:t>
            </a:r>
          </a:p>
        </p:txBody>
      </p:sp>
      <p:sp>
        <p:nvSpPr>
          <p:cNvPr id="13315" name="Rectangle 3"/>
          <p:cNvSpPr>
            <a:spLocks noChangeArrowheads="1"/>
          </p:cNvSpPr>
          <p:nvPr/>
        </p:nvSpPr>
        <p:spPr bwMode="auto">
          <a:xfrm>
            <a:off x="304800" y="1436688"/>
            <a:ext cx="8534400" cy="4944639"/>
          </a:xfrm>
          <a:prstGeom prst="rect">
            <a:avLst/>
          </a:prstGeom>
          <a:solidFill>
            <a:srgbClr val="FFFFFF">
              <a:alpha val="89803"/>
            </a:srgbClr>
          </a:solidFill>
          <a:ln w="9525">
            <a:noFill/>
            <a:round/>
            <a:headEnd/>
            <a:tailEnd/>
          </a:ln>
        </p:spPr>
        <p:txBody>
          <a:bodyPr wrap="none" anchor="ctr"/>
          <a:lstStyle/>
          <a:p>
            <a:endParaRPr lang="sv-SE"/>
          </a:p>
        </p:txBody>
      </p:sp>
      <p:sp>
        <p:nvSpPr>
          <p:cNvPr id="13316" name="Text Box 4"/>
          <p:cNvSpPr txBox="1">
            <a:spLocks noChangeArrowheads="1"/>
          </p:cNvSpPr>
          <p:nvPr/>
        </p:nvSpPr>
        <p:spPr bwMode="auto">
          <a:xfrm>
            <a:off x="457200" y="1600201"/>
            <a:ext cx="8229600" cy="1036712"/>
          </a:xfrm>
          <a:prstGeom prst="rect">
            <a:avLst/>
          </a:prstGeom>
          <a:noFill/>
          <a:ln w="9525">
            <a:noFill/>
            <a:round/>
            <a:headEnd/>
            <a:tailEnd/>
          </a:ln>
        </p:spPr>
        <p:txBody>
          <a:bodyPr/>
          <a:lstStyle/>
          <a:p>
            <a:pPr marL="336550" indent="-336550" algn="l">
              <a:spcBef>
                <a:spcPts val="7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cs typeface="Arial" charset="0"/>
              </a:rPr>
              <a:t>Markförvärven</a:t>
            </a:r>
            <a:r>
              <a:rPr lang="en-US" sz="2800" dirty="0">
                <a:solidFill>
                  <a:srgbClr val="000000"/>
                </a:solidFill>
                <a:cs typeface="Arial" charset="0"/>
              </a:rPr>
              <a:t> </a:t>
            </a:r>
            <a:r>
              <a:rPr lang="en-US" sz="2800" dirty="0" err="1">
                <a:solidFill>
                  <a:srgbClr val="000000"/>
                </a:solidFill>
                <a:cs typeface="Arial" charset="0"/>
              </a:rPr>
              <a:t>sker</a:t>
            </a:r>
            <a:r>
              <a:rPr lang="en-US" sz="2800" dirty="0">
                <a:solidFill>
                  <a:srgbClr val="000000"/>
                </a:solidFill>
                <a:cs typeface="Arial" charset="0"/>
              </a:rPr>
              <a:t> </a:t>
            </a:r>
            <a:r>
              <a:rPr lang="en-US" sz="2800" dirty="0" err="1">
                <a:solidFill>
                  <a:srgbClr val="000000"/>
                </a:solidFill>
                <a:cs typeface="Arial" charset="0"/>
              </a:rPr>
              <a:t>ofta</a:t>
            </a:r>
            <a:r>
              <a:rPr lang="en-US" sz="2800" dirty="0">
                <a:solidFill>
                  <a:srgbClr val="000000"/>
                </a:solidFill>
                <a:cs typeface="Arial" charset="0"/>
              </a:rPr>
              <a:t> </a:t>
            </a:r>
            <a:r>
              <a:rPr lang="en-US" sz="2800" dirty="0" err="1">
                <a:solidFill>
                  <a:srgbClr val="000000"/>
                </a:solidFill>
                <a:cs typeface="Arial" charset="0"/>
              </a:rPr>
              <a:t>i</a:t>
            </a:r>
            <a:r>
              <a:rPr lang="en-US" sz="2800" dirty="0">
                <a:solidFill>
                  <a:srgbClr val="000000"/>
                </a:solidFill>
                <a:cs typeface="Arial" charset="0"/>
              </a:rPr>
              <a:t> </a:t>
            </a:r>
            <a:r>
              <a:rPr lang="en-US" sz="2800" dirty="0" err="1">
                <a:solidFill>
                  <a:srgbClr val="000000"/>
                </a:solidFill>
                <a:cs typeface="Arial" charset="0"/>
              </a:rPr>
              <a:t>fattiga</a:t>
            </a:r>
            <a:r>
              <a:rPr lang="en-US" sz="2800" dirty="0">
                <a:solidFill>
                  <a:srgbClr val="000000"/>
                </a:solidFill>
                <a:cs typeface="Arial" charset="0"/>
              </a:rPr>
              <a:t>, </a:t>
            </a:r>
            <a:r>
              <a:rPr lang="en-US" sz="2800" dirty="0" err="1" smtClean="0">
                <a:solidFill>
                  <a:srgbClr val="000000"/>
                </a:solidFill>
                <a:cs typeface="Arial" charset="0"/>
              </a:rPr>
              <a:t>hungrande</a:t>
            </a:r>
            <a:r>
              <a:rPr lang="en-US" sz="2800" dirty="0" smtClean="0">
                <a:solidFill>
                  <a:srgbClr val="000000"/>
                </a:solidFill>
                <a:cs typeface="Arial" charset="0"/>
              </a:rPr>
              <a:t> </a:t>
            </a:r>
            <a:r>
              <a:rPr lang="en-US" sz="2800" dirty="0" err="1" smtClean="0">
                <a:solidFill>
                  <a:srgbClr val="000000"/>
                </a:solidFill>
                <a:cs typeface="Arial" charset="0"/>
              </a:rPr>
              <a:t>länder</a:t>
            </a:r>
            <a:r>
              <a:rPr lang="en-US" sz="2800" dirty="0" smtClean="0">
                <a:solidFill>
                  <a:srgbClr val="000000"/>
                </a:solidFill>
                <a:cs typeface="Arial" charset="0"/>
              </a:rPr>
              <a:t> </a:t>
            </a:r>
            <a:r>
              <a:rPr lang="en-US" sz="2800" dirty="0" err="1">
                <a:solidFill>
                  <a:srgbClr val="000000"/>
                </a:solidFill>
                <a:cs typeface="Arial" charset="0"/>
              </a:rPr>
              <a:t>som</a:t>
            </a:r>
            <a:r>
              <a:rPr lang="en-US" sz="2800" dirty="0">
                <a:solidFill>
                  <a:srgbClr val="000000"/>
                </a:solidFill>
                <a:cs typeface="Arial" charset="0"/>
              </a:rPr>
              <a:t> Sudan </a:t>
            </a:r>
            <a:r>
              <a:rPr lang="en-US" sz="2800" dirty="0" err="1" smtClean="0">
                <a:solidFill>
                  <a:srgbClr val="000000"/>
                </a:solidFill>
                <a:cs typeface="Arial" charset="0"/>
              </a:rPr>
              <a:t>och</a:t>
            </a:r>
            <a:r>
              <a:rPr lang="en-US" sz="2800" dirty="0" smtClean="0">
                <a:solidFill>
                  <a:srgbClr val="000000"/>
                </a:solidFill>
                <a:cs typeface="Arial" charset="0"/>
              </a:rPr>
              <a:t> </a:t>
            </a:r>
            <a:r>
              <a:rPr lang="en-US" sz="2800" dirty="0" err="1" smtClean="0">
                <a:solidFill>
                  <a:srgbClr val="000000"/>
                </a:solidFill>
                <a:cs typeface="Arial" charset="0"/>
              </a:rPr>
              <a:t>Etiopien</a:t>
            </a:r>
            <a:r>
              <a:rPr lang="en-US" sz="2800" dirty="0" smtClean="0">
                <a:solidFill>
                  <a:srgbClr val="000000"/>
                </a:solidFill>
                <a:cs typeface="Arial" charset="0"/>
              </a:rPr>
              <a:t>.</a:t>
            </a:r>
            <a:endParaRPr lang="en-US" sz="2800" dirty="0">
              <a:solidFill>
                <a:srgbClr val="000000"/>
              </a:solidFill>
              <a:cs typeface="Arial" charset="0"/>
            </a:endParaRPr>
          </a:p>
        </p:txBody>
      </p:sp>
      <p:sp>
        <p:nvSpPr>
          <p:cNvPr id="12294" name="Line 5"/>
          <p:cNvSpPr>
            <a:spLocks noChangeShapeType="1"/>
          </p:cNvSpPr>
          <p:nvPr/>
        </p:nvSpPr>
        <p:spPr bwMode="auto">
          <a:xfrm>
            <a:off x="914400" y="1219200"/>
            <a:ext cx="8229600" cy="1588"/>
          </a:xfrm>
          <a:prstGeom prst="line">
            <a:avLst/>
          </a:prstGeom>
          <a:noFill/>
          <a:ln w="38160">
            <a:solidFill>
              <a:srgbClr val="000000"/>
            </a:solidFill>
            <a:miter lim="800000"/>
            <a:headEnd/>
            <a:tailEnd/>
          </a:ln>
        </p:spPr>
        <p:txBody>
          <a:bodyPr/>
          <a:lstStyle/>
          <a:p>
            <a:endParaRPr lang="sv-SE"/>
          </a:p>
        </p:txBody>
      </p:sp>
      <p:sp>
        <p:nvSpPr>
          <p:cNvPr id="12295" name="Text Box 6"/>
          <p:cNvSpPr txBox="1">
            <a:spLocks noChangeArrowheads="1"/>
          </p:cNvSpPr>
          <p:nvPr/>
        </p:nvSpPr>
        <p:spPr bwMode="auto">
          <a:xfrm>
            <a:off x="5895975" y="6491288"/>
            <a:ext cx="32480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Klaas Lingbeek- van Kranen</a:t>
            </a:r>
          </a:p>
        </p:txBody>
      </p:sp>
      <p:sp>
        <p:nvSpPr>
          <p:cNvPr id="8" name="Text Box 4"/>
          <p:cNvSpPr txBox="1">
            <a:spLocks noChangeArrowheads="1"/>
          </p:cNvSpPr>
          <p:nvPr/>
        </p:nvSpPr>
        <p:spPr bwMode="auto">
          <a:xfrm>
            <a:off x="467544" y="2636913"/>
            <a:ext cx="8229600" cy="576063"/>
          </a:xfrm>
          <a:prstGeom prst="rect">
            <a:avLst/>
          </a:prstGeom>
          <a:noFill/>
          <a:ln w="9525">
            <a:noFill/>
            <a:round/>
            <a:headEnd/>
            <a:tailEnd/>
          </a:ln>
        </p:spPr>
        <p:txBody>
          <a:bodyPr/>
          <a:lstStyle/>
          <a:p>
            <a:pPr marL="336550" indent="-336550" algn="l">
              <a:spcBef>
                <a:spcPts val="7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cs typeface="Arial" charset="0"/>
              </a:rPr>
              <a:t>Avtalen</a:t>
            </a:r>
            <a:r>
              <a:rPr lang="en-US" sz="2800" dirty="0" smtClean="0">
                <a:solidFill>
                  <a:srgbClr val="000000"/>
                </a:solidFill>
                <a:cs typeface="Arial" charset="0"/>
              </a:rPr>
              <a:t> </a:t>
            </a:r>
            <a:r>
              <a:rPr lang="en-US" sz="2800" dirty="0" err="1">
                <a:solidFill>
                  <a:srgbClr val="000000"/>
                </a:solidFill>
                <a:cs typeface="Arial" charset="0"/>
              </a:rPr>
              <a:t>träffas</a:t>
            </a:r>
            <a:r>
              <a:rPr lang="en-US" sz="2800" dirty="0">
                <a:solidFill>
                  <a:srgbClr val="000000"/>
                </a:solidFill>
                <a:cs typeface="Arial" charset="0"/>
              </a:rPr>
              <a:t> </a:t>
            </a:r>
            <a:r>
              <a:rPr lang="en-US" sz="2800" dirty="0" err="1">
                <a:solidFill>
                  <a:srgbClr val="000000"/>
                </a:solidFill>
                <a:cs typeface="Arial" charset="0"/>
              </a:rPr>
              <a:t>över</a:t>
            </a:r>
            <a:r>
              <a:rPr lang="en-US" sz="2800" dirty="0">
                <a:solidFill>
                  <a:srgbClr val="000000"/>
                </a:solidFill>
                <a:cs typeface="Arial" charset="0"/>
              </a:rPr>
              <a:t> </a:t>
            </a:r>
            <a:r>
              <a:rPr lang="en-US" sz="2800" dirty="0" err="1">
                <a:solidFill>
                  <a:srgbClr val="000000"/>
                </a:solidFill>
                <a:cs typeface="Arial" charset="0"/>
              </a:rPr>
              <a:t>huvudet</a:t>
            </a:r>
            <a:r>
              <a:rPr lang="en-US" sz="2800" dirty="0">
                <a:solidFill>
                  <a:srgbClr val="000000"/>
                </a:solidFill>
                <a:cs typeface="Arial" charset="0"/>
              </a:rPr>
              <a:t> </a:t>
            </a:r>
            <a:r>
              <a:rPr lang="en-US" sz="2800" dirty="0" err="1">
                <a:solidFill>
                  <a:srgbClr val="000000"/>
                </a:solidFill>
                <a:cs typeface="Arial" charset="0"/>
              </a:rPr>
              <a:t>på</a:t>
            </a:r>
            <a:r>
              <a:rPr lang="en-US" sz="2800" dirty="0">
                <a:solidFill>
                  <a:srgbClr val="000000"/>
                </a:solidFill>
                <a:cs typeface="Arial" charset="0"/>
              </a:rPr>
              <a:t> </a:t>
            </a:r>
            <a:r>
              <a:rPr lang="en-US" sz="2800" dirty="0" err="1">
                <a:solidFill>
                  <a:srgbClr val="000000"/>
                </a:solidFill>
                <a:cs typeface="Arial" charset="0"/>
              </a:rPr>
              <a:t>lokala</a:t>
            </a:r>
            <a:r>
              <a:rPr lang="en-US" sz="2800" dirty="0">
                <a:solidFill>
                  <a:srgbClr val="000000"/>
                </a:solidFill>
                <a:cs typeface="Arial" charset="0"/>
              </a:rPr>
              <a:t> </a:t>
            </a:r>
            <a:r>
              <a:rPr lang="en-US" sz="2800" dirty="0" err="1" smtClean="0">
                <a:solidFill>
                  <a:srgbClr val="000000"/>
                </a:solidFill>
                <a:cs typeface="Arial" charset="0"/>
              </a:rPr>
              <a:t>bönder</a:t>
            </a:r>
            <a:r>
              <a:rPr lang="en-US" sz="2800" dirty="0" smtClean="0">
                <a:solidFill>
                  <a:srgbClr val="000000"/>
                </a:solidFill>
                <a:cs typeface="Arial" charset="0"/>
              </a:rPr>
              <a:t>. </a:t>
            </a:r>
          </a:p>
        </p:txBody>
      </p:sp>
      <p:sp>
        <p:nvSpPr>
          <p:cNvPr id="9" name="Text Box 4"/>
          <p:cNvSpPr txBox="1">
            <a:spLocks noChangeArrowheads="1"/>
          </p:cNvSpPr>
          <p:nvPr/>
        </p:nvSpPr>
        <p:spPr bwMode="auto">
          <a:xfrm>
            <a:off x="467544" y="3284984"/>
            <a:ext cx="8229600" cy="1080120"/>
          </a:xfrm>
          <a:prstGeom prst="rect">
            <a:avLst/>
          </a:prstGeom>
          <a:noFill/>
          <a:ln w="9525">
            <a:noFill/>
            <a:round/>
            <a:headEnd/>
            <a:tailEnd/>
          </a:ln>
        </p:spPr>
        <p:txBody>
          <a:bodyPr/>
          <a:lstStyle/>
          <a:p>
            <a:pPr marL="336550" indent="-336550" algn="l">
              <a:spcBef>
                <a:spcPts val="7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cs typeface="Arial" charset="0"/>
              </a:rPr>
              <a:t>Vissa</a:t>
            </a:r>
            <a:r>
              <a:rPr lang="en-US" sz="2800" dirty="0" smtClean="0">
                <a:solidFill>
                  <a:srgbClr val="000000"/>
                </a:solidFill>
                <a:cs typeface="Arial" charset="0"/>
              </a:rPr>
              <a:t> </a:t>
            </a:r>
            <a:r>
              <a:rPr lang="en-US" sz="2800" dirty="0" err="1">
                <a:solidFill>
                  <a:srgbClr val="000000"/>
                </a:solidFill>
                <a:cs typeface="Arial" charset="0"/>
              </a:rPr>
              <a:t>länder</a:t>
            </a:r>
            <a:r>
              <a:rPr lang="en-US" sz="2800" dirty="0">
                <a:solidFill>
                  <a:srgbClr val="000000"/>
                </a:solidFill>
                <a:cs typeface="Arial" charset="0"/>
              </a:rPr>
              <a:t> </a:t>
            </a:r>
            <a:r>
              <a:rPr lang="en-US" sz="2800" dirty="0" err="1">
                <a:solidFill>
                  <a:srgbClr val="000000"/>
                </a:solidFill>
                <a:cs typeface="Arial" charset="0"/>
              </a:rPr>
              <a:t>tänker</a:t>
            </a:r>
            <a:r>
              <a:rPr lang="en-US" sz="2800" dirty="0">
                <a:solidFill>
                  <a:srgbClr val="000000"/>
                </a:solidFill>
                <a:cs typeface="Arial" charset="0"/>
              </a:rPr>
              <a:t> </a:t>
            </a:r>
            <a:r>
              <a:rPr lang="en-US" sz="2800" dirty="0" err="1">
                <a:solidFill>
                  <a:srgbClr val="000000"/>
                </a:solidFill>
                <a:cs typeface="Arial" charset="0"/>
              </a:rPr>
              <a:t>ta</a:t>
            </a:r>
            <a:r>
              <a:rPr lang="en-US" sz="2800" dirty="0">
                <a:solidFill>
                  <a:srgbClr val="000000"/>
                </a:solidFill>
                <a:cs typeface="Arial" charset="0"/>
              </a:rPr>
              <a:t> in </a:t>
            </a:r>
            <a:r>
              <a:rPr lang="en-US" sz="2800" dirty="0" err="1">
                <a:solidFill>
                  <a:srgbClr val="000000"/>
                </a:solidFill>
                <a:cs typeface="Arial" charset="0"/>
              </a:rPr>
              <a:t>egna</a:t>
            </a:r>
            <a:r>
              <a:rPr lang="en-US" sz="2800" dirty="0">
                <a:solidFill>
                  <a:srgbClr val="000000"/>
                </a:solidFill>
                <a:cs typeface="Arial" charset="0"/>
              </a:rPr>
              <a:t> </a:t>
            </a:r>
            <a:r>
              <a:rPr lang="en-US" sz="2800" dirty="0" err="1">
                <a:solidFill>
                  <a:srgbClr val="000000"/>
                </a:solidFill>
                <a:cs typeface="Arial" charset="0"/>
              </a:rPr>
              <a:t>lantarbetare</a:t>
            </a:r>
            <a:r>
              <a:rPr lang="en-US" sz="2800" dirty="0">
                <a:solidFill>
                  <a:srgbClr val="000000"/>
                </a:solidFill>
                <a:cs typeface="Arial" charset="0"/>
              </a:rPr>
              <a:t> </a:t>
            </a:r>
            <a:r>
              <a:rPr lang="en-US" sz="2800" dirty="0" err="1">
                <a:solidFill>
                  <a:srgbClr val="000000"/>
                </a:solidFill>
                <a:cs typeface="Arial" charset="0"/>
              </a:rPr>
              <a:t>vilket</a:t>
            </a:r>
            <a:r>
              <a:rPr lang="en-US" sz="2800" dirty="0">
                <a:solidFill>
                  <a:srgbClr val="000000"/>
                </a:solidFill>
                <a:cs typeface="Arial" charset="0"/>
              </a:rPr>
              <a:t> </a:t>
            </a:r>
            <a:r>
              <a:rPr lang="en-US" sz="2800" dirty="0" err="1">
                <a:solidFill>
                  <a:srgbClr val="000000"/>
                </a:solidFill>
                <a:cs typeface="Arial" charset="0"/>
              </a:rPr>
              <a:t>kan</a:t>
            </a:r>
            <a:r>
              <a:rPr lang="en-US" sz="2800" dirty="0">
                <a:solidFill>
                  <a:srgbClr val="000000"/>
                </a:solidFill>
                <a:cs typeface="Arial" charset="0"/>
              </a:rPr>
              <a:t> </a:t>
            </a:r>
            <a:r>
              <a:rPr lang="en-US" sz="2800" dirty="0" err="1">
                <a:solidFill>
                  <a:srgbClr val="000000"/>
                </a:solidFill>
                <a:cs typeface="Arial" charset="0"/>
              </a:rPr>
              <a:t>underblåsa</a:t>
            </a:r>
            <a:r>
              <a:rPr lang="en-US" sz="2800" dirty="0">
                <a:solidFill>
                  <a:srgbClr val="000000"/>
                </a:solidFill>
                <a:cs typeface="Arial" charset="0"/>
              </a:rPr>
              <a:t> </a:t>
            </a:r>
            <a:r>
              <a:rPr lang="en-US" sz="2800" dirty="0" err="1">
                <a:solidFill>
                  <a:srgbClr val="000000"/>
                </a:solidFill>
                <a:cs typeface="Arial" charset="0"/>
              </a:rPr>
              <a:t>det</a:t>
            </a:r>
            <a:r>
              <a:rPr lang="en-US" sz="2800" dirty="0">
                <a:solidFill>
                  <a:srgbClr val="000000"/>
                </a:solidFill>
                <a:cs typeface="Arial" charset="0"/>
              </a:rPr>
              <a:t> </a:t>
            </a:r>
            <a:r>
              <a:rPr lang="en-US" sz="2800" dirty="0" err="1">
                <a:solidFill>
                  <a:srgbClr val="000000"/>
                </a:solidFill>
                <a:cs typeface="Arial" charset="0"/>
              </a:rPr>
              <a:t>folkliga</a:t>
            </a:r>
            <a:r>
              <a:rPr lang="en-US" sz="2800" dirty="0">
                <a:solidFill>
                  <a:srgbClr val="000000"/>
                </a:solidFill>
                <a:cs typeface="Arial" charset="0"/>
              </a:rPr>
              <a:t> </a:t>
            </a:r>
            <a:r>
              <a:rPr lang="en-US" sz="2800" dirty="0" err="1" smtClean="0">
                <a:solidFill>
                  <a:srgbClr val="000000"/>
                </a:solidFill>
                <a:cs typeface="Arial" charset="0"/>
              </a:rPr>
              <a:t>motståndet</a:t>
            </a:r>
            <a:r>
              <a:rPr lang="en-US" sz="2800" dirty="0" smtClean="0">
                <a:solidFill>
                  <a:srgbClr val="000000"/>
                </a:solidFill>
                <a:cs typeface="Arial" charset="0"/>
              </a:rPr>
              <a:t>.  </a:t>
            </a:r>
            <a:endParaRPr lang="en-US" sz="2800" dirty="0">
              <a:solidFill>
                <a:srgbClr val="000000"/>
              </a:solidFill>
              <a:cs typeface="Arial" charset="0"/>
            </a:endParaRPr>
          </a:p>
          <a:p>
            <a:pPr marL="336550" indent="-336550" algn="l">
              <a:spcBef>
                <a:spcPts val="750"/>
              </a:spcBef>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cs typeface="Arial" charset="0"/>
            </a:endParaRPr>
          </a:p>
        </p:txBody>
      </p:sp>
      <p:sp>
        <p:nvSpPr>
          <p:cNvPr id="10" name="Text Box 4"/>
          <p:cNvSpPr txBox="1">
            <a:spLocks noChangeArrowheads="1"/>
          </p:cNvSpPr>
          <p:nvPr/>
        </p:nvSpPr>
        <p:spPr bwMode="auto">
          <a:xfrm>
            <a:off x="467544" y="4365104"/>
            <a:ext cx="8229600" cy="1944216"/>
          </a:xfrm>
          <a:prstGeom prst="rect">
            <a:avLst/>
          </a:prstGeom>
          <a:noFill/>
          <a:ln w="9525">
            <a:noFill/>
            <a:round/>
            <a:headEnd/>
            <a:tailEnd/>
          </a:ln>
        </p:spPr>
        <p:txBody>
          <a:bodyPr/>
          <a:lstStyle/>
          <a:p>
            <a:pPr marL="336550" indent="-336550" algn="l">
              <a:spcBef>
                <a:spcPts val="7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cs typeface="Arial" charset="0"/>
              </a:rPr>
              <a:t>Men </a:t>
            </a:r>
            <a:r>
              <a:rPr lang="en-US" sz="2800" dirty="0" err="1">
                <a:solidFill>
                  <a:srgbClr val="000000"/>
                </a:solidFill>
                <a:cs typeface="Arial" charset="0"/>
              </a:rPr>
              <a:t>även</a:t>
            </a:r>
            <a:r>
              <a:rPr lang="en-US" sz="2800" dirty="0">
                <a:solidFill>
                  <a:srgbClr val="000000"/>
                </a:solidFill>
                <a:cs typeface="Arial" charset="0"/>
              </a:rPr>
              <a:t> </a:t>
            </a:r>
            <a:r>
              <a:rPr lang="en-US" sz="2800" dirty="0" err="1">
                <a:solidFill>
                  <a:srgbClr val="000000"/>
                </a:solidFill>
                <a:cs typeface="Arial" charset="0"/>
              </a:rPr>
              <a:t>dessa</a:t>
            </a:r>
            <a:r>
              <a:rPr lang="en-US" sz="2800" dirty="0">
                <a:solidFill>
                  <a:srgbClr val="000000"/>
                </a:solidFill>
                <a:cs typeface="Arial" charset="0"/>
              </a:rPr>
              <a:t> </a:t>
            </a:r>
            <a:r>
              <a:rPr lang="en-US" sz="2800" dirty="0" err="1">
                <a:solidFill>
                  <a:srgbClr val="000000"/>
                </a:solidFill>
                <a:cs typeface="Arial" charset="0"/>
              </a:rPr>
              <a:t>försök</a:t>
            </a:r>
            <a:r>
              <a:rPr lang="en-US" sz="2800" dirty="0">
                <a:solidFill>
                  <a:srgbClr val="000000"/>
                </a:solidFill>
                <a:cs typeface="Arial" charset="0"/>
              </a:rPr>
              <a:t> </a:t>
            </a:r>
            <a:r>
              <a:rPr lang="en-US" sz="2800" dirty="0" err="1">
                <a:solidFill>
                  <a:srgbClr val="000000"/>
                </a:solidFill>
                <a:cs typeface="Arial" charset="0"/>
              </a:rPr>
              <a:t>att</a:t>
            </a:r>
            <a:r>
              <a:rPr lang="en-US" sz="2800" dirty="0">
                <a:solidFill>
                  <a:srgbClr val="000000"/>
                </a:solidFill>
                <a:cs typeface="Arial" charset="0"/>
              </a:rPr>
              <a:t> </a:t>
            </a:r>
            <a:r>
              <a:rPr lang="en-US" sz="2800" dirty="0" err="1">
                <a:solidFill>
                  <a:srgbClr val="000000"/>
                </a:solidFill>
                <a:cs typeface="Arial" charset="0"/>
              </a:rPr>
              <a:t>trygga</a:t>
            </a:r>
            <a:r>
              <a:rPr lang="en-US" sz="2800" dirty="0">
                <a:solidFill>
                  <a:srgbClr val="000000"/>
                </a:solidFill>
                <a:cs typeface="Arial" charset="0"/>
              </a:rPr>
              <a:t> </a:t>
            </a:r>
            <a:r>
              <a:rPr lang="en-US" sz="2800" dirty="0" err="1">
                <a:solidFill>
                  <a:srgbClr val="000000"/>
                </a:solidFill>
                <a:cs typeface="Arial" charset="0"/>
              </a:rPr>
              <a:t>matförsörj-ningen</a:t>
            </a:r>
            <a:r>
              <a:rPr lang="en-US" sz="2800" dirty="0">
                <a:solidFill>
                  <a:srgbClr val="000000"/>
                </a:solidFill>
                <a:cs typeface="Arial" charset="0"/>
              </a:rPr>
              <a:t> </a:t>
            </a:r>
            <a:r>
              <a:rPr lang="en-US" sz="2800" dirty="0" err="1">
                <a:solidFill>
                  <a:srgbClr val="000000"/>
                </a:solidFill>
                <a:cs typeface="Arial" charset="0"/>
              </a:rPr>
              <a:t>kan</a:t>
            </a:r>
            <a:r>
              <a:rPr lang="en-US" sz="2800" dirty="0">
                <a:solidFill>
                  <a:srgbClr val="000000"/>
                </a:solidFill>
                <a:cs typeface="Arial" charset="0"/>
              </a:rPr>
              <a:t> visa sig </a:t>
            </a:r>
            <a:r>
              <a:rPr lang="en-US" sz="2800" dirty="0" err="1">
                <a:solidFill>
                  <a:srgbClr val="000000"/>
                </a:solidFill>
                <a:cs typeface="Arial" charset="0"/>
              </a:rPr>
              <a:t>värdelösa</a:t>
            </a:r>
            <a:r>
              <a:rPr lang="en-US" sz="2800" dirty="0">
                <a:solidFill>
                  <a:srgbClr val="000000"/>
                </a:solidFill>
                <a:cs typeface="Arial" charset="0"/>
              </a:rPr>
              <a:t> </a:t>
            </a:r>
            <a:r>
              <a:rPr lang="en-US" sz="2800" dirty="0" err="1">
                <a:solidFill>
                  <a:srgbClr val="000000"/>
                </a:solidFill>
                <a:cs typeface="Arial" charset="0"/>
              </a:rPr>
              <a:t>om</a:t>
            </a:r>
            <a:r>
              <a:rPr lang="en-US" sz="2800" dirty="0">
                <a:solidFill>
                  <a:srgbClr val="000000"/>
                </a:solidFill>
                <a:cs typeface="Arial" charset="0"/>
              </a:rPr>
              <a:t> </a:t>
            </a:r>
            <a:r>
              <a:rPr lang="en-US" sz="2800" dirty="0" err="1">
                <a:solidFill>
                  <a:srgbClr val="000000"/>
                </a:solidFill>
                <a:cs typeface="Arial" charset="0"/>
              </a:rPr>
              <a:t>världen</a:t>
            </a:r>
            <a:r>
              <a:rPr lang="en-US" sz="2800" dirty="0">
                <a:solidFill>
                  <a:srgbClr val="000000"/>
                </a:solidFill>
                <a:cs typeface="Arial" charset="0"/>
              </a:rPr>
              <a:t> </a:t>
            </a:r>
            <a:r>
              <a:rPr lang="en-US" sz="2800" dirty="0" err="1">
                <a:solidFill>
                  <a:srgbClr val="000000"/>
                </a:solidFill>
                <a:cs typeface="Arial" charset="0"/>
              </a:rPr>
              <a:t>inte</a:t>
            </a:r>
            <a:r>
              <a:rPr lang="en-US" sz="2800" dirty="0">
                <a:solidFill>
                  <a:srgbClr val="000000"/>
                </a:solidFill>
                <a:cs typeface="Arial" charset="0"/>
              </a:rPr>
              <a:t> </a:t>
            </a:r>
            <a:r>
              <a:rPr lang="en-US" sz="2800" dirty="0" smtClean="0">
                <a:solidFill>
                  <a:srgbClr val="000000"/>
                </a:solidFill>
                <a:cs typeface="Arial" charset="0"/>
              </a:rPr>
              <a:t>tar tag </a:t>
            </a:r>
            <a:r>
              <a:rPr lang="en-US" sz="2800" dirty="0" err="1" smtClean="0">
                <a:solidFill>
                  <a:srgbClr val="000000"/>
                </a:solidFill>
                <a:cs typeface="Arial" charset="0"/>
              </a:rPr>
              <a:t>i</a:t>
            </a:r>
            <a:r>
              <a:rPr lang="en-US" sz="2800" dirty="0" smtClean="0">
                <a:solidFill>
                  <a:srgbClr val="000000"/>
                </a:solidFill>
                <a:cs typeface="Arial" charset="0"/>
              </a:rPr>
              <a:t> de </a:t>
            </a:r>
            <a:r>
              <a:rPr lang="en-US" sz="2800" dirty="0" err="1">
                <a:solidFill>
                  <a:srgbClr val="000000"/>
                </a:solidFill>
                <a:cs typeface="Arial" charset="0"/>
              </a:rPr>
              <a:t>långsiktiga</a:t>
            </a:r>
            <a:r>
              <a:rPr lang="en-US" sz="2800" dirty="0">
                <a:solidFill>
                  <a:srgbClr val="000000"/>
                </a:solidFill>
                <a:cs typeface="Arial" charset="0"/>
              </a:rPr>
              <a:t> </a:t>
            </a:r>
            <a:r>
              <a:rPr lang="en-US" sz="2800" dirty="0" err="1">
                <a:solidFill>
                  <a:srgbClr val="000000"/>
                </a:solidFill>
                <a:cs typeface="Arial" charset="0"/>
              </a:rPr>
              <a:t>trenderna</a:t>
            </a:r>
            <a:r>
              <a:rPr lang="en-US" sz="2800" dirty="0">
                <a:solidFill>
                  <a:srgbClr val="000000"/>
                </a:solidFill>
                <a:cs typeface="Arial" charset="0"/>
              </a:rPr>
              <a:t> </a:t>
            </a:r>
            <a:r>
              <a:rPr lang="en-US" sz="2800" dirty="0" err="1">
                <a:solidFill>
                  <a:srgbClr val="000000"/>
                </a:solidFill>
                <a:cs typeface="Arial" charset="0"/>
              </a:rPr>
              <a:t>och</a:t>
            </a:r>
            <a:r>
              <a:rPr lang="en-US" sz="2800" dirty="0">
                <a:solidFill>
                  <a:srgbClr val="000000"/>
                </a:solidFill>
                <a:cs typeface="Arial" charset="0"/>
              </a:rPr>
              <a:t> </a:t>
            </a:r>
            <a:r>
              <a:rPr lang="en-US" sz="2800" dirty="0" smtClean="0">
                <a:solidFill>
                  <a:srgbClr val="000000"/>
                </a:solidFill>
                <a:cs typeface="Arial" charset="0"/>
              </a:rPr>
              <a:t>de </a:t>
            </a:r>
            <a:r>
              <a:rPr lang="en-US" sz="2800" dirty="0" err="1" smtClean="0">
                <a:solidFill>
                  <a:srgbClr val="000000"/>
                </a:solidFill>
                <a:cs typeface="Arial" charset="0"/>
              </a:rPr>
              <a:t>hotande</a:t>
            </a:r>
            <a:r>
              <a:rPr lang="en-US" sz="2800" dirty="0" smtClean="0">
                <a:solidFill>
                  <a:srgbClr val="000000"/>
                </a:solidFill>
                <a:cs typeface="Arial" charset="0"/>
              </a:rPr>
              <a:t> </a:t>
            </a:r>
            <a:r>
              <a:rPr lang="en-US" sz="2800" dirty="0" err="1" smtClean="0">
                <a:solidFill>
                  <a:srgbClr val="000000"/>
                </a:solidFill>
                <a:cs typeface="Arial" charset="0"/>
              </a:rPr>
              <a:t>påfrestningarna</a:t>
            </a:r>
            <a:r>
              <a:rPr lang="en-US" sz="2800" dirty="0" smtClean="0">
                <a:solidFill>
                  <a:srgbClr val="000000"/>
                </a:solidFill>
                <a:cs typeface="Arial" charset="0"/>
              </a:rPr>
              <a:t>.</a:t>
            </a:r>
            <a:endParaRPr lang="en-US" sz="2800" dirty="0">
              <a:solidFill>
                <a:srgbClr val="000000"/>
              </a:solidFill>
              <a:cs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7651"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smtClean="0">
                <a:solidFill>
                  <a:srgbClr val="FFFFFF"/>
                </a:solidFill>
              </a:rPr>
              <a:t>Vi </a:t>
            </a:r>
            <a:r>
              <a:rPr lang="en-US" sz="4400" dirty="0" err="1" smtClean="0">
                <a:solidFill>
                  <a:srgbClr val="FFFFFF"/>
                </a:solidFill>
              </a:rPr>
              <a:t>utgår</a:t>
            </a:r>
            <a:r>
              <a:rPr lang="en-US" sz="4400" dirty="0" smtClean="0">
                <a:solidFill>
                  <a:srgbClr val="FFFFFF"/>
                </a:solidFill>
              </a:rPr>
              <a:t> </a:t>
            </a:r>
            <a:r>
              <a:rPr lang="en-US" sz="4400" dirty="0" err="1" smtClean="0">
                <a:solidFill>
                  <a:srgbClr val="FFFFFF"/>
                </a:solidFill>
              </a:rPr>
              <a:t>från</a:t>
            </a:r>
            <a:r>
              <a:rPr lang="en-US" sz="4400" dirty="0" smtClean="0">
                <a:solidFill>
                  <a:srgbClr val="FFFFFF"/>
                </a:solidFill>
              </a:rPr>
              <a:t> </a:t>
            </a:r>
            <a:r>
              <a:rPr lang="en-US" sz="4400" dirty="0" err="1" smtClean="0">
                <a:solidFill>
                  <a:srgbClr val="FFFFFF"/>
                </a:solidFill>
              </a:rPr>
              <a:t>hoppet</a:t>
            </a:r>
            <a:endParaRPr lang="en-US" sz="4400" dirty="0">
              <a:solidFill>
                <a:srgbClr val="FFFFFF"/>
              </a:solidFill>
            </a:endParaRPr>
          </a:p>
        </p:txBody>
      </p:sp>
      <p:sp>
        <p:nvSpPr>
          <p:cNvPr id="28675" name="Rectangle 3"/>
          <p:cNvSpPr>
            <a:spLocks noChangeArrowheads="1"/>
          </p:cNvSpPr>
          <p:nvPr/>
        </p:nvSpPr>
        <p:spPr bwMode="auto">
          <a:xfrm>
            <a:off x="392113" y="1481138"/>
            <a:ext cx="8432800" cy="3964086"/>
          </a:xfrm>
          <a:prstGeom prst="rect">
            <a:avLst/>
          </a:prstGeom>
          <a:solidFill>
            <a:srgbClr val="FFFFFF">
              <a:alpha val="89803"/>
            </a:srgbClr>
          </a:solidFill>
          <a:ln w="9525">
            <a:noFill/>
            <a:round/>
            <a:headEnd/>
            <a:tailEnd/>
          </a:ln>
        </p:spPr>
        <p:txBody>
          <a:bodyPr wrap="none" anchor="ctr"/>
          <a:lstStyle/>
          <a:p>
            <a:endParaRPr lang="sv-SE"/>
          </a:p>
        </p:txBody>
      </p:sp>
      <p:sp>
        <p:nvSpPr>
          <p:cNvPr id="27654"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7655"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Fundacion Zoobreviven</a:t>
            </a:r>
          </a:p>
        </p:txBody>
      </p:sp>
      <p:sp>
        <p:nvSpPr>
          <p:cNvPr id="14" name="Text Box 7"/>
          <p:cNvSpPr txBox="1">
            <a:spLocks noChangeArrowheads="1"/>
          </p:cNvSpPr>
          <p:nvPr/>
        </p:nvSpPr>
        <p:spPr bwMode="auto">
          <a:xfrm>
            <a:off x="467544" y="2202390"/>
            <a:ext cx="8208912" cy="1802674"/>
          </a:xfrm>
          <a:prstGeom prst="rect">
            <a:avLst/>
          </a:prstGeom>
          <a:noFill/>
          <a:ln w="9525">
            <a:noFill/>
            <a:round/>
            <a:headEnd/>
            <a:tailEnd/>
          </a:ln>
        </p:spPr>
        <p:txBody>
          <a:bodyPr wrap="square" lIns="90000" tIns="46800" rIns="90000" bIns="46800">
            <a:spAutoFit/>
          </a:bodyPr>
          <a:lstStyle/>
          <a:p>
            <a:pPr algn="l">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sz="2400" dirty="0" smtClean="0">
                <a:solidFill>
                  <a:srgbClr val="000000"/>
                </a:solidFill>
              </a:rPr>
              <a:t>Vilka uppoffringar vi än måste göra finns det oändliga möjligheter till ett rikt, meningsfullt, omväxlande och roligt liv, som inte bidrar till att fördärva klimat och miljö. </a:t>
            </a:r>
          </a:p>
          <a:p>
            <a:pPr algn="l">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400" dirty="0">
              <a:solidFill>
                <a:srgbClr val="000000"/>
              </a:solidFill>
            </a:endParaRPr>
          </a:p>
        </p:txBody>
      </p:sp>
      <p:sp>
        <p:nvSpPr>
          <p:cNvPr id="15" name="Text Box 7"/>
          <p:cNvSpPr txBox="1">
            <a:spLocks noChangeArrowheads="1"/>
          </p:cNvSpPr>
          <p:nvPr/>
        </p:nvSpPr>
        <p:spPr bwMode="auto">
          <a:xfrm>
            <a:off x="451867" y="3531926"/>
            <a:ext cx="8224589" cy="833178"/>
          </a:xfrm>
          <a:prstGeom prst="rect">
            <a:avLst/>
          </a:prstGeom>
          <a:noFill/>
          <a:ln w="9525">
            <a:noFill/>
            <a:round/>
            <a:headEnd/>
            <a:tailEnd/>
          </a:ln>
        </p:spPr>
        <p:txBody>
          <a:bodyPr wrap="square" lIns="90000" tIns="46800" rIns="90000" bIns="46800">
            <a:spAutoFit/>
          </a:bodyPr>
          <a:lstStyle/>
          <a:p>
            <a:pPr algn="l"/>
            <a:r>
              <a:rPr lang="sv-SE" sz="2400" dirty="0" smtClean="0">
                <a:solidFill>
                  <a:schemeClr val="tx1"/>
                </a:solidFill>
              </a:rPr>
              <a:t>Om vi gör den stora omställningen för klimatförändringens skull och forskarna har fel: vad förlorar vi på det?</a:t>
            </a:r>
            <a:endParaRPr lang="sv-SE" sz="2400" dirty="0"/>
          </a:p>
        </p:txBody>
      </p:sp>
      <p:sp>
        <p:nvSpPr>
          <p:cNvPr id="9" name="Text Box 7"/>
          <p:cNvSpPr txBox="1">
            <a:spLocks noChangeArrowheads="1"/>
          </p:cNvSpPr>
          <p:nvPr/>
        </p:nvSpPr>
        <p:spPr bwMode="auto">
          <a:xfrm>
            <a:off x="467544" y="1669010"/>
            <a:ext cx="8280920" cy="463846"/>
          </a:xfrm>
          <a:prstGeom prst="rect">
            <a:avLst/>
          </a:prstGeom>
          <a:noFill/>
          <a:ln w="9525">
            <a:noFill/>
            <a:round/>
            <a:headEnd/>
            <a:tailEnd/>
          </a:ln>
        </p:spPr>
        <p:txBody>
          <a:bodyPr wrap="square" lIns="90000" tIns="46800" rIns="90000" bIns="46800">
            <a:spAutoFit/>
          </a:bodyPr>
          <a:lstStyle/>
          <a:p>
            <a:pPr algn="l">
              <a:spcBef>
                <a:spcPts val="17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err="1" smtClean="0">
                <a:solidFill>
                  <a:srgbClr val="000000"/>
                </a:solidFill>
              </a:rPr>
              <a:t>Är</a:t>
            </a:r>
            <a:r>
              <a:rPr lang="en-US" sz="2400" dirty="0" smtClean="0">
                <a:solidFill>
                  <a:srgbClr val="000000"/>
                </a:solidFill>
              </a:rPr>
              <a:t> en </a:t>
            </a:r>
            <a:r>
              <a:rPr lang="en-US" sz="2400" dirty="0" err="1" smtClean="0">
                <a:solidFill>
                  <a:srgbClr val="000000"/>
                </a:solidFill>
              </a:rPr>
              <a:t>klok</a:t>
            </a:r>
            <a:r>
              <a:rPr lang="en-US" sz="2400" dirty="0" smtClean="0">
                <a:solidFill>
                  <a:srgbClr val="000000"/>
                </a:solidFill>
              </a:rPr>
              <a:t> </a:t>
            </a:r>
            <a:r>
              <a:rPr lang="en-US" sz="2400" dirty="0" err="1" smtClean="0">
                <a:solidFill>
                  <a:srgbClr val="000000"/>
                </a:solidFill>
              </a:rPr>
              <a:t>klimatpolitik</a:t>
            </a:r>
            <a:r>
              <a:rPr lang="en-US" sz="2400" dirty="0" smtClean="0">
                <a:solidFill>
                  <a:srgbClr val="000000"/>
                </a:solidFill>
              </a:rPr>
              <a:t> </a:t>
            </a:r>
            <a:r>
              <a:rPr lang="en-US" sz="2400" dirty="0" err="1" smtClean="0">
                <a:solidFill>
                  <a:srgbClr val="000000"/>
                </a:solidFill>
              </a:rPr>
              <a:t>egentligen</a:t>
            </a:r>
            <a:r>
              <a:rPr lang="en-US" sz="2400" dirty="0" smtClean="0">
                <a:solidFill>
                  <a:srgbClr val="000000"/>
                </a:solidFill>
              </a:rPr>
              <a:t> </a:t>
            </a:r>
            <a:r>
              <a:rPr lang="en-US" sz="2400" dirty="0" err="1" smtClean="0">
                <a:solidFill>
                  <a:srgbClr val="000000"/>
                </a:solidFill>
              </a:rPr>
              <a:t>så</a:t>
            </a:r>
            <a:r>
              <a:rPr lang="en-US" sz="2400" dirty="0" smtClean="0">
                <a:solidFill>
                  <a:srgbClr val="000000"/>
                </a:solidFill>
              </a:rPr>
              <a:t> </a:t>
            </a:r>
            <a:r>
              <a:rPr lang="en-US" sz="2400" dirty="0" err="1" smtClean="0">
                <a:solidFill>
                  <a:srgbClr val="000000"/>
                </a:solidFill>
              </a:rPr>
              <a:t>skrämmande</a:t>
            </a:r>
            <a:r>
              <a:rPr lang="en-US" sz="2400" dirty="0" smtClean="0">
                <a:solidFill>
                  <a:srgbClr val="000000"/>
                </a:solidFill>
              </a:rPr>
              <a:t>? </a:t>
            </a:r>
            <a:endParaRPr lang="en-US" sz="2400" u="sng" dirty="0">
              <a:solidFill>
                <a:srgbClr val="000000"/>
              </a:solidFill>
            </a:endParaRPr>
          </a:p>
        </p:txBody>
      </p:sp>
      <p:sp>
        <p:nvSpPr>
          <p:cNvPr id="10" name="Text Box 7"/>
          <p:cNvSpPr txBox="1">
            <a:spLocks noChangeArrowheads="1"/>
          </p:cNvSpPr>
          <p:nvPr/>
        </p:nvSpPr>
        <p:spPr bwMode="auto">
          <a:xfrm>
            <a:off x="467544" y="4468030"/>
            <a:ext cx="8352928" cy="833178"/>
          </a:xfrm>
          <a:prstGeom prst="rect">
            <a:avLst/>
          </a:prstGeom>
          <a:noFill/>
          <a:ln w="9525">
            <a:noFill/>
            <a:round/>
            <a:headEnd/>
            <a:tailEnd/>
          </a:ln>
        </p:spPr>
        <p:txBody>
          <a:bodyPr wrap="square" lIns="90000" tIns="46800" rIns="90000" bIns="46800">
            <a:spAutoFit/>
          </a:bodyPr>
          <a:lstStyle/>
          <a:p>
            <a:pPr algn="l"/>
            <a:r>
              <a:rPr lang="sv-SE" sz="2400" dirty="0" smtClean="0">
                <a:solidFill>
                  <a:schemeClr val="tx1"/>
                </a:solidFill>
              </a:rPr>
              <a:t>Förlorar vi på en övergång till oändliga energiresurser, renare miljö och en återvunnen ekologisk balans?</a:t>
            </a:r>
            <a:endParaRPr lang="sv-SE" sz="24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P spid="14" grpId="0"/>
      <p:bldP spid="15"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cstate="print"/>
          <a:srcRect/>
          <a:stretch>
            <a:fillRect/>
          </a:stretch>
        </p:blipFill>
        <p:spPr bwMode="auto">
          <a:xfrm>
            <a:off x="6091238" y="1938338"/>
            <a:ext cx="3052762" cy="2360612"/>
          </a:xfrm>
          <a:prstGeom prst="rect">
            <a:avLst/>
          </a:prstGeom>
          <a:noFill/>
          <a:ln w="9525">
            <a:noFill/>
            <a:round/>
            <a:headEnd/>
            <a:tailEnd/>
          </a:ln>
        </p:spPr>
      </p:pic>
      <p:pic>
        <p:nvPicPr>
          <p:cNvPr id="13315" name="Picture 2"/>
          <p:cNvPicPr>
            <a:picLocks noChangeAspect="1" noChangeArrowheads="1"/>
          </p:cNvPicPr>
          <p:nvPr/>
        </p:nvPicPr>
        <p:blipFill>
          <a:blip r:embed="rId4" cstate="print"/>
          <a:srcRect/>
          <a:stretch>
            <a:fillRect/>
          </a:stretch>
        </p:blipFill>
        <p:spPr bwMode="auto">
          <a:xfrm>
            <a:off x="0" y="1938338"/>
            <a:ext cx="3055938" cy="2359025"/>
          </a:xfrm>
          <a:prstGeom prst="rect">
            <a:avLst/>
          </a:prstGeom>
          <a:noFill/>
          <a:ln w="9525">
            <a:noFill/>
            <a:round/>
            <a:headEnd/>
            <a:tailEnd/>
          </a:ln>
        </p:spPr>
      </p:pic>
      <p:pic>
        <p:nvPicPr>
          <p:cNvPr id="13316" name="Picture 3"/>
          <p:cNvPicPr>
            <a:picLocks noChangeAspect="1" noChangeArrowheads="1"/>
          </p:cNvPicPr>
          <p:nvPr/>
        </p:nvPicPr>
        <p:blipFill>
          <a:blip r:embed="rId5" cstate="print"/>
          <a:srcRect/>
          <a:stretch>
            <a:fillRect/>
          </a:stretch>
        </p:blipFill>
        <p:spPr bwMode="auto">
          <a:xfrm>
            <a:off x="3049588" y="1936750"/>
            <a:ext cx="3043237" cy="2359025"/>
          </a:xfrm>
          <a:prstGeom prst="rect">
            <a:avLst/>
          </a:prstGeom>
          <a:noFill/>
          <a:ln w="9525">
            <a:noFill/>
            <a:round/>
            <a:headEnd/>
            <a:tailEnd/>
          </a:ln>
        </p:spPr>
      </p:pic>
      <p:sp>
        <p:nvSpPr>
          <p:cNvPr id="13317" name="Text Box 4"/>
          <p:cNvSpPr txBox="1">
            <a:spLocks noChangeArrowheads="1"/>
          </p:cNvSpPr>
          <p:nvPr/>
        </p:nvSpPr>
        <p:spPr bwMode="auto">
          <a:xfrm>
            <a:off x="457200" y="360363"/>
            <a:ext cx="8229600" cy="868362"/>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000000"/>
                </a:solidFill>
              </a:rPr>
              <a:t>Hotande påfrestningar</a:t>
            </a:r>
          </a:p>
        </p:txBody>
      </p:sp>
      <p:sp>
        <p:nvSpPr>
          <p:cNvPr id="13318" name="Line 5"/>
          <p:cNvSpPr>
            <a:spLocks noChangeShapeType="1"/>
          </p:cNvSpPr>
          <p:nvPr/>
        </p:nvSpPr>
        <p:spPr bwMode="auto">
          <a:xfrm>
            <a:off x="914400" y="1219200"/>
            <a:ext cx="8229600" cy="1588"/>
          </a:xfrm>
          <a:prstGeom prst="line">
            <a:avLst/>
          </a:prstGeom>
          <a:noFill/>
          <a:ln w="38160">
            <a:solidFill>
              <a:srgbClr val="000000"/>
            </a:solidFill>
            <a:miter lim="800000"/>
            <a:headEnd/>
            <a:tailEnd/>
          </a:ln>
        </p:spPr>
        <p:txBody>
          <a:bodyPr/>
          <a:lstStyle/>
          <a:p>
            <a:endParaRPr lang="sv-SE"/>
          </a:p>
        </p:txBody>
      </p:sp>
      <p:sp>
        <p:nvSpPr>
          <p:cNvPr id="14342" name="Rectangle 6"/>
          <p:cNvSpPr>
            <a:spLocks noChangeArrowheads="1"/>
          </p:cNvSpPr>
          <p:nvPr/>
        </p:nvSpPr>
        <p:spPr bwMode="auto">
          <a:xfrm>
            <a:off x="431800" y="2508250"/>
            <a:ext cx="2149475" cy="1147763"/>
          </a:xfrm>
          <a:prstGeom prst="rect">
            <a:avLst/>
          </a:prstGeom>
          <a:solidFill>
            <a:srgbClr val="FFFFFF">
              <a:alpha val="89803"/>
            </a:srgbClr>
          </a:solidFill>
          <a:ln w="38160">
            <a:solidFill>
              <a:srgbClr val="FFFFFF"/>
            </a:solidFill>
            <a:miter lim="800000"/>
            <a:headEnd/>
            <a:tailEnd/>
          </a:ln>
        </p:spPr>
        <p:txBody>
          <a:bodyPr wrap="none" anchor="ctr"/>
          <a:lstStyle/>
          <a:p>
            <a:endParaRPr lang="sv-SE"/>
          </a:p>
        </p:txBody>
      </p:sp>
      <p:sp>
        <p:nvSpPr>
          <p:cNvPr id="14343" name="Rectangle 7"/>
          <p:cNvSpPr>
            <a:spLocks noChangeArrowheads="1"/>
          </p:cNvSpPr>
          <p:nvPr/>
        </p:nvSpPr>
        <p:spPr bwMode="auto">
          <a:xfrm>
            <a:off x="3516313" y="2530475"/>
            <a:ext cx="2149475" cy="1147763"/>
          </a:xfrm>
          <a:prstGeom prst="rect">
            <a:avLst/>
          </a:prstGeom>
          <a:solidFill>
            <a:srgbClr val="FFFFFF">
              <a:alpha val="89803"/>
            </a:srgbClr>
          </a:solidFill>
          <a:ln w="38160">
            <a:solidFill>
              <a:srgbClr val="FFFFFF"/>
            </a:solidFill>
            <a:miter lim="800000"/>
            <a:headEnd/>
            <a:tailEnd/>
          </a:ln>
        </p:spPr>
        <p:txBody>
          <a:bodyPr wrap="none" anchor="ctr"/>
          <a:lstStyle/>
          <a:p>
            <a:endParaRPr lang="sv-SE"/>
          </a:p>
        </p:txBody>
      </p:sp>
      <p:sp>
        <p:nvSpPr>
          <p:cNvPr id="14344" name="Rectangle 8"/>
          <p:cNvSpPr>
            <a:spLocks noChangeArrowheads="1"/>
          </p:cNvSpPr>
          <p:nvPr/>
        </p:nvSpPr>
        <p:spPr bwMode="auto">
          <a:xfrm>
            <a:off x="6372200" y="2559050"/>
            <a:ext cx="2448272" cy="1147763"/>
          </a:xfrm>
          <a:prstGeom prst="rect">
            <a:avLst/>
          </a:prstGeom>
          <a:solidFill>
            <a:srgbClr val="FFFFFF">
              <a:alpha val="89803"/>
            </a:srgbClr>
          </a:solidFill>
          <a:ln w="38160">
            <a:solidFill>
              <a:srgbClr val="FFFFFF"/>
            </a:solidFill>
            <a:miter lim="800000"/>
            <a:headEnd/>
            <a:tailEnd/>
          </a:ln>
        </p:spPr>
        <p:txBody>
          <a:bodyPr wrap="none" anchor="ctr"/>
          <a:lstStyle/>
          <a:p>
            <a:endParaRPr lang="sv-SE"/>
          </a:p>
        </p:txBody>
      </p:sp>
      <p:sp>
        <p:nvSpPr>
          <p:cNvPr id="14345" name="Text Box 9"/>
          <p:cNvSpPr txBox="1">
            <a:spLocks noChangeArrowheads="1"/>
          </p:cNvSpPr>
          <p:nvPr/>
        </p:nvSpPr>
        <p:spPr bwMode="auto">
          <a:xfrm>
            <a:off x="171450" y="2846388"/>
            <a:ext cx="2655888" cy="398462"/>
          </a:xfrm>
          <a:prstGeom prst="rect">
            <a:avLst/>
          </a:prstGeom>
          <a:noFill/>
          <a:ln w="9525">
            <a:noFill/>
            <a:round/>
            <a:headEnd/>
            <a:tailEnd/>
          </a:ln>
        </p:spPr>
        <p:txBody>
          <a:bodyPr lIns="90000" tIns="46800" rIns="90000" bIns="46800">
            <a:spAutoFit/>
          </a:bodyPr>
          <a:lstStyle/>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rPr>
              <a:t>Oljetoppen</a:t>
            </a:r>
          </a:p>
        </p:txBody>
      </p:sp>
      <p:sp>
        <p:nvSpPr>
          <p:cNvPr id="14346" name="Text Box 10"/>
          <p:cNvSpPr txBox="1">
            <a:spLocks noChangeArrowheads="1"/>
          </p:cNvSpPr>
          <p:nvPr/>
        </p:nvSpPr>
        <p:spPr bwMode="auto">
          <a:xfrm>
            <a:off x="6300192" y="2895600"/>
            <a:ext cx="2655887" cy="398463"/>
          </a:xfrm>
          <a:prstGeom prst="rect">
            <a:avLst/>
          </a:prstGeom>
          <a:noFill/>
          <a:ln w="9525">
            <a:noFill/>
            <a:round/>
            <a:headEnd/>
            <a:tailEnd/>
          </a:ln>
        </p:spPr>
        <p:txBody>
          <a:bodyPr lIns="90000" tIns="46800" rIns="90000" bIns="46800">
            <a:spAutoFit/>
          </a:bodyPr>
          <a:lstStyle/>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a:solidFill>
                  <a:srgbClr val="000000"/>
                </a:solidFill>
              </a:rPr>
              <a:t>Klimatförändringen</a:t>
            </a:r>
            <a:endParaRPr lang="en-US" sz="2000" dirty="0">
              <a:solidFill>
                <a:srgbClr val="000000"/>
              </a:solidFill>
            </a:endParaRPr>
          </a:p>
        </p:txBody>
      </p:sp>
      <p:sp>
        <p:nvSpPr>
          <p:cNvPr id="14347" name="Text Box 11"/>
          <p:cNvSpPr txBox="1">
            <a:spLocks noChangeArrowheads="1"/>
          </p:cNvSpPr>
          <p:nvPr/>
        </p:nvSpPr>
        <p:spPr bwMode="auto">
          <a:xfrm>
            <a:off x="3282950" y="2905125"/>
            <a:ext cx="2655888" cy="398463"/>
          </a:xfrm>
          <a:prstGeom prst="rect">
            <a:avLst/>
          </a:prstGeom>
          <a:noFill/>
          <a:ln w="9525">
            <a:noFill/>
            <a:round/>
            <a:headEnd/>
            <a:tailEnd/>
          </a:ln>
        </p:spPr>
        <p:txBody>
          <a:bodyPr lIns="90000" tIns="46800" rIns="90000" bIns="46800">
            <a:spAutoFit/>
          </a:bodyPr>
          <a:lstStyle/>
          <a:p>
            <a:pPr>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a:solidFill>
                  <a:srgbClr val="000000"/>
                </a:solidFill>
              </a:rPr>
              <a:t>Bristen på vatten</a:t>
            </a:r>
          </a:p>
        </p:txBody>
      </p:sp>
      <p:sp>
        <p:nvSpPr>
          <p:cNvPr id="14348" name="Text Box 12"/>
          <p:cNvSpPr txBox="1">
            <a:spLocks noChangeArrowheads="1"/>
          </p:cNvSpPr>
          <p:nvPr/>
        </p:nvSpPr>
        <p:spPr bwMode="auto">
          <a:xfrm>
            <a:off x="406400" y="4964113"/>
            <a:ext cx="8099425" cy="1202510"/>
          </a:xfrm>
          <a:prstGeom prst="rect">
            <a:avLst/>
          </a:prstGeom>
          <a:noFill/>
          <a:ln w="9525">
            <a:noFill/>
            <a:round/>
            <a:headEnd/>
            <a:tailEnd/>
          </a:ln>
        </p:spPr>
        <p:txBody>
          <a:bodyPr lIns="90000" tIns="46800" rIns="90000" bIns="46800">
            <a:spAutoFit/>
          </a:bodyPr>
          <a:lstStyle/>
          <a:p>
            <a:pPr algn="l">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dirty="0">
                <a:solidFill>
                  <a:srgbClr val="000000"/>
                </a:solidFill>
              </a:rPr>
              <a:t>…</a:t>
            </a:r>
            <a:r>
              <a:rPr lang="en-US" sz="2400" dirty="0" err="1" smtClean="0">
                <a:solidFill>
                  <a:srgbClr val="000000"/>
                </a:solidFill>
              </a:rPr>
              <a:t>förebådar</a:t>
            </a:r>
            <a:r>
              <a:rPr lang="en-US" sz="2400" dirty="0" smtClean="0">
                <a:solidFill>
                  <a:srgbClr val="000000"/>
                </a:solidFill>
              </a:rPr>
              <a:t> </a:t>
            </a:r>
            <a:r>
              <a:rPr lang="en-US" sz="2400" dirty="0" err="1" smtClean="0">
                <a:solidFill>
                  <a:srgbClr val="000000"/>
                </a:solidFill>
              </a:rPr>
              <a:t>att</a:t>
            </a:r>
            <a:r>
              <a:rPr lang="en-US" sz="2400" dirty="0" smtClean="0">
                <a:solidFill>
                  <a:srgbClr val="000000"/>
                </a:solidFill>
              </a:rPr>
              <a:t> </a:t>
            </a:r>
            <a:r>
              <a:rPr lang="en-US" sz="2400" dirty="0" err="1" smtClean="0">
                <a:solidFill>
                  <a:srgbClr val="000000"/>
                </a:solidFill>
              </a:rPr>
              <a:t>livsmedelsproduktionen</a:t>
            </a:r>
            <a:r>
              <a:rPr lang="en-US" sz="2400" dirty="0" smtClean="0">
                <a:solidFill>
                  <a:srgbClr val="000000"/>
                </a:solidFill>
              </a:rPr>
              <a:t> </a:t>
            </a:r>
            <a:r>
              <a:rPr lang="en-US" sz="2400" dirty="0" err="1" smtClean="0">
                <a:solidFill>
                  <a:srgbClr val="000000"/>
                </a:solidFill>
              </a:rPr>
              <a:t>begränsas</a:t>
            </a:r>
            <a:r>
              <a:rPr lang="en-US" sz="2400" dirty="0" smtClean="0">
                <a:solidFill>
                  <a:srgbClr val="000000"/>
                </a:solidFill>
              </a:rPr>
              <a:t> </a:t>
            </a:r>
            <a:r>
              <a:rPr lang="en-US" sz="2400" dirty="0" err="1" smtClean="0">
                <a:solidFill>
                  <a:srgbClr val="000000"/>
                </a:solidFill>
              </a:rPr>
              <a:t>ytterligare</a:t>
            </a:r>
            <a:r>
              <a:rPr lang="en-US" sz="2400" dirty="0" smtClean="0">
                <a:solidFill>
                  <a:srgbClr val="000000"/>
                </a:solidFill>
              </a:rPr>
              <a:t>, </a:t>
            </a:r>
            <a:r>
              <a:rPr lang="en-US" sz="2400" dirty="0" err="1" smtClean="0">
                <a:solidFill>
                  <a:srgbClr val="000000"/>
                </a:solidFill>
              </a:rPr>
              <a:t>priserna</a:t>
            </a:r>
            <a:r>
              <a:rPr lang="en-US" sz="2400" dirty="0" smtClean="0">
                <a:solidFill>
                  <a:srgbClr val="000000"/>
                </a:solidFill>
              </a:rPr>
              <a:t> </a:t>
            </a:r>
            <a:r>
              <a:rPr lang="en-US" sz="2400" dirty="0" err="1" smtClean="0">
                <a:solidFill>
                  <a:srgbClr val="000000"/>
                </a:solidFill>
              </a:rPr>
              <a:t>stiger</a:t>
            </a:r>
            <a:r>
              <a:rPr lang="en-US" sz="2400" dirty="0" smtClean="0">
                <a:solidFill>
                  <a:srgbClr val="000000"/>
                </a:solidFill>
              </a:rPr>
              <a:t> </a:t>
            </a:r>
            <a:r>
              <a:rPr lang="en-US" sz="2400" dirty="0" err="1">
                <a:solidFill>
                  <a:srgbClr val="000000"/>
                </a:solidFill>
              </a:rPr>
              <a:t>och</a:t>
            </a:r>
            <a:r>
              <a:rPr lang="en-US" sz="2400" dirty="0">
                <a:solidFill>
                  <a:srgbClr val="000000"/>
                </a:solidFill>
              </a:rPr>
              <a:t> </a:t>
            </a:r>
            <a:r>
              <a:rPr lang="en-US" sz="2400" dirty="0" smtClean="0">
                <a:solidFill>
                  <a:srgbClr val="000000"/>
                </a:solidFill>
              </a:rPr>
              <a:t>den </a:t>
            </a:r>
            <a:r>
              <a:rPr lang="en-US" sz="2400" dirty="0" err="1" smtClean="0">
                <a:solidFill>
                  <a:srgbClr val="000000"/>
                </a:solidFill>
              </a:rPr>
              <a:t>politiska</a:t>
            </a:r>
            <a:r>
              <a:rPr lang="en-US" sz="2400" dirty="0" smtClean="0">
                <a:solidFill>
                  <a:srgbClr val="000000"/>
                </a:solidFill>
              </a:rPr>
              <a:t> </a:t>
            </a:r>
            <a:r>
              <a:rPr lang="en-US" sz="2400" dirty="0" err="1" smtClean="0">
                <a:solidFill>
                  <a:srgbClr val="000000"/>
                </a:solidFill>
              </a:rPr>
              <a:t>oron</a:t>
            </a:r>
            <a:r>
              <a:rPr lang="en-US" sz="2400" dirty="0" smtClean="0">
                <a:solidFill>
                  <a:srgbClr val="000000"/>
                </a:solidFill>
              </a:rPr>
              <a:t> </a:t>
            </a:r>
            <a:r>
              <a:rPr lang="en-US" sz="2400" dirty="0" err="1" smtClean="0">
                <a:solidFill>
                  <a:srgbClr val="000000"/>
                </a:solidFill>
              </a:rPr>
              <a:t>ökar</a:t>
            </a:r>
            <a:r>
              <a:rPr lang="en-US" sz="2400" dirty="0" smtClean="0">
                <a:solidFill>
                  <a:srgbClr val="000000"/>
                </a:solidFill>
              </a:rPr>
              <a:t>, </a:t>
            </a:r>
            <a:br>
              <a:rPr lang="en-US" sz="2400" dirty="0" smtClean="0">
                <a:solidFill>
                  <a:srgbClr val="000000"/>
                </a:solidFill>
              </a:rPr>
            </a:br>
            <a:r>
              <a:rPr lang="en-US" sz="2400" dirty="0" err="1" smtClean="0">
                <a:solidFill>
                  <a:srgbClr val="000000"/>
                </a:solidFill>
              </a:rPr>
              <a:t>ifall</a:t>
            </a:r>
            <a:r>
              <a:rPr lang="en-US" sz="2400" dirty="0" smtClean="0">
                <a:solidFill>
                  <a:srgbClr val="000000"/>
                </a:solidFill>
              </a:rPr>
              <a:t> vi </a:t>
            </a:r>
            <a:r>
              <a:rPr lang="en-US" sz="2400" dirty="0" err="1">
                <a:solidFill>
                  <a:srgbClr val="000000"/>
                </a:solidFill>
              </a:rPr>
              <a:t>inte</a:t>
            </a:r>
            <a:r>
              <a:rPr lang="en-US" sz="2400" dirty="0">
                <a:solidFill>
                  <a:srgbClr val="000000"/>
                </a:solidFill>
              </a:rPr>
              <a:t> </a:t>
            </a:r>
            <a:r>
              <a:rPr lang="en-US" sz="2400" dirty="0" err="1">
                <a:solidFill>
                  <a:srgbClr val="000000"/>
                </a:solidFill>
              </a:rPr>
              <a:t>klarar</a:t>
            </a:r>
            <a:r>
              <a:rPr lang="en-US" sz="2400" dirty="0">
                <a:solidFill>
                  <a:srgbClr val="000000"/>
                </a:solidFill>
              </a:rPr>
              <a:t> </a:t>
            </a:r>
            <a:r>
              <a:rPr lang="en-US" sz="2400" dirty="0" err="1">
                <a:solidFill>
                  <a:srgbClr val="000000"/>
                </a:solidFill>
              </a:rPr>
              <a:t>att</a:t>
            </a:r>
            <a:r>
              <a:rPr lang="en-US" sz="2400" dirty="0">
                <a:solidFill>
                  <a:srgbClr val="000000"/>
                </a:solidFill>
              </a:rPr>
              <a:t> </a:t>
            </a:r>
            <a:r>
              <a:rPr lang="en-US" sz="2400" dirty="0" err="1" smtClean="0">
                <a:solidFill>
                  <a:srgbClr val="000000"/>
                </a:solidFill>
              </a:rPr>
              <a:t>hantera</a:t>
            </a:r>
            <a:r>
              <a:rPr lang="en-US" sz="2400" dirty="0" smtClean="0">
                <a:solidFill>
                  <a:srgbClr val="000000"/>
                </a:solidFill>
              </a:rPr>
              <a:t> </a:t>
            </a:r>
            <a:r>
              <a:rPr lang="en-US" sz="2400" dirty="0" err="1" smtClean="0">
                <a:solidFill>
                  <a:srgbClr val="000000"/>
                </a:solidFill>
              </a:rPr>
              <a:t>dessa</a:t>
            </a:r>
            <a:r>
              <a:rPr lang="en-US" sz="2400" dirty="0" smtClean="0">
                <a:solidFill>
                  <a:srgbClr val="000000"/>
                </a:solidFill>
              </a:rPr>
              <a:t> </a:t>
            </a:r>
            <a:r>
              <a:rPr lang="en-US" sz="2400" dirty="0" err="1" smtClean="0">
                <a:solidFill>
                  <a:srgbClr val="000000"/>
                </a:solidFill>
              </a:rPr>
              <a:t>påfrestningar</a:t>
            </a:r>
            <a:r>
              <a:rPr lang="en-US" sz="2400" dirty="0" smtClean="0">
                <a:solidFill>
                  <a:srgbClr val="000000"/>
                </a:solidFill>
              </a:rPr>
              <a:t>.</a:t>
            </a: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14343" grpId="0" animBg="1"/>
      <p:bldP spid="143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4339"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Oljetoppen</a:t>
            </a:r>
          </a:p>
        </p:txBody>
      </p:sp>
      <p:sp>
        <p:nvSpPr>
          <p:cNvPr id="15363" name="Rectangle 3"/>
          <p:cNvSpPr>
            <a:spLocks noChangeArrowheads="1"/>
          </p:cNvSpPr>
          <p:nvPr/>
        </p:nvSpPr>
        <p:spPr bwMode="auto">
          <a:xfrm>
            <a:off x="449263" y="1408113"/>
            <a:ext cx="8505825" cy="4541167"/>
          </a:xfrm>
          <a:prstGeom prst="rect">
            <a:avLst/>
          </a:prstGeom>
          <a:solidFill>
            <a:srgbClr val="FFFFFF">
              <a:alpha val="89803"/>
            </a:srgbClr>
          </a:solidFill>
          <a:ln w="9525">
            <a:noFill/>
            <a:round/>
            <a:headEnd/>
            <a:tailEnd/>
          </a:ln>
        </p:spPr>
        <p:txBody>
          <a:bodyPr wrap="none" anchor="ctr"/>
          <a:lstStyle/>
          <a:p>
            <a:endParaRPr lang="sv-SE"/>
          </a:p>
        </p:txBody>
      </p:sp>
      <p:sp>
        <p:nvSpPr>
          <p:cNvPr id="15364" name="Text Box 4"/>
          <p:cNvSpPr txBox="1">
            <a:spLocks noChangeArrowheads="1"/>
          </p:cNvSpPr>
          <p:nvPr/>
        </p:nvSpPr>
        <p:spPr bwMode="auto">
          <a:xfrm>
            <a:off x="457200" y="1600200"/>
            <a:ext cx="8455025" cy="748680"/>
          </a:xfrm>
          <a:prstGeom prst="rect">
            <a:avLst/>
          </a:prstGeom>
          <a:noFill/>
          <a:ln w="9525">
            <a:noFill/>
            <a:round/>
            <a:headEnd/>
            <a:tailEnd/>
          </a:ln>
        </p:spPr>
        <p:txBody>
          <a:bodyPr/>
          <a:lstStyle/>
          <a:p>
            <a:pPr marL="336550" indent="-336550" algn="l">
              <a:lnSpc>
                <a:spcPct val="80000"/>
              </a:lnSpc>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a:solidFill>
                  <a:srgbClr val="000000"/>
                </a:solidFill>
              </a:rPr>
              <a:t>De 20 </a:t>
            </a:r>
            <a:r>
              <a:rPr lang="en-US" sz="2800" dirty="0" err="1">
                <a:solidFill>
                  <a:srgbClr val="000000"/>
                </a:solidFill>
              </a:rPr>
              <a:t>största</a:t>
            </a:r>
            <a:r>
              <a:rPr lang="en-US" sz="2800" dirty="0">
                <a:solidFill>
                  <a:srgbClr val="000000"/>
                </a:solidFill>
              </a:rPr>
              <a:t> </a:t>
            </a:r>
            <a:r>
              <a:rPr lang="en-US" sz="2800" dirty="0" err="1">
                <a:solidFill>
                  <a:srgbClr val="000000"/>
                </a:solidFill>
              </a:rPr>
              <a:t>oljefälten</a:t>
            </a:r>
            <a:r>
              <a:rPr lang="en-US" sz="2800" dirty="0">
                <a:solidFill>
                  <a:srgbClr val="000000"/>
                </a:solidFill>
              </a:rPr>
              <a:t> </a:t>
            </a:r>
            <a:r>
              <a:rPr lang="en-US" sz="2800" dirty="0" err="1">
                <a:solidFill>
                  <a:srgbClr val="000000"/>
                </a:solidFill>
              </a:rPr>
              <a:t>upptäcktes</a:t>
            </a:r>
            <a:r>
              <a:rPr lang="en-US" sz="2800" dirty="0">
                <a:solidFill>
                  <a:srgbClr val="000000"/>
                </a:solidFill>
              </a:rPr>
              <a:t> </a:t>
            </a:r>
            <a:r>
              <a:rPr lang="en-US" sz="2800" dirty="0" err="1">
                <a:solidFill>
                  <a:srgbClr val="000000"/>
                </a:solidFill>
              </a:rPr>
              <a:t>mellan</a:t>
            </a:r>
            <a:r>
              <a:rPr lang="en-US" sz="2800" dirty="0">
                <a:solidFill>
                  <a:srgbClr val="000000"/>
                </a:solidFill>
              </a:rPr>
              <a:t> </a:t>
            </a:r>
            <a:r>
              <a:rPr lang="en-US" sz="2800" dirty="0" err="1">
                <a:solidFill>
                  <a:srgbClr val="000000"/>
                </a:solidFill>
              </a:rPr>
              <a:t>år</a:t>
            </a:r>
            <a:r>
              <a:rPr lang="en-US" sz="2800" dirty="0">
                <a:solidFill>
                  <a:srgbClr val="000000"/>
                </a:solidFill>
              </a:rPr>
              <a:t> 1917 </a:t>
            </a:r>
            <a:r>
              <a:rPr lang="en-US" sz="2800" dirty="0" err="1">
                <a:solidFill>
                  <a:srgbClr val="000000"/>
                </a:solidFill>
              </a:rPr>
              <a:t>och</a:t>
            </a:r>
            <a:r>
              <a:rPr lang="en-US" sz="2800" dirty="0">
                <a:solidFill>
                  <a:srgbClr val="000000"/>
                </a:solidFill>
              </a:rPr>
              <a:t> </a:t>
            </a:r>
            <a:r>
              <a:rPr lang="en-US" sz="2800" dirty="0" smtClean="0">
                <a:solidFill>
                  <a:srgbClr val="000000"/>
                </a:solidFill>
              </a:rPr>
              <a:t>1979.</a:t>
            </a:r>
            <a:endParaRPr lang="en-US" sz="3200" dirty="0">
              <a:solidFill>
                <a:srgbClr val="000000"/>
              </a:solidFill>
            </a:endParaRPr>
          </a:p>
        </p:txBody>
      </p:sp>
      <p:sp>
        <p:nvSpPr>
          <p:cNvPr id="14342"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14343"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Brasil2</a:t>
            </a:r>
          </a:p>
        </p:txBody>
      </p:sp>
      <p:sp>
        <p:nvSpPr>
          <p:cNvPr id="15367" name="Text Box 7"/>
          <p:cNvSpPr txBox="1">
            <a:spLocks noChangeArrowheads="1"/>
          </p:cNvSpPr>
          <p:nvPr/>
        </p:nvSpPr>
        <p:spPr bwMode="auto">
          <a:xfrm>
            <a:off x="595313" y="4221088"/>
            <a:ext cx="8201025" cy="1557338"/>
          </a:xfrm>
          <a:prstGeom prst="rect">
            <a:avLst/>
          </a:prstGeom>
          <a:noFill/>
          <a:ln w="9525">
            <a:noFill/>
            <a:round/>
            <a:headEnd/>
            <a:tailEnd/>
          </a:ln>
        </p:spPr>
        <p:txBody>
          <a:bodyPr lIns="90000" tIns="46800" rIns="90000" bIns="46800">
            <a:spAutoFit/>
          </a:bodyPr>
          <a:lstStyle/>
          <a:p>
            <a:pPr algn="l">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i="1" dirty="0" err="1">
                <a:solidFill>
                  <a:srgbClr val="000000"/>
                </a:solidFill>
              </a:rPr>
              <a:t>När</a:t>
            </a:r>
            <a:r>
              <a:rPr lang="en-US" sz="2400" i="1" dirty="0">
                <a:solidFill>
                  <a:srgbClr val="000000"/>
                </a:solidFill>
              </a:rPr>
              <a:t> </a:t>
            </a:r>
            <a:r>
              <a:rPr lang="en-US" sz="2400" i="1" dirty="0" err="1">
                <a:solidFill>
                  <a:srgbClr val="000000"/>
                </a:solidFill>
              </a:rPr>
              <a:t>oljeproduktionen</a:t>
            </a:r>
            <a:r>
              <a:rPr lang="en-US" sz="2400" i="1" dirty="0">
                <a:solidFill>
                  <a:srgbClr val="000000"/>
                </a:solidFill>
              </a:rPr>
              <a:t> </a:t>
            </a:r>
            <a:r>
              <a:rPr lang="en-US" sz="2400" i="1" dirty="0" err="1">
                <a:solidFill>
                  <a:srgbClr val="000000"/>
                </a:solidFill>
              </a:rPr>
              <a:t>minskar</a:t>
            </a:r>
            <a:r>
              <a:rPr lang="en-US" sz="2400" i="1" dirty="0">
                <a:solidFill>
                  <a:srgbClr val="000000"/>
                </a:solidFill>
              </a:rPr>
              <a:t> </a:t>
            </a:r>
            <a:r>
              <a:rPr lang="en-US" sz="2400" i="1" dirty="0" err="1">
                <a:solidFill>
                  <a:srgbClr val="000000"/>
                </a:solidFill>
              </a:rPr>
              <a:t>måste</a:t>
            </a:r>
            <a:r>
              <a:rPr lang="en-US" sz="2400" i="1" dirty="0">
                <a:solidFill>
                  <a:srgbClr val="000000"/>
                </a:solidFill>
              </a:rPr>
              <a:t> </a:t>
            </a:r>
            <a:r>
              <a:rPr lang="en-US" sz="2400" i="1" dirty="0" err="1">
                <a:solidFill>
                  <a:srgbClr val="000000"/>
                </a:solidFill>
              </a:rPr>
              <a:t>länderna</a:t>
            </a:r>
            <a:r>
              <a:rPr lang="en-US" sz="2400" i="1" dirty="0">
                <a:solidFill>
                  <a:srgbClr val="000000"/>
                </a:solidFill>
              </a:rPr>
              <a:t> </a:t>
            </a:r>
            <a:r>
              <a:rPr lang="en-US" sz="2400" i="1" dirty="0" err="1">
                <a:solidFill>
                  <a:srgbClr val="000000"/>
                </a:solidFill>
              </a:rPr>
              <a:t>konkurrera</a:t>
            </a:r>
            <a:r>
              <a:rPr lang="en-US" sz="2400" i="1" dirty="0">
                <a:solidFill>
                  <a:srgbClr val="000000"/>
                </a:solidFill>
              </a:rPr>
              <a:t> </a:t>
            </a:r>
            <a:r>
              <a:rPr lang="en-US" sz="2400" i="1" dirty="0" err="1">
                <a:solidFill>
                  <a:srgbClr val="000000"/>
                </a:solidFill>
              </a:rPr>
              <a:t>om</a:t>
            </a:r>
            <a:r>
              <a:rPr lang="en-US" sz="2400" i="1" dirty="0">
                <a:solidFill>
                  <a:srgbClr val="000000"/>
                </a:solidFill>
              </a:rPr>
              <a:t> </a:t>
            </a:r>
            <a:r>
              <a:rPr lang="en-US" sz="2400" i="1" dirty="0" err="1">
                <a:solidFill>
                  <a:srgbClr val="000000"/>
                </a:solidFill>
              </a:rPr>
              <a:t>ett</a:t>
            </a:r>
            <a:r>
              <a:rPr lang="en-US" sz="2400" i="1" dirty="0">
                <a:solidFill>
                  <a:srgbClr val="000000"/>
                </a:solidFill>
              </a:rPr>
              <a:t> </a:t>
            </a:r>
            <a:r>
              <a:rPr lang="en-US" sz="2400" i="1" dirty="0" err="1">
                <a:solidFill>
                  <a:srgbClr val="000000"/>
                </a:solidFill>
              </a:rPr>
              <a:t>minskande</a:t>
            </a:r>
            <a:r>
              <a:rPr lang="en-US" sz="2400" i="1" dirty="0">
                <a:solidFill>
                  <a:srgbClr val="000000"/>
                </a:solidFill>
              </a:rPr>
              <a:t> </a:t>
            </a:r>
            <a:r>
              <a:rPr lang="en-US" sz="2400" i="1" dirty="0" err="1">
                <a:solidFill>
                  <a:srgbClr val="000000"/>
                </a:solidFill>
              </a:rPr>
              <a:t>utbud</a:t>
            </a:r>
            <a:r>
              <a:rPr lang="en-US" sz="2400" i="1" dirty="0">
                <a:solidFill>
                  <a:srgbClr val="000000"/>
                </a:solidFill>
              </a:rPr>
              <a:t> </a:t>
            </a:r>
            <a:r>
              <a:rPr lang="en-US" sz="2400" i="1" dirty="0" err="1">
                <a:solidFill>
                  <a:srgbClr val="000000"/>
                </a:solidFill>
              </a:rPr>
              <a:t>av</a:t>
            </a:r>
            <a:r>
              <a:rPr lang="en-US" sz="2400" i="1" dirty="0">
                <a:solidFill>
                  <a:srgbClr val="000000"/>
                </a:solidFill>
              </a:rPr>
              <a:t> </a:t>
            </a:r>
            <a:r>
              <a:rPr lang="en-US" sz="2400" i="1" dirty="0" err="1">
                <a:solidFill>
                  <a:srgbClr val="000000"/>
                </a:solidFill>
              </a:rPr>
              <a:t>olja</a:t>
            </a:r>
            <a:r>
              <a:rPr lang="en-US" sz="2400" i="1" dirty="0">
                <a:solidFill>
                  <a:srgbClr val="000000"/>
                </a:solidFill>
              </a:rPr>
              <a:t>. </a:t>
            </a:r>
            <a:r>
              <a:rPr lang="en-US" sz="2400" i="1" dirty="0" err="1">
                <a:solidFill>
                  <a:srgbClr val="000000"/>
                </a:solidFill>
              </a:rPr>
              <a:t>Det</a:t>
            </a:r>
            <a:r>
              <a:rPr lang="en-US" sz="2400" i="1" dirty="0">
                <a:solidFill>
                  <a:srgbClr val="000000"/>
                </a:solidFill>
              </a:rPr>
              <a:t> </a:t>
            </a:r>
            <a:r>
              <a:rPr lang="en-US" sz="2400" i="1" dirty="0" err="1">
                <a:solidFill>
                  <a:srgbClr val="000000"/>
                </a:solidFill>
              </a:rPr>
              <a:t>blir</a:t>
            </a:r>
            <a:r>
              <a:rPr lang="en-US" sz="2400" i="1" dirty="0">
                <a:solidFill>
                  <a:srgbClr val="000000"/>
                </a:solidFill>
              </a:rPr>
              <a:t> </a:t>
            </a:r>
            <a:r>
              <a:rPr lang="en-US" sz="2400" i="1" dirty="0" err="1">
                <a:solidFill>
                  <a:srgbClr val="000000"/>
                </a:solidFill>
              </a:rPr>
              <a:t>mycket</a:t>
            </a:r>
            <a:r>
              <a:rPr lang="en-US" sz="2400" i="1" dirty="0">
                <a:solidFill>
                  <a:srgbClr val="000000"/>
                </a:solidFill>
              </a:rPr>
              <a:t> </a:t>
            </a:r>
            <a:r>
              <a:rPr lang="en-US" sz="2400" i="1" dirty="0" err="1">
                <a:solidFill>
                  <a:srgbClr val="000000"/>
                </a:solidFill>
              </a:rPr>
              <a:t>svårare</a:t>
            </a:r>
            <a:r>
              <a:rPr lang="en-US" sz="2400" i="1" dirty="0">
                <a:solidFill>
                  <a:srgbClr val="000000"/>
                </a:solidFill>
              </a:rPr>
              <a:t> </a:t>
            </a:r>
            <a:r>
              <a:rPr lang="en-US" sz="2400" i="1" dirty="0" err="1">
                <a:solidFill>
                  <a:srgbClr val="000000"/>
                </a:solidFill>
              </a:rPr>
              <a:t>att</a:t>
            </a:r>
            <a:r>
              <a:rPr lang="en-US" sz="2400" i="1" dirty="0">
                <a:solidFill>
                  <a:srgbClr val="000000"/>
                </a:solidFill>
              </a:rPr>
              <a:t> </a:t>
            </a:r>
            <a:r>
              <a:rPr lang="en-US" sz="2400" i="1" dirty="0" err="1">
                <a:solidFill>
                  <a:srgbClr val="000000"/>
                </a:solidFill>
              </a:rPr>
              <a:t>öka</a:t>
            </a:r>
            <a:r>
              <a:rPr lang="en-US" sz="2400" i="1" dirty="0">
                <a:solidFill>
                  <a:srgbClr val="000000"/>
                </a:solidFill>
              </a:rPr>
              <a:t> en </a:t>
            </a:r>
            <a:r>
              <a:rPr lang="en-US" sz="2400" i="1" dirty="0" err="1">
                <a:solidFill>
                  <a:srgbClr val="000000"/>
                </a:solidFill>
              </a:rPr>
              <a:t>energislukande</a:t>
            </a:r>
            <a:r>
              <a:rPr lang="en-US" sz="2400" i="1" dirty="0">
                <a:solidFill>
                  <a:srgbClr val="000000"/>
                </a:solidFill>
              </a:rPr>
              <a:t> </a:t>
            </a:r>
            <a:r>
              <a:rPr lang="en-US" sz="2400" i="1" dirty="0" err="1">
                <a:solidFill>
                  <a:srgbClr val="000000"/>
                </a:solidFill>
              </a:rPr>
              <a:t>jordbruksproduktion</a:t>
            </a:r>
            <a:r>
              <a:rPr lang="en-US" sz="2400" i="1" dirty="0">
                <a:solidFill>
                  <a:srgbClr val="000000"/>
                </a:solidFill>
              </a:rPr>
              <a:t> </a:t>
            </a:r>
            <a:r>
              <a:rPr lang="en-US" sz="2400" i="1" dirty="0" err="1">
                <a:solidFill>
                  <a:srgbClr val="000000"/>
                </a:solidFill>
              </a:rPr>
              <a:t>när</a:t>
            </a:r>
            <a:r>
              <a:rPr lang="en-US" sz="2400" i="1" dirty="0">
                <a:solidFill>
                  <a:srgbClr val="000000"/>
                </a:solidFill>
              </a:rPr>
              <a:t> </a:t>
            </a:r>
            <a:r>
              <a:rPr lang="en-US" sz="2400" i="1" dirty="0" err="1">
                <a:solidFill>
                  <a:srgbClr val="000000"/>
                </a:solidFill>
              </a:rPr>
              <a:t>oljepriset</a:t>
            </a:r>
            <a:r>
              <a:rPr lang="en-US" sz="2400" i="1" dirty="0">
                <a:solidFill>
                  <a:srgbClr val="000000"/>
                </a:solidFill>
              </a:rPr>
              <a:t> </a:t>
            </a:r>
            <a:r>
              <a:rPr lang="en-US" sz="2400" i="1" dirty="0" err="1">
                <a:solidFill>
                  <a:srgbClr val="000000"/>
                </a:solidFill>
              </a:rPr>
              <a:t>stiger</a:t>
            </a:r>
            <a:r>
              <a:rPr lang="en-US" sz="2400" i="1" dirty="0">
                <a:solidFill>
                  <a:srgbClr val="000000"/>
                </a:solidFill>
              </a:rPr>
              <a:t> </a:t>
            </a:r>
            <a:r>
              <a:rPr lang="en-US" sz="2400" i="1" dirty="0" err="1">
                <a:solidFill>
                  <a:srgbClr val="000000"/>
                </a:solidFill>
              </a:rPr>
              <a:t>och</a:t>
            </a:r>
            <a:r>
              <a:rPr lang="en-US" sz="2400" i="1" dirty="0">
                <a:solidFill>
                  <a:srgbClr val="000000"/>
                </a:solidFill>
              </a:rPr>
              <a:t> </a:t>
            </a:r>
            <a:r>
              <a:rPr lang="en-US" sz="2400" i="1" dirty="0" err="1">
                <a:solidFill>
                  <a:srgbClr val="000000"/>
                </a:solidFill>
              </a:rPr>
              <a:t>utbudet</a:t>
            </a:r>
            <a:r>
              <a:rPr lang="en-US" sz="2400" i="1" dirty="0">
                <a:solidFill>
                  <a:srgbClr val="000000"/>
                </a:solidFill>
              </a:rPr>
              <a:t> </a:t>
            </a:r>
            <a:r>
              <a:rPr lang="en-US" sz="2400" i="1" dirty="0" err="1">
                <a:solidFill>
                  <a:srgbClr val="000000"/>
                </a:solidFill>
              </a:rPr>
              <a:t>minskar</a:t>
            </a:r>
            <a:r>
              <a:rPr lang="en-US" sz="2400" i="1" dirty="0">
                <a:solidFill>
                  <a:srgbClr val="000000"/>
                </a:solidFill>
              </a:rPr>
              <a:t>.</a:t>
            </a:r>
            <a:r>
              <a:rPr lang="en-US" sz="2400" dirty="0">
                <a:solidFill>
                  <a:srgbClr val="000000"/>
                </a:solidFill>
              </a:rPr>
              <a:t> </a:t>
            </a:r>
          </a:p>
        </p:txBody>
      </p:sp>
      <p:sp>
        <p:nvSpPr>
          <p:cNvPr id="9" name="Text Box 4"/>
          <p:cNvSpPr txBox="1">
            <a:spLocks noChangeArrowheads="1"/>
          </p:cNvSpPr>
          <p:nvPr/>
        </p:nvSpPr>
        <p:spPr bwMode="auto">
          <a:xfrm>
            <a:off x="467544" y="2392288"/>
            <a:ext cx="8455025" cy="820688"/>
          </a:xfrm>
          <a:prstGeom prst="rect">
            <a:avLst/>
          </a:prstGeom>
          <a:noFill/>
          <a:ln w="9525">
            <a:noFill/>
            <a:round/>
            <a:headEnd/>
            <a:tailEnd/>
          </a:ln>
        </p:spPr>
        <p:txBody>
          <a:bodyPr/>
          <a:lstStyle/>
          <a:p>
            <a:pPr marL="336550" indent="-336550" algn="l">
              <a:lnSpc>
                <a:spcPct val="80000"/>
              </a:lnSpc>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Sedan </a:t>
            </a:r>
            <a:r>
              <a:rPr lang="en-US" sz="2800" dirty="0">
                <a:solidFill>
                  <a:srgbClr val="000000"/>
                </a:solidFill>
              </a:rPr>
              <a:t>1981 </a:t>
            </a:r>
            <a:r>
              <a:rPr lang="en-US" sz="2800" dirty="0" err="1">
                <a:solidFill>
                  <a:srgbClr val="000000"/>
                </a:solidFill>
              </a:rPr>
              <a:t>har</a:t>
            </a:r>
            <a:r>
              <a:rPr lang="en-US" sz="2800" dirty="0">
                <a:solidFill>
                  <a:srgbClr val="000000"/>
                </a:solidFill>
              </a:rPr>
              <a:t> </a:t>
            </a:r>
            <a:r>
              <a:rPr lang="en-US" sz="2800" dirty="0" err="1">
                <a:solidFill>
                  <a:srgbClr val="000000"/>
                </a:solidFill>
              </a:rPr>
              <a:t>gapet</a:t>
            </a:r>
            <a:r>
              <a:rPr lang="en-US" sz="2800" dirty="0">
                <a:solidFill>
                  <a:srgbClr val="000000"/>
                </a:solidFill>
              </a:rPr>
              <a:t> </a:t>
            </a:r>
            <a:r>
              <a:rPr lang="en-US" sz="2800" dirty="0" err="1">
                <a:solidFill>
                  <a:srgbClr val="000000"/>
                </a:solidFill>
              </a:rPr>
              <a:t>mellan</a:t>
            </a:r>
            <a:r>
              <a:rPr lang="en-US" sz="2800" dirty="0">
                <a:solidFill>
                  <a:srgbClr val="000000"/>
                </a:solidFill>
              </a:rPr>
              <a:t> </a:t>
            </a:r>
            <a:r>
              <a:rPr lang="en-US" sz="2800" dirty="0" err="1">
                <a:solidFill>
                  <a:srgbClr val="000000"/>
                </a:solidFill>
              </a:rPr>
              <a:t>olje-utvinningen</a:t>
            </a:r>
            <a:r>
              <a:rPr lang="en-US" sz="2800" dirty="0">
                <a:solidFill>
                  <a:srgbClr val="000000"/>
                </a:solidFill>
              </a:rPr>
              <a:t> </a:t>
            </a:r>
            <a:r>
              <a:rPr lang="en-US" sz="2800" dirty="0" err="1">
                <a:solidFill>
                  <a:srgbClr val="000000"/>
                </a:solidFill>
              </a:rPr>
              <a:t>och</a:t>
            </a:r>
            <a:r>
              <a:rPr lang="en-US" sz="2800" dirty="0">
                <a:solidFill>
                  <a:srgbClr val="000000"/>
                </a:solidFill>
              </a:rPr>
              <a:t> de </a:t>
            </a:r>
            <a:r>
              <a:rPr lang="en-US" sz="2800" dirty="0" err="1">
                <a:solidFill>
                  <a:srgbClr val="000000"/>
                </a:solidFill>
              </a:rPr>
              <a:t>nya</a:t>
            </a:r>
            <a:r>
              <a:rPr lang="en-US" sz="2800" dirty="0">
                <a:solidFill>
                  <a:srgbClr val="000000"/>
                </a:solidFill>
              </a:rPr>
              <a:t> </a:t>
            </a:r>
            <a:r>
              <a:rPr lang="en-US" sz="2800" dirty="0" err="1">
                <a:solidFill>
                  <a:srgbClr val="000000"/>
                </a:solidFill>
              </a:rPr>
              <a:t>upptäckterna</a:t>
            </a:r>
            <a:r>
              <a:rPr lang="en-US" sz="2800" dirty="0">
                <a:solidFill>
                  <a:srgbClr val="000000"/>
                </a:solidFill>
              </a:rPr>
              <a:t> </a:t>
            </a:r>
            <a:r>
              <a:rPr lang="en-US" sz="2800" dirty="0" err="1">
                <a:solidFill>
                  <a:srgbClr val="000000"/>
                </a:solidFill>
              </a:rPr>
              <a:t>blivit</a:t>
            </a:r>
            <a:r>
              <a:rPr lang="en-US" sz="2800" dirty="0">
                <a:solidFill>
                  <a:srgbClr val="000000"/>
                </a:solidFill>
              </a:rPr>
              <a:t> </a:t>
            </a:r>
            <a:r>
              <a:rPr lang="en-US" sz="2800" dirty="0" err="1">
                <a:solidFill>
                  <a:srgbClr val="000000"/>
                </a:solidFill>
              </a:rPr>
              <a:t>större</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smtClean="0">
                <a:solidFill>
                  <a:srgbClr val="000000"/>
                </a:solidFill>
              </a:rPr>
              <a:t>större</a:t>
            </a:r>
            <a:r>
              <a:rPr lang="en-US" sz="2800" dirty="0" smtClean="0">
                <a:solidFill>
                  <a:srgbClr val="000000"/>
                </a:solidFill>
              </a:rPr>
              <a:t>.</a:t>
            </a:r>
            <a:endParaRPr lang="en-US" sz="2800" dirty="0">
              <a:solidFill>
                <a:srgbClr val="000000"/>
              </a:solidFill>
            </a:endParaRPr>
          </a:p>
          <a:p>
            <a:pPr marL="336550" indent="-336550" algn="l">
              <a:lnSpc>
                <a:spcPct val="80000"/>
              </a:lnSpc>
              <a:spcBef>
                <a:spcPts val="1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rgbClr val="000000"/>
              </a:solidFill>
            </a:endParaRPr>
          </a:p>
        </p:txBody>
      </p:sp>
      <p:sp>
        <p:nvSpPr>
          <p:cNvPr id="10" name="Text Box 4"/>
          <p:cNvSpPr txBox="1">
            <a:spLocks noChangeArrowheads="1"/>
          </p:cNvSpPr>
          <p:nvPr/>
        </p:nvSpPr>
        <p:spPr bwMode="auto">
          <a:xfrm>
            <a:off x="467544" y="3256384"/>
            <a:ext cx="8455025" cy="892696"/>
          </a:xfrm>
          <a:prstGeom prst="rect">
            <a:avLst/>
          </a:prstGeom>
          <a:noFill/>
          <a:ln w="9525">
            <a:noFill/>
            <a:round/>
            <a:headEnd/>
            <a:tailEnd/>
          </a:ln>
        </p:spPr>
        <p:txBody>
          <a:bodyPr/>
          <a:lstStyle/>
          <a:p>
            <a:pPr marL="336550" indent="-336550" algn="l">
              <a:lnSpc>
                <a:spcPct val="80000"/>
              </a:lnSpc>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Största</a:t>
            </a:r>
            <a:r>
              <a:rPr lang="en-US" sz="2800" dirty="0" smtClean="0">
                <a:solidFill>
                  <a:srgbClr val="000000"/>
                </a:solidFill>
              </a:rPr>
              <a:t> </a:t>
            </a:r>
            <a:r>
              <a:rPr lang="en-US" sz="2800" dirty="0" err="1">
                <a:solidFill>
                  <a:srgbClr val="000000"/>
                </a:solidFill>
              </a:rPr>
              <a:t>delen</a:t>
            </a:r>
            <a:r>
              <a:rPr lang="en-US" sz="2800" dirty="0">
                <a:solidFill>
                  <a:srgbClr val="000000"/>
                </a:solidFill>
              </a:rPr>
              <a:t> </a:t>
            </a:r>
            <a:r>
              <a:rPr lang="en-US" sz="2800" dirty="0" err="1">
                <a:solidFill>
                  <a:srgbClr val="000000"/>
                </a:solidFill>
              </a:rPr>
              <a:t>av</a:t>
            </a:r>
            <a:r>
              <a:rPr lang="en-US" sz="2800" dirty="0">
                <a:solidFill>
                  <a:srgbClr val="000000"/>
                </a:solidFill>
              </a:rPr>
              <a:t> den </a:t>
            </a:r>
            <a:r>
              <a:rPr lang="en-US" sz="2800" dirty="0" err="1">
                <a:solidFill>
                  <a:srgbClr val="000000"/>
                </a:solidFill>
              </a:rPr>
              <a:t>lätt</a:t>
            </a:r>
            <a:r>
              <a:rPr lang="en-US" sz="2800" dirty="0">
                <a:solidFill>
                  <a:srgbClr val="000000"/>
                </a:solidFill>
              </a:rPr>
              <a:t> </a:t>
            </a:r>
            <a:r>
              <a:rPr lang="en-US" sz="2800" dirty="0" err="1">
                <a:solidFill>
                  <a:srgbClr val="000000"/>
                </a:solidFill>
              </a:rPr>
              <a:t>åtkomliga</a:t>
            </a:r>
            <a:r>
              <a:rPr lang="en-US" sz="2800" dirty="0">
                <a:solidFill>
                  <a:srgbClr val="000000"/>
                </a:solidFill>
              </a:rPr>
              <a:t> </a:t>
            </a:r>
            <a:r>
              <a:rPr lang="en-US" sz="2800" dirty="0" err="1">
                <a:solidFill>
                  <a:srgbClr val="000000"/>
                </a:solidFill>
              </a:rPr>
              <a:t>oljan</a:t>
            </a:r>
            <a:r>
              <a:rPr lang="en-US" sz="2800" dirty="0">
                <a:solidFill>
                  <a:srgbClr val="000000"/>
                </a:solidFill>
              </a:rPr>
              <a:t> </a:t>
            </a:r>
            <a:r>
              <a:rPr lang="en-US" sz="2800" dirty="0" err="1">
                <a:solidFill>
                  <a:srgbClr val="000000"/>
                </a:solidFill>
              </a:rPr>
              <a:t>är</a:t>
            </a:r>
            <a:r>
              <a:rPr lang="en-US" sz="2800" dirty="0">
                <a:solidFill>
                  <a:srgbClr val="000000"/>
                </a:solidFill>
              </a:rPr>
              <a:t> </a:t>
            </a:r>
            <a:r>
              <a:rPr lang="en-US" sz="2800" dirty="0" err="1">
                <a:solidFill>
                  <a:srgbClr val="000000"/>
                </a:solidFill>
              </a:rPr>
              <a:t>redan</a:t>
            </a:r>
            <a:r>
              <a:rPr lang="en-US" sz="2800" dirty="0">
                <a:solidFill>
                  <a:srgbClr val="000000"/>
                </a:solidFill>
              </a:rPr>
              <a:t> </a:t>
            </a:r>
            <a:r>
              <a:rPr lang="en-US" sz="2800" dirty="0" err="1" smtClean="0">
                <a:solidFill>
                  <a:srgbClr val="000000"/>
                </a:solidFill>
              </a:rPr>
              <a:t>uppumpad</a:t>
            </a:r>
            <a:r>
              <a:rPr lang="en-US" sz="2800" dirty="0" smtClean="0">
                <a:solidFill>
                  <a:srgbClr val="000000"/>
                </a:solidFill>
              </a:rPr>
              <a:t>.</a:t>
            </a:r>
            <a:endParaRPr lang="en-US" sz="2800" dirty="0">
              <a:solidFill>
                <a:srgbClr val="000000"/>
              </a:solidFill>
            </a:endParaRPr>
          </a:p>
          <a:p>
            <a:pPr marL="336550" indent="-336550" algn="l">
              <a:lnSpc>
                <a:spcPct val="80000"/>
              </a:lnSpc>
              <a:spcBef>
                <a:spcPts val="1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5363"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Bristen på vatten</a:t>
            </a:r>
          </a:p>
        </p:txBody>
      </p:sp>
      <p:sp>
        <p:nvSpPr>
          <p:cNvPr id="16387" name="Rectangle 3"/>
          <p:cNvSpPr>
            <a:spLocks noChangeArrowheads="1"/>
          </p:cNvSpPr>
          <p:nvPr/>
        </p:nvSpPr>
        <p:spPr bwMode="auto">
          <a:xfrm>
            <a:off x="477838" y="1408112"/>
            <a:ext cx="8172450" cy="5261248"/>
          </a:xfrm>
          <a:prstGeom prst="rect">
            <a:avLst/>
          </a:prstGeom>
          <a:solidFill>
            <a:srgbClr val="FFFFFF">
              <a:alpha val="89803"/>
            </a:srgbClr>
          </a:solidFill>
          <a:ln w="9525">
            <a:noFill/>
            <a:round/>
            <a:headEnd/>
            <a:tailEnd/>
          </a:ln>
        </p:spPr>
        <p:txBody>
          <a:bodyPr wrap="none" anchor="ctr"/>
          <a:lstStyle/>
          <a:p>
            <a:endParaRPr lang="sv-SE"/>
          </a:p>
        </p:txBody>
      </p:sp>
      <p:sp>
        <p:nvSpPr>
          <p:cNvPr id="16388" name="Text Box 4"/>
          <p:cNvSpPr txBox="1">
            <a:spLocks noChangeArrowheads="1"/>
          </p:cNvSpPr>
          <p:nvPr/>
        </p:nvSpPr>
        <p:spPr bwMode="auto">
          <a:xfrm>
            <a:off x="457200" y="1600201"/>
            <a:ext cx="8229600" cy="460647"/>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Förbrukningen</a:t>
            </a:r>
            <a:r>
              <a:rPr lang="en-US" sz="2800" dirty="0">
                <a:solidFill>
                  <a:srgbClr val="000000"/>
                </a:solidFill>
              </a:rPr>
              <a:t> </a:t>
            </a:r>
            <a:r>
              <a:rPr lang="en-US" sz="2800" dirty="0" err="1">
                <a:solidFill>
                  <a:srgbClr val="000000"/>
                </a:solidFill>
              </a:rPr>
              <a:t>tredubblades</a:t>
            </a:r>
            <a:r>
              <a:rPr lang="en-US" sz="2800" dirty="0">
                <a:solidFill>
                  <a:srgbClr val="000000"/>
                </a:solidFill>
              </a:rPr>
              <a:t> </a:t>
            </a:r>
            <a:r>
              <a:rPr lang="en-US" sz="2800" dirty="0" err="1">
                <a:solidFill>
                  <a:srgbClr val="000000"/>
                </a:solidFill>
              </a:rPr>
              <a:t>år</a:t>
            </a:r>
            <a:r>
              <a:rPr lang="en-US" sz="2800" dirty="0">
                <a:solidFill>
                  <a:srgbClr val="000000"/>
                </a:solidFill>
              </a:rPr>
              <a:t> 1950 – </a:t>
            </a:r>
            <a:r>
              <a:rPr lang="en-US" sz="2800" dirty="0" smtClean="0">
                <a:solidFill>
                  <a:srgbClr val="000000"/>
                </a:solidFill>
              </a:rPr>
              <a:t>2000.</a:t>
            </a:r>
            <a:endParaRPr lang="en-US" sz="2800" dirty="0">
              <a:solidFill>
                <a:srgbClr val="000000"/>
              </a:solidFill>
            </a:endParaRPr>
          </a:p>
        </p:txBody>
      </p:sp>
      <p:sp>
        <p:nvSpPr>
          <p:cNvPr id="15366"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16390" name="Text Box 6"/>
          <p:cNvSpPr txBox="1">
            <a:spLocks noChangeArrowheads="1"/>
          </p:cNvSpPr>
          <p:nvPr/>
        </p:nvSpPr>
        <p:spPr bwMode="auto">
          <a:xfrm>
            <a:off x="609600" y="5212482"/>
            <a:ext cx="7967663" cy="1312862"/>
          </a:xfrm>
          <a:prstGeom prst="rect">
            <a:avLst/>
          </a:prstGeom>
          <a:noFill/>
          <a:ln w="9525">
            <a:noFill/>
            <a:round/>
            <a:headEnd/>
            <a:tailEnd/>
          </a:ln>
        </p:spPr>
        <p:txBody>
          <a:bodyPr lIns="90000" tIns="46800" rIns="90000" bIns="46800">
            <a:spAutoFit/>
          </a:bodyPr>
          <a:lstStyle/>
          <a:p>
            <a:pPr algn="l">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i="1" dirty="0" err="1">
                <a:solidFill>
                  <a:schemeClr val="tx1"/>
                </a:solidFill>
              </a:rPr>
              <a:t>Eftersom</a:t>
            </a:r>
            <a:r>
              <a:rPr lang="en-US" sz="2000" i="1" dirty="0">
                <a:solidFill>
                  <a:schemeClr val="tx1"/>
                </a:solidFill>
              </a:rPr>
              <a:t> man nu </a:t>
            </a:r>
            <a:r>
              <a:rPr lang="en-US" sz="2000" i="1" dirty="0" err="1">
                <a:solidFill>
                  <a:schemeClr val="tx1"/>
                </a:solidFill>
              </a:rPr>
              <a:t>pumpar</a:t>
            </a:r>
            <a:r>
              <a:rPr lang="en-US" sz="2000" i="1" dirty="0">
                <a:solidFill>
                  <a:schemeClr val="tx1"/>
                </a:solidFill>
              </a:rPr>
              <a:t> </a:t>
            </a:r>
            <a:r>
              <a:rPr lang="en-US" sz="2000" i="1" dirty="0" err="1">
                <a:solidFill>
                  <a:schemeClr val="tx1"/>
                </a:solidFill>
              </a:rPr>
              <a:t>upp</a:t>
            </a:r>
            <a:r>
              <a:rPr lang="en-US" sz="2000" i="1" dirty="0">
                <a:solidFill>
                  <a:schemeClr val="tx1"/>
                </a:solidFill>
              </a:rPr>
              <a:t> </a:t>
            </a:r>
            <a:r>
              <a:rPr lang="en-US" sz="2000" i="1" dirty="0" err="1">
                <a:solidFill>
                  <a:schemeClr val="tx1"/>
                </a:solidFill>
              </a:rPr>
              <a:t>alltför</a:t>
            </a:r>
            <a:r>
              <a:rPr lang="en-US" sz="2000" i="1" dirty="0">
                <a:solidFill>
                  <a:schemeClr val="tx1"/>
                </a:solidFill>
              </a:rPr>
              <a:t> </a:t>
            </a:r>
            <a:r>
              <a:rPr lang="en-US" sz="2000" i="1" dirty="0" err="1">
                <a:solidFill>
                  <a:schemeClr val="tx1"/>
                </a:solidFill>
              </a:rPr>
              <a:t>mycket</a:t>
            </a:r>
            <a:r>
              <a:rPr lang="en-US" sz="2000" i="1" dirty="0">
                <a:solidFill>
                  <a:schemeClr val="tx1"/>
                </a:solidFill>
              </a:rPr>
              <a:t> </a:t>
            </a:r>
            <a:r>
              <a:rPr lang="en-US" sz="2000" i="1" dirty="0" err="1">
                <a:solidFill>
                  <a:schemeClr val="tx1"/>
                </a:solidFill>
              </a:rPr>
              <a:t>grundvatten</a:t>
            </a:r>
            <a:r>
              <a:rPr lang="en-US" sz="2000" i="1" dirty="0">
                <a:solidFill>
                  <a:schemeClr val="tx1"/>
                </a:solidFill>
              </a:rPr>
              <a:t> </a:t>
            </a:r>
            <a:r>
              <a:rPr lang="en-US" sz="2000" i="1" dirty="0" err="1">
                <a:solidFill>
                  <a:schemeClr val="tx1"/>
                </a:solidFill>
              </a:rPr>
              <a:t>i</a:t>
            </a:r>
            <a:r>
              <a:rPr lang="en-US" sz="2000" i="1" dirty="0">
                <a:solidFill>
                  <a:schemeClr val="tx1"/>
                </a:solidFill>
              </a:rPr>
              <a:t> </a:t>
            </a:r>
            <a:r>
              <a:rPr lang="en-US" sz="2000" i="1" dirty="0" err="1">
                <a:solidFill>
                  <a:schemeClr val="tx1"/>
                </a:solidFill>
              </a:rPr>
              <a:t>många</a:t>
            </a:r>
            <a:r>
              <a:rPr lang="en-US" sz="2000" i="1" dirty="0">
                <a:solidFill>
                  <a:schemeClr val="tx1"/>
                </a:solidFill>
              </a:rPr>
              <a:t> </a:t>
            </a:r>
            <a:r>
              <a:rPr lang="en-US" sz="2000" i="1" dirty="0" err="1" smtClean="0">
                <a:solidFill>
                  <a:schemeClr val="tx1"/>
                </a:solidFill>
              </a:rPr>
              <a:t>länder</a:t>
            </a:r>
            <a:r>
              <a:rPr lang="en-US" sz="2000" i="1" dirty="0" smtClean="0">
                <a:solidFill>
                  <a:schemeClr val="tx1"/>
                </a:solidFill>
              </a:rPr>
              <a:t> </a:t>
            </a:r>
            <a:r>
              <a:rPr lang="en-US" sz="2000" i="1" dirty="0" err="1" smtClean="0">
                <a:solidFill>
                  <a:schemeClr val="tx1"/>
                </a:solidFill>
              </a:rPr>
              <a:t>samtidigt</a:t>
            </a:r>
            <a:r>
              <a:rPr lang="en-US" sz="2000" i="1" dirty="0" smtClean="0">
                <a:solidFill>
                  <a:schemeClr val="tx1"/>
                </a:solidFill>
              </a:rPr>
              <a:t>, </a:t>
            </a:r>
            <a:r>
              <a:rPr lang="en-US" sz="2000" i="1" dirty="0" err="1">
                <a:solidFill>
                  <a:schemeClr val="tx1"/>
                </a:solidFill>
              </a:rPr>
              <a:t>skulle</a:t>
            </a:r>
            <a:r>
              <a:rPr lang="en-US" sz="2000" i="1" dirty="0">
                <a:solidFill>
                  <a:schemeClr val="tx1"/>
                </a:solidFill>
              </a:rPr>
              <a:t> </a:t>
            </a:r>
            <a:r>
              <a:rPr lang="en-US" sz="2000" i="1" dirty="0" err="1">
                <a:solidFill>
                  <a:schemeClr val="tx1"/>
                </a:solidFill>
              </a:rPr>
              <a:t>utplåningen</a:t>
            </a:r>
            <a:r>
              <a:rPr lang="en-US" sz="2000" i="1" dirty="0">
                <a:solidFill>
                  <a:schemeClr val="tx1"/>
                </a:solidFill>
              </a:rPr>
              <a:t> </a:t>
            </a:r>
            <a:r>
              <a:rPr lang="en-US" sz="2000" i="1" dirty="0" err="1">
                <a:solidFill>
                  <a:schemeClr val="tx1"/>
                </a:solidFill>
              </a:rPr>
              <a:t>av</a:t>
            </a:r>
            <a:r>
              <a:rPr lang="en-US" sz="2000" i="1" dirty="0">
                <a:solidFill>
                  <a:schemeClr val="tx1"/>
                </a:solidFill>
              </a:rPr>
              <a:t> </a:t>
            </a:r>
            <a:r>
              <a:rPr lang="en-US" sz="2000" i="1" dirty="0" err="1">
                <a:solidFill>
                  <a:schemeClr val="tx1"/>
                </a:solidFill>
              </a:rPr>
              <a:t>grundvattendepåerna</a:t>
            </a:r>
            <a:r>
              <a:rPr lang="en-US" sz="2000" i="1" dirty="0">
                <a:solidFill>
                  <a:schemeClr val="tx1"/>
                </a:solidFill>
              </a:rPr>
              <a:t> (</a:t>
            </a:r>
            <a:r>
              <a:rPr lang="en-US" sz="2000" i="1" dirty="0" err="1">
                <a:solidFill>
                  <a:schemeClr val="tx1"/>
                </a:solidFill>
              </a:rPr>
              <a:t>och</a:t>
            </a:r>
            <a:r>
              <a:rPr lang="en-US" sz="2000" i="1" dirty="0">
                <a:solidFill>
                  <a:schemeClr val="tx1"/>
                </a:solidFill>
              </a:rPr>
              <a:t> de </a:t>
            </a:r>
            <a:r>
              <a:rPr lang="en-US" sz="2000" i="1" dirty="0" err="1">
                <a:solidFill>
                  <a:schemeClr val="tx1"/>
                </a:solidFill>
              </a:rPr>
              <a:t>minskande</a:t>
            </a:r>
            <a:r>
              <a:rPr lang="en-US" sz="2000" i="1" dirty="0">
                <a:solidFill>
                  <a:schemeClr val="tx1"/>
                </a:solidFill>
              </a:rPr>
              <a:t> </a:t>
            </a:r>
            <a:r>
              <a:rPr lang="en-US" sz="2000" i="1" dirty="0" err="1">
                <a:solidFill>
                  <a:schemeClr val="tx1"/>
                </a:solidFill>
              </a:rPr>
              <a:t>skördarna</a:t>
            </a:r>
            <a:r>
              <a:rPr lang="en-US" sz="2000" i="1" dirty="0">
                <a:solidFill>
                  <a:schemeClr val="tx1"/>
                </a:solidFill>
              </a:rPr>
              <a:t>) </a:t>
            </a:r>
            <a:r>
              <a:rPr lang="en-US" sz="2000" i="1" dirty="0" err="1">
                <a:solidFill>
                  <a:schemeClr val="tx1"/>
                </a:solidFill>
              </a:rPr>
              <a:t>kunna</a:t>
            </a:r>
            <a:r>
              <a:rPr lang="en-US" sz="2000" i="1" dirty="0">
                <a:solidFill>
                  <a:schemeClr val="tx1"/>
                </a:solidFill>
              </a:rPr>
              <a:t> </a:t>
            </a:r>
            <a:r>
              <a:rPr lang="en-US" sz="2000" i="1" dirty="0" err="1">
                <a:solidFill>
                  <a:schemeClr val="tx1"/>
                </a:solidFill>
              </a:rPr>
              <a:t>uppträda</a:t>
            </a:r>
            <a:r>
              <a:rPr lang="en-US" sz="2000" i="1" dirty="0">
                <a:solidFill>
                  <a:schemeClr val="tx1"/>
                </a:solidFill>
              </a:rPr>
              <a:t> </a:t>
            </a:r>
            <a:r>
              <a:rPr lang="en-US" sz="2000" i="1" dirty="0" err="1">
                <a:solidFill>
                  <a:schemeClr val="tx1"/>
                </a:solidFill>
              </a:rPr>
              <a:t>vid</a:t>
            </a:r>
            <a:r>
              <a:rPr lang="en-US" sz="2000" i="1" dirty="0">
                <a:solidFill>
                  <a:schemeClr val="tx1"/>
                </a:solidFill>
              </a:rPr>
              <a:t> </a:t>
            </a:r>
            <a:r>
              <a:rPr lang="en-US" sz="2000" i="1" dirty="0" err="1">
                <a:solidFill>
                  <a:schemeClr val="tx1"/>
                </a:solidFill>
              </a:rPr>
              <a:t>ungefär</a:t>
            </a:r>
            <a:r>
              <a:rPr lang="en-US" sz="2000" i="1" dirty="0">
                <a:solidFill>
                  <a:schemeClr val="tx1"/>
                </a:solidFill>
              </a:rPr>
              <a:t> </a:t>
            </a:r>
            <a:r>
              <a:rPr lang="en-US" sz="2000" i="1" dirty="0" err="1">
                <a:solidFill>
                  <a:schemeClr val="tx1"/>
                </a:solidFill>
              </a:rPr>
              <a:t>samma</a:t>
            </a:r>
            <a:r>
              <a:rPr lang="en-US" sz="2000" i="1" dirty="0">
                <a:solidFill>
                  <a:schemeClr val="tx1"/>
                </a:solidFill>
              </a:rPr>
              <a:t> </a:t>
            </a:r>
            <a:r>
              <a:rPr lang="en-US" sz="2000" i="1" dirty="0" err="1">
                <a:solidFill>
                  <a:schemeClr val="tx1"/>
                </a:solidFill>
              </a:rPr>
              <a:t>tidpunkt</a:t>
            </a:r>
            <a:r>
              <a:rPr lang="en-US" sz="2000" i="1" dirty="0">
                <a:solidFill>
                  <a:schemeClr val="tx1"/>
                </a:solidFill>
              </a:rPr>
              <a:t> </a:t>
            </a:r>
            <a:r>
              <a:rPr lang="en-US" sz="2000" i="1" dirty="0" err="1">
                <a:solidFill>
                  <a:schemeClr val="tx1"/>
                </a:solidFill>
              </a:rPr>
              <a:t>överallt</a:t>
            </a:r>
            <a:r>
              <a:rPr lang="en-US" sz="2000" i="1" dirty="0">
                <a:solidFill>
                  <a:schemeClr val="tx1"/>
                </a:solidFill>
              </a:rPr>
              <a:t> </a:t>
            </a:r>
            <a:r>
              <a:rPr lang="en-US" sz="2000" i="1" dirty="0" err="1">
                <a:solidFill>
                  <a:schemeClr val="tx1"/>
                </a:solidFill>
              </a:rPr>
              <a:t>och</a:t>
            </a:r>
            <a:r>
              <a:rPr lang="en-US" sz="2000" i="1" dirty="0">
                <a:solidFill>
                  <a:schemeClr val="tx1"/>
                </a:solidFill>
              </a:rPr>
              <a:t> </a:t>
            </a:r>
            <a:r>
              <a:rPr lang="en-US" sz="2000" i="1" dirty="0" err="1">
                <a:solidFill>
                  <a:schemeClr val="tx1"/>
                </a:solidFill>
              </a:rPr>
              <a:t>skapa</a:t>
            </a:r>
            <a:r>
              <a:rPr lang="en-US" sz="2000" i="1" dirty="0">
                <a:solidFill>
                  <a:schemeClr val="tx1"/>
                </a:solidFill>
              </a:rPr>
              <a:t> en </a:t>
            </a:r>
            <a:r>
              <a:rPr lang="en-US" sz="2000" i="1" dirty="0" err="1">
                <a:solidFill>
                  <a:schemeClr val="tx1"/>
                </a:solidFill>
              </a:rPr>
              <a:t>matbrist</a:t>
            </a:r>
            <a:r>
              <a:rPr lang="en-US" sz="2000" i="1" dirty="0">
                <a:solidFill>
                  <a:schemeClr val="tx1"/>
                </a:solidFill>
              </a:rPr>
              <a:t> </a:t>
            </a:r>
            <a:r>
              <a:rPr lang="en-US" sz="2000" i="1" dirty="0" err="1">
                <a:solidFill>
                  <a:schemeClr val="tx1"/>
                </a:solidFill>
              </a:rPr>
              <a:t>som</a:t>
            </a:r>
            <a:r>
              <a:rPr lang="en-US" sz="2000" i="1" dirty="0">
                <a:solidFill>
                  <a:schemeClr val="tx1"/>
                </a:solidFill>
              </a:rPr>
              <a:t> </a:t>
            </a:r>
            <a:r>
              <a:rPr lang="en-US" sz="2000" i="1" dirty="0" err="1">
                <a:solidFill>
                  <a:schemeClr val="tx1"/>
                </a:solidFill>
              </a:rPr>
              <a:t>kan</a:t>
            </a:r>
            <a:r>
              <a:rPr lang="en-US" sz="2000" i="1" dirty="0">
                <a:solidFill>
                  <a:schemeClr val="tx1"/>
                </a:solidFill>
              </a:rPr>
              <a:t> </a:t>
            </a:r>
            <a:r>
              <a:rPr lang="en-US" sz="2000" i="1" dirty="0" err="1">
                <a:solidFill>
                  <a:schemeClr val="tx1"/>
                </a:solidFill>
              </a:rPr>
              <a:t>bli</a:t>
            </a:r>
            <a:r>
              <a:rPr lang="en-US" sz="2000" i="1" dirty="0">
                <a:solidFill>
                  <a:schemeClr val="tx1"/>
                </a:solidFill>
              </a:rPr>
              <a:t> </a:t>
            </a:r>
            <a:r>
              <a:rPr lang="en-US" sz="2000" i="1" dirty="0" err="1">
                <a:solidFill>
                  <a:schemeClr val="tx1"/>
                </a:solidFill>
              </a:rPr>
              <a:t>omöjlig</a:t>
            </a:r>
            <a:r>
              <a:rPr lang="en-US" sz="2000" i="1" dirty="0">
                <a:solidFill>
                  <a:schemeClr val="tx1"/>
                </a:solidFill>
              </a:rPr>
              <a:t> </a:t>
            </a:r>
            <a:r>
              <a:rPr lang="en-US" sz="2000" i="1" dirty="0" err="1">
                <a:solidFill>
                  <a:schemeClr val="tx1"/>
                </a:solidFill>
              </a:rPr>
              <a:t>att</a:t>
            </a:r>
            <a:r>
              <a:rPr lang="en-US" sz="2000" i="1" dirty="0">
                <a:solidFill>
                  <a:schemeClr val="tx1"/>
                </a:solidFill>
              </a:rPr>
              <a:t> </a:t>
            </a:r>
            <a:r>
              <a:rPr lang="en-US" sz="2000" i="1" dirty="0" err="1">
                <a:solidFill>
                  <a:schemeClr val="tx1"/>
                </a:solidFill>
              </a:rPr>
              <a:t>hantera</a:t>
            </a:r>
            <a:r>
              <a:rPr lang="en-US" sz="2000" i="1" dirty="0">
                <a:solidFill>
                  <a:schemeClr val="tx1"/>
                </a:solidFill>
              </a:rPr>
              <a:t>. </a:t>
            </a:r>
          </a:p>
        </p:txBody>
      </p:sp>
      <p:sp>
        <p:nvSpPr>
          <p:cNvPr id="15368" name="Text Box 7"/>
          <p:cNvSpPr txBox="1">
            <a:spLocks noChangeArrowheads="1"/>
          </p:cNvSpPr>
          <p:nvPr/>
        </p:nvSpPr>
        <p:spPr bwMode="auto">
          <a:xfrm>
            <a:off x="6924675" y="66055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11" name="Text Box 4"/>
          <p:cNvSpPr txBox="1">
            <a:spLocks noChangeArrowheads="1"/>
          </p:cNvSpPr>
          <p:nvPr/>
        </p:nvSpPr>
        <p:spPr bwMode="auto">
          <a:xfrm>
            <a:off x="467544" y="2060848"/>
            <a:ext cx="8229600" cy="576064"/>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70 % </a:t>
            </a:r>
            <a:r>
              <a:rPr lang="en-US" sz="2800" dirty="0" err="1" smtClean="0">
                <a:solidFill>
                  <a:srgbClr val="000000"/>
                </a:solidFill>
              </a:rPr>
              <a:t>av</a:t>
            </a:r>
            <a:r>
              <a:rPr lang="en-US" sz="2800" dirty="0" smtClean="0">
                <a:solidFill>
                  <a:srgbClr val="000000"/>
                </a:solidFill>
              </a:rPr>
              <a:t> </a:t>
            </a:r>
            <a:r>
              <a:rPr lang="en-US" sz="2800" dirty="0" err="1" smtClean="0">
                <a:solidFill>
                  <a:srgbClr val="000000"/>
                </a:solidFill>
              </a:rPr>
              <a:t>allt</a:t>
            </a:r>
            <a:r>
              <a:rPr lang="en-US" sz="2800" dirty="0" smtClean="0">
                <a:solidFill>
                  <a:srgbClr val="000000"/>
                </a:solidFill>
              </a:rPr>
              <a:t> </a:t>
            </a:r>
            <a:r>
              <a:rPr lang="en-US" sz="2800" dirty="0" err="1" smtClean="0">
                <a:solidFill>
                  <a:srgbClr val="000000"/>
                </a:solidFill>
              </a:rPr>
              <a:t>sötvatten</a:t>
            </a:r>
            <a:r>
              <a:rPr lang="en-US" sz="2800" dirty="0" smtClean="0">
                <a:solidFill>
                  <a:srgbClr val="000000"/>
                </a:solidFill>
              </a:rPr>
              <a:t> </a:t>
            </a:r>
            <a:r>
              <a:rPr lang="en-US" sz="2800" dirty="0" err="1" smtClean="0">
                <a:solidFill>
                  <a:srgbClr val="000000"/>
                </a:solidFill>
              </a:rPr>
              <a:t>används</a:t>
            </a:r>
            <a:r>
              <a:rPr lang="en-US" sz="2800" dirty="0" smtClean="0">
                <a:solidFill>
                  <a:srgbClr val="000000"/>
                </a:solidFill>
              </a:rPr>
              <a:t> till </a:t>
            </a:r>
            <a:r>
              <a:rPr lang="en-US" sz="2800" dirty="0" err="1" smtClean="0">
                <a:solidFill>
                  <a:srgbClr val="000000"/>
                </a:solidFill>
              </a:rPr>
              <a:t>bevattning</a:t>
            </a:r>
            <a:r>
              <a:rPr lang="en-US" sz="2800" dirty="0" smtClean="0">
                <a:solidFill>
                  <a:srgbClr val="000000"/>
                </a:solidFill>
              </a:rPr>
              <a:t>.</a:t>
            </a:r>
          </a:p>
          <a:p>
            <a:pPr marL="336550" indent="-336550" algn="l">
              <a:lnSpc>
                <a:spcPct val="80000"/>
              </a:lnSpc>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
        <p:nvSpPr>
          <p:cNvPr id="12" name="Text Box 4"/>
          <p:cNvSpPr txBox="1">
            <a:spLocks noChangeArrowheads="1"/>
          </p:cNvSpPr>
          <p:nvPr/>
        </p:nvSpPr>
        <p:spPr bwMode="auto">
          <a:xfrm>
            <a:off x="467544" y="2492896"/>
            <a:ext cx="8229600" cy="792088"/>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Överanvändning</a:t>
            </a:r>
            <a:r>
              <a:rPr lang="en-US" sz="2800" dirty="0" smtClean="0">
                <a:solidFill>
                  <a:srgbClr val="000000"/>
                </a:solidFill>
              </a:rPr>
              <a:t> </a:t>
            </a:r>
            <a:r>
              <a:rPr lang="en-US" sz="2800" dirty="0" err="1" smtClean="0">
                <a:solidFill>
                  <a:srgbClr val="000000"/>
                </a:solidFill>
              </a:rPr>
              <a:t>leder</a:t>
            </a:r>
            <a:r>
              <a:rPr lang="en-US" sz="2800" dirty="0" smtClean="0">
                <a:solidFill>
                  <a:srgbClr val="000000"/>
                </a:solidFill>
              </a:rPr>
              <a:t> till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sjöar</a:t>
            </a:r>
            <a:r>
              <a:rPr lang="en-US" sz="2800" dirty="0" smtClean="0">
                <a:solidFill>
                  <a:srgbClr val="000000"/>
                </a:solidFill>
              </a:rPr>
              <a:t> </a:t>
            </a:r>
            <a:r>
              <a:rPr lang="en-US" sz="2800" dirty="0" err="1" smtClean="0">
                <a:solidFill>
                  <a:srgbClr val="000000"/>
                </a:solidFill>
              </a:rPr>
              <a:t>försvinner</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floder</a:t>
            </a:r>
            <a:r>
              <a:rPr lang="en-US" sz="2800" dirty="0" smtClean="0">
                <a:solidFill>
                  <a:srgbClr val="000000"/>
                </a:solidFill>
              </a:rPr>
              <a:t> </a:t>
            </a:r>
            <a:r>
              <a:rPr lang="en-US" sz="2800" dirty="0" err="1" smtClean="0">
                <a:solidFill>
                  <a:srgbClr val="000000"/>
                </a:solidFill>
              </a:rPr>
              <a:t>inte</a:t>
            </a:r>
            <a:r>
              <a:rPr lang="en-US" sz="2800" dirty="0" smtClean="0">
                <a:solidFill>
                  <a:srgbClr val="000000"/>
                </a:solidFill>
              </a:rPr>
              <a:t> </a:t>
            </a:r>
            <a:r>
              <a:rPr lang="en-US" sz="2800" dirty="0" err="1" smtClean="0">
                <a:solidFill>
                  <a:srgbClr val="000000"/>
                </a:solidFill>
              </a:rPr>
              <a:t>når</a:t>
            </a:r>
            <a:r>
              <a:rPr lang="en-US" sz="2800" dirty="0" smtClean="0">
                <a:solidFill>
                  <a:srgbClr val="000000"/>
                </a:solidFill>
              </a:rPr>
              <a:t> </a:t>
            </a:r>
            <a:r>
              <a:rPr lang="en-US" sz="2800" dirty="0" err="1" smtClean="0">
                <a:solidFill>
                  <a:srgbClr val="000000"/>
                </a:solidFill>
              </a:rPr>
              <a:t>fram</a:t>
            </a:r>
            <a:r>
              <a:rPr lang="en-US" sz="2800" dirty="0" smtClean="0">
                <a:solidFill>
                  <a:srgbClr val="000000"/>
                </a:solidFill>
              </a:rPr>
              <a:t> till </a:t>
            </a:r>
            <a:r>
              <a:rPr lang="en-US" sz="2800" dirty="0" err="1" smtClean="0">
                <a:solidFill>
                  <a:srgbClr val="000000"/>
                </a:solidFill>
              </a:rPr>
              <a:t>havet</a:t>
            </a:r>
            <a:r>
              <a:rPr lang="en-US" sz="2800" dirty="0" smtClean="0">
                <a:solidFill>
                  <a:srgbClr val="000000"/>
                </a:solidFill>
              </a:rPr>
              <a:t>.</a:t>
            </a:r>
            <a:endParaRPr lang="en-US" sz="2800" dirty="0">
              <a:solidFill>
                <a:srgbClr val="000000"/>
              </a:solidFill>
            </a:endParaRPr>
          </a:p>
        </p:txBody>
      </p:sp>
      <p:sp>
        <p:nvSpPr>
          <p:cNvPr id="13" name="Text Box 4"/>
          <p:cNvSpPr txBox="1">
            <a:spLocks noChangeArrowheads="1"/>
          </p:cNvSpPr>
          <p:nvPr/>
        </p:nvSpPr>
        <p:spPr bwMode="auto">
          <a:xfrm>
            <a:off x="467544" y="3284984"/>
            <a:ext cx="8229600" cy="720080"/>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När</a:t>
            </a:r>
            <a:r>
              <a:rPr lang="en-US" sz="2800" dirty="0" smtClean="0">
                <a:solidFill>
                  <a:srgbClr val="000000"/>
                </a:solidFill>
              </a:rPr>
              <a:t> </a:t>
            </a:r>
            <a:r>
              <a:rPr lang="en-US" sz="2800" dirty="0" err="1" smtClean="0">
                <a:solidFill>
                  <a:srgbClr val="000000"/>
                </a:solidFill>
              </a:rPr>
              <a:t>akvifärer</a:t>
            </a:r>
            <a:r>
              <a:rPr lang="en-US" sz="2800" dirty="0" smtClean="0">
                <a:solidFill>
                  <a:srgbClr val="000000"/>
                </a:solidFill>
              </a:rPr>
              <a:t> </a:t>
            </a:r>
            <a:r>
              <a:rPr lang="en-US" sz="2800" dirty="0" err="1" smtClean="0">
                <a:solidFill>
                  <a:srgbClr val="000000"/>
                </a:solidFill>
              </a:rPr>
              <a:t>töms</a:t>
            </a:r>
            <a:r>
              <a:rPr lang="en-US" sz="2800" dirty="0" smtClean="0">
                <a:solidFill>
                  <a:srgbClr val="000000"/>
                </a:solidFill>
              </a:rPr>
              <a:t> </a:t>
            </a:r>
            <a:r>
              <a:rPr lang="en-US" sz="2800" dirty="0" err="1" smtClean="0">
                <a:solidFill>
                  <a:srgbClr val="000000"/>
                </a:solidFill>
              </a:rPr>
              <a:t>sjunker</a:t>
            </a:r>
            <a:r>
              <a:rPr lang="en-US" sz="2800" dirty="0" smtClean="0">
                <a:solidFill>
                  <a:srgbClr val="000000"/>
                </a:solidFill>
              </a:rPr>
              <a:t> </a:t>
            </a:r>
            <a:r>
              <a:rPr lang="en-US" sz="2800" dirty="0" err="1" smtClean="0">
                <a:solidFill>
                  <a:srgbClr val="000000"/>
                </a:solidFill>
              </a:rPr>
              <a:t>grundvattnet</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brunnarna</a:t>
            </a:r>
            <a:r>
              <a:rPr lang="en-US" sz="2800" dirty="0" smtClean="0">
                <a:solidFill>
                  <a:srgbClr val="000000"/>
                </a:solidFill>
              </a:rPr>
              <a:t> </a:t>
            </a:r>
            <a:r>
              <a:rPr lang="en-US" sz="2800" dirty="0" err="1" smtClean="0">
                <a:solidFill>
                  <a:srgbClr val="000000"/>
                </a:solidFill>
              </a:rPr>
              <a:t>sinar</a:t>
            </a:r>
            <a:r>
              <a:rPr lang="en-US" sz="2800" dirty="0" smtClean="0">
                <a:solidFill>
                  <a:srgbClr val="000000"/>
                </a:solidFill>
              </a:rPr>
              <a:t>.</a:t>
            </a:r>
            <a:endParaRPr lang="en-US" sz="2800" dirty="0">
              <a:solidFill>
                <a:srgbClr val="000000"/>
              </a:solidFill>
            </a:endParaRPr>
          </a:p>
        </p:txBody>
      </p:sp>
      <p:sp>
        <p:nvSpPr>
          <p:cNvPr id="14" name="Text Box 4"/>
          <p:cNvSpPr txBox="1">
            <a:spLocks noChangeArrowheads="1"/>
          </p:cNvSpPr>
          <p:nvPr/>
        </p:nvSpPr>
        <p:spPr bwMode="auto">
          <a:xfrm>
            <a:off x="467544" y="4077072"/>
            <a:ext cx="8229600" cy="1080120"/>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175 </a:t>
            </a:r>
            <a:r>
              <a:rPr lang="en-US" sz="2800" dirty="0" err="1" smtClean="0">
                <a:solidFill>
                  <a:srgbClr val="000000"/>
                </a:solidFill>
              </a:rPr>
              <a:t>miljoner</a:t>
            </a:r>
            <a:r>
              <a:rPr lang="en-US" sz="2800" dirty="0" smtClean="0">
                <a:solidFill>
                  <a:srgbClr val="000000"/>
                </a:solidFill>
              </a:rPr>
              <a:t> </a:t>
            </a:r>
            <a:r>
              <a:rPr lang="en-US" sz="2800" dirty="0" err="1" smtClean="0">
                <a:solidFill>
                  <a:srgbClr val="000000"/>
                </a:solidFill>
              </a:rPr>
              <a:t>indier</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130 </a:t>
            </a:r>
            <a:r>
              <a:rPr lang="en-US" sz="2800" dirty="0" err="1" smtClean="0">
                <a:solidFill>
                  <a:srgbClr val="000000"/>
                </a:solidFill>
              </a:rPr>
              <a:t>miljoner</a:t>
            </a:r>
            <a:r>
              <a:rPr lang="en-US" sz="2800" dirty="0" smtClean="0">
                <a:solidFill>
                  <a:srgbClr val="000000"/>
                </a:solidFill>
              </a:rPr>
              <a:t> </a:t>
            </a:r>
            <a:r>
              <a:rPr lang="en-US" sz="2800" dirty="0" err="1" smtClean="0">
                <a:solidFill>
                  <a:srgbClr val="000000"/>
                </a:solidFill>
              </a:rPr>
              <a:t>kineser</a:t>
            </a:r>
            <a:r>
              <a:rPr lang="en-US" sz="2800" dirty="0" smtClean="0">
                <a:solidFill>
                  <a:srgbClr val="000000"/>
                </a:solidFill>
              </a:rPr>
              <a:t> lever </a:t>
            </a:r>
            <a:r>
              <a:rPr lang="en-US" sz="2800" dirty="0" err="1" smtClean="0">
                <a:solidFill>
                  <a:srgbClr val="000000"/>
                </a:solidFill>
              </a:rPr>
              <a:t>av</a:t>
            </a:r>
            <a:r>
              <a:rPr lang="en-US" sz="2800" dirty="0" smtClean="0">
                <a:solidFill>
                  <a:srgbClr val="000000"/>
                </a:solidFill>
              </a:rPr>
              <a:t> </a:t>
            </a:r>
            <a:r>
              <a:rPr lang="en-US" sz="2800" dirty="0" err="1" smtClean="0">
                <a:solidFill>
                  <a:srgbClr val="000000"/>
                </a:solidFill>
              </a:rPr>
              <a:t>spannmål</a:t>
            </a:r>
            <a:r>
              <a:rPr lang="en-US" sz="2800" dirty="0" smtClean="0">
                <a:solidFill>
                  <a:srgbClr val="000000"/>
                </a:solidFill>
              </a:rPr>
              <a:t> </a:t>
            </a:r>
            <a:r>
              <a:rPr lang="en-US" sz="2800" dirty="0" err="1" smtClean="0">
                <a:solidFill>
                  <a:srgbClr val="000000"/>
                </a:solidFill>
              </a:rPr>
              <a:t>som</a:t>
            </a:r>
            <a:r>
              <a:rPr lang="en-US" sz="2800" dirty="0" smtClean="0">
                <a:solidFill>
                  <a:srgbClr val="000000"/>
                </a:solidFill>
              </a:rPr>
              <a:t> </a:t>
            </a:r>
            <a:r>
              <a:rPr lang="en-US" sz="2800" dirty="0" err="1" smtClean="0">
                <a:solidFill>
                  <a:srgbClr val="000000"/>
                </a:solidFill>
              </a:rPr>
              <a:t>produceras</a:t>
            </a:r>
            <a:r>
              <a:rPr lang="en-US" sz="2800" dirty="0" smtClean="0">
                <a:solidFill>
                  <a:srgbClr val="000000"/>
                </a:solidFill>
              </a:rPr>
              <a:t> </a:t>
            </a:r>
            <a:r>
              <a:rPr lang="en-US" sz="2800" dirty="0" err="1" smtClean="0">
                <a:solidFill>
                  <a:srgbClr val="000000"/>
                </a:solidFill>
              </a:rPr>
              <a:t>genom</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man </a:t>
            </a:r>
            <a:r>
              <a:rPr lang="en-US" sz="2800" dirty="0" err="1" smtClean="0">
                <a:solidFill>
                  <a:srgbClr val="000000"/>
                </a:solidFill>
              </a:rPr>
              <a:t>pumpar</a:t>
            </a:r>
            <a:r>
              <a:rPr lang="en-US" sz="2800" dirty="0" smtClean="0">
                <a:solidFill>
                  <a:srgbClr val="000000"/>
                </a:solidFill>
              </a:rPr>
              <a:t> </a:t>
            </a:r>
            <a:r>
              <a:rPr lang="en-US" sz="2800" dirty="0" err="1" smtClean="0">
                <a:solidFill>
                  <a:srgbClr val="000000"/>
                </a:solidFill>
              </a:rPr>
              <a:t>upp</a:t>
            </a:r>
            <a:r>
              <a:rPr lang="en-US" sz="2800" dirty="0" smtClean="0">
                <a:solidFill>
                  <a:srgbClr val="000000"/>
                </a:solidFill>
              </a:rPr>
              <a:t> </a:t>
            </a:r>
            <a:r>
              <a:rPr lang="en-US" sz="2800" dirty="0" err="1" smtClean="0">
                <a:solidFill>
                  <a:srgbClr val="000000"/>
                </a:solidFill>
              </a:rPr>
              <a:t>för</a:t>
            </a:r>
            <a:r>
              <a:rPr lang="en-US" sz="2800" dirty="0" smtClean="0">
                <a:solidFill>
                  <a:srgbClr val="000000"/>
                </a:solidFill>
              </a:rPr>
              <a:t> </a:t>
            </a:r>
            <a:r>
              <a:rPr lang="en-US" sz="2800" dirty="0" err="1" smtClean="0">
                <a:solidFill>
                  <a:srgbClr val="000000"/>
                </a:solidFill>
              </a:rPr>
              <a:t>mycket</a:t>
            </a:r>
            <a:r>
              <a:rPr lang="en-US" sz="2800" dirty="0" smtClean="0">
                <a:solidFill>
                  <a:srgbClr val="000000"/>
                </a:solidFill>
              </a:rPr>
              <a:t> </a:t>
            </a:r>
            <a:r>
              <a:rPr lang="en-US" sz="2800" dirty="0" err="1" smtClean="0">
                <a:solidFill>
                  <a:srgbClr val="000000"/>
                </a:solidFill>
              </a:rPr>
              <a:t>grundvatten</a:t>
            </a:r>
            <a:r>
              <a:rPr lang="en-US" sz="2800" dirty="0" smtClean="0">
                <a:solidFill>
                  <a:srgbClr val="000000"/>
                </a:solidFill>
              </a:rPr>
              <a:t>.</a:t>
            </a:r>
          </a:p>
          <a:p>
            <a:pPr marL="336550" indent="-336550" algn="l">
              <a:lnSpc>
                <a:spcPct val="80000"/>
              </a:lnSpc>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cstate="print"/>
          <a:srcRect/>
          <a:stretch>
            <a:fillRect/>
          </a:stretch>
        </p:blipFill>
        <p:spPr bwMode="auto">
          <a:xfrm>
            <a:off x="0" y="-26988"/>
            <a:ext cx="9144000" cy="6884988"/>
          </a:xfrm>
          <a:prstGeom prst="rect">
            <a:avLst/>
          </a:prstGeom>
          <a:noFill/>
          <a:ln w="9525">
            <a:noFill/>
            <a:round/>
            <a:headEnd/>
            <a:tailEnd/>
          </a:ln>
        </p:spPr>
      </p:pic>
      <p:sp>
        <p:nvSpPr>
          <p:cNvPr id="16387"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000" dirty="0" err="1">
                <a:solidFill>
                  <a:srgbClr val="FFFFFF"/>
                </a:solidFill>
              </a:rPr>
              <a:t>Ett</a:t>
            </a:r>
            <a:r>
              <a:rPr lang="en-US" sz="4000" dirty="0">
                <a:solidFill>
                  <a:srgbClr val="FFFFFF"/>
                </a:solidFill>
              </a:rPr>
              <a:t> </a:t>
            </a:r>
            <a:r>
              <a:rPr lang="en-US" sz="4000" dirty="0" err="1" smtClean="0">
                <a:solidFill>
                  <a:srgbClr val="FFFFFF"/>
                </a:solidFill>
              </a:rPr>
              <a:t>skakande</a:t>
            </a:r>
            <a:r>
              <a:rPr lang="en-US" sz="4000" dirty="0" smtClean="0">
                <a:solidFill>
                  <a:srgbClr val="FFFFFF"/>
                </a:solidFill>
              </a:rPr>
              <a:t> fall: </a:t>
            </a:r>
            <a:r>
              <a:rPr lang="en-US" sz="4000" dirty="0" err="1">
                <a:solidFill>
                  <a:srgbClr val="FFFFFF"/>
                </a:solidFill>
              </a:rPr>
              <a:t>Saudiarabien</a:t>
            </a:r>
            <a:endParaRPr lang="en-US" sz="4000" dirty="0">
              <a:solidFill>
                <a:srgbClr val="FFFFFF"/>
              </a:solidFill>
            </a:endParaRPr>
          </a:p>
        </p:txBody>
      </p:sp>
      <p:sp>
        <p:nvSpPr>
          <p:cNvPr id="17411" name="Rectangle 3"/>
          <p:cNvSpPr>
            <a:spLocks noChangeArrowheads="1"/>
          </p:cNvSpPr>
          <p:nvPr/>
        </p:nvSpPr>
        <p:spPr bwMode="auto">
          <a:xfrm>
            <a:off x="477838" y="1350962"/>
            <a:ext cx="8172450" cy="5246389"/>
          </a:xfrm>
          <a:prstGeom prst="rect">
            <a:avLst/>
          </a:prstGeom>
          <a:solidFill>
            <a:srgbClr val="FFFFFF">
              <a:alpha val="89803"/>
            </a:srgbClr>
          </a:solidFill>
          <a:ln w="9525">
            <a:noFill/>
            <a:round/>
            <a:headEnd/>
            <a:tailEnd/>
          </a:ln>
        </p:spPr>
        <p:txBody>
          <a:bodyPr wrap="none" anchor="ctr"/>
          <a:lstStyle/>
          <a:p>
            <a:endParaRPr lang="sv-SE"/>
          </a:p>
        </p:txBody>
      </p:sp>
      <p:sp>
        <p:nvSpPr>
          <p:cNvPr id="17412" name="Text Box 4"/>
          <p:cNvSpPr txBox="1">
            <a:spLocks noChangeArrowheads="1"/>
          </p:cNvSpPr>
          <p:nvPr/>
        </p:nvSpPr>
        <p:spPr bwMode="auto">
          <a:xfrm>
            <a:off x="457200" y="1400175"/>
            <a:ext cx="8316913" cy="1308745"/>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Saudiarabien</a:t>
            </a:r>
            <a:r>
              <a:rPr lang="en-US" sz="2800" dirty="0">
                <a:solidFill>
                  <a:srgbClr val="000000"/>
                </a:solidFill>
              </a:rPr>
              <a:t> </a:t>
            </a:r>
            <a:r>
              <a:rPr lang="en-US" sz="2800" dirty="0" err="1">
                <a:solidFill>
                  <a:srgbClr val="000000"/>
                </a:solidFill>
              </a:rPr>
              <a:t>har</a:t>
            </a:r>
            <a:r>
              <a:rPr lang="en-US" sz="2800" dirty="0">
                <a:solidFill>
                  <a:srgbClr val="000000"/>
                </a:solidFill>
              </a:rPr>
              <a:t> </a:t>
            </a:r>
            <a:r>
              <a:rPr lang="en-US" sz="2800" dirty="0" err="1">
                <a:solidFill>
                  <a:srgbClr val="000000"/>
                </a:solidFill>
              </a:rPr>
              <a:t>kraftigt</a:t>
            </a:r>
            <a:r>
              <a:rPr lang="en-US" sz="2800" dirty="0">
                <a:solidFill>
                  <a:srgbClr val="000000"/>
                </a:solidFill>
              </a:rPr>
              <a:t> </a:t>
            </a:r>
            <a:r>
              <a:rPr lang="en-US" sz="2800" dirty="0" err="1">
                <a:solidFill>
                  <a:srgbClr val="000000"/>
                </a:solidFill>
              </a:rPr>
              <a:t>subventionerat</a:t>
            </a:r>
            <a:r>
              <a:rPr lang="en-US" sz="2800" dirty="0">
                <a:solidFill>
                  <a:srgbClr val="000000"/>
                </a:solidFill>
              </a:rPr>
              <a:t> </a:t>
            </a:r>
            <a:r>
              <a:rPr lang="en-US" sz="2800" dirty="0" err="1">
                <a:solidFill>
                  <a:srgbClr val="000000"/>
                </a:solidFill>
              </a:rPr>
              <a:t>veteproduktionen</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därigenom</a:t>
            </a:r>
            <a:r>
              <a:rPr lang="en-US" sz="2800" dirty="0">
                <a:solidFill>
                  <a:srgbClr val="000000"/>
                </a:solidFill>
              </a:rPr>
              <a:t> </a:t>
            </a:r>
            <a:r>
              <a:rPr lang="en-US" sz="2800" dirty="0" err="1">
                <a:solidFill>
                  <a:srgbClr val="000000"/>
                </a:solidFill>
              </a:rPr>
              <a:t>varit</a:t>
            </a:r>
            <a:r>
              <a:rPr lang="en-US" sz="2800" dirty="0">
                <a:solidFill>
                  <a:srgbClr val="000000"/>
                </a:solidFill>
              </a:rPr>
              <a:t> </a:t>
            </a:r>
            <a:r>
              <a:rPr lang="en-US" sz="2800" dirty="0" err="1">
                <a:solidFill>
                  <a:srgbClr val="000000"/>
                </a:solidFill>
              </a:rPr>
              <a:t>självförsörjande</a:t>
            </a:r>
            <a:r>
              <a:rPr lang="en-US" sz="2800" dirty="0">
                <a:solidFill>
                  <a:srgbClr val="000000"/>
                </a:solidFill>
              </a:rPr>
              <a:t> </a:t>
            </a:r>
            <a:r>
              <a:rPr lang="en-US" sz="2800" dirty="0" err="1">
                <a:solidFill>
                  <a:srgbClr val="000000"/>
                </a:solidFill>
              </a:rPr>
              <a:t>i</a:t>
            </a:r>
            <a:r>
              <a:rPr lang="en-US" sz="2800" dirty="0">
                <a:solidFill>
                  <a:srgbClr val="000000"/>
                </a:solidFill>
              </a:rPr>
              <a:t> </a:t>
            </a:r>
            <a:r>
              <a:rPr lang="en-US" sz="2800" dirty="0" err="1">
                <a:solidFill>
                  <a:srgbClr val="000000"/>
                </a:solidFill>
              </a:rPr>
              <a:t>mer</a:t>
            </a:r>
            <a:r>
              <a:rPr lang="en-US" sz="2800" dirty="0">
                <a:solidFill>
                  <a:srgbClr val="000000"/>
                </a:solidFill>
              </a:rPr>
              <a:t> </a:t>
            </a:r>
            <a:r>
              <a:rPr lang="en-US" sz="2800" dirty="0" err="1">
                <a:solidFill>
                  <a:srgbClr val="000000"/>
                </a:solidFill>
              </a:rPr>
              <a:t>än</a:t>
            </a:r>
            <a:r>
              <a:rPr lang="en-US" sz="2800" dirty="0">
                <a:solidFill>
                  <a:srgbClr val="000000"/>
                </a:solidFill>
              </a:rPr>
              <a:t> 20 </a:t>
            </a:r>
            <a:r>
              <a:rPr lang="en-US" sz="2800" dirty="0" err="1" smtClean="0">
                <a:solidFill>
                  <a:srgbClr val="000000"/>
                </a:solidFill>
              </a:rPr>
              <a:t>år</a:t>
            </a:r>
            <a:r>
              <a:rPr lang="en-US" sz="2800" dirty="0" smtClean="0">
                <a:solidFill>
                  <a:srgbClr val="000000"/>
                </a:solidFill>
              </a:rPr>
              <a:t>.</a:t>
            </a:r>
            <a:endParaRPr lang="en-US" sz="2800" dirty="0">
              <a:solidFill>
                <a:srgbClr val="000000"/>
              </a:solidFill>
            </a:endParaRPr>
          </a:p>
        </p:txBody>
      </p:sp>
      <p:sp>
        <p:nvSpPr>
          <p:cNvPr id="16390"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16391" name="Text Box 6"/>
          <p:cNvSpPr txBox="1">
            <a:spLocks noChangeArrowheads="1"/>
          </p:cNvSpPr>
          <p:nvPr/>
        </p:nvSpPr>
        <p:spPr bwMode="auto">
          <a:xfrm>
            <a:off x="6924675" y="66055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NASA</a:t>
            </a:r>
          </a:p>
        </p:txBody>
      </p:sp>
      <p:sp>
        <p:nvSpPr>
          <p:cNvPr id="17415" name="Text Box 7"/>
          <p:cNvSpPr txBox="1">
            <a:spLocks noChangeArrowheads="1"/>
          </p:cNvSpPr>
          <p:nvPr/>
        </p:nvSpPr>
        <p:spPr bwMode="auto">
          <a:xfrm>
            <a:off x="1158106" y="5729288"/>
            <a:ext cx="6870278" cy="703262"/>
          </a:xfrm>
          <a:prstGeom prst="rect">
            <a:avLst/>
          </a:prstGeom>
          <a:noFill/>
          <a:ln w="9525">
            <a:noFill/>
            <a:round/>
            <a:headEnd/>
            <a:tailEnd/>
          </a:ln>
        </p:spPr>
        <p:txBody>
          <a:bodyPr wrap="square" lIns="90000" tIns="46800" rIns="90000" bIns="46800">
            <a:spAutoFit/>
          </a:bodyPr>
          <a:lstStyle/>
          <a:p>
            <a:pPr algn="l">
              <a:spcBef>
                <a:spcPts val="12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i="1" dirty="0" err="1">
                <a:solidFill>
                  <a:srgbClr val="000000"/>
                </a:solidFill>
              </a:rPr>
              <a:t>Saudiarabien</a:t>
            </a:r>
            <a:r>
              <a:rPr lang="en-US" sz="2000" i="1" dirty="0">
                <a:solidFill>
                  <a:srgbClr val="000000"/>
                </a:solidFill>
              </a:rPr>
              <a:t> </a:t>
            </a:r>
            <a:r>
              <a:rPr lang="en-US" sz="2000" i="1" dirty="0" err="1">
                <a:solidFill>
                  <a:srgbClr val="000000"/>
                </a:solidFill>
              </a:rPr>
              <a:t>är</a:t>
            </a:r>
            <a:r>
              <a:rPr lang="en-US" sz="2000" i="1" dirty="0">
                <a:solidFill>
                  <a:srgbClr val="000000"/>
                </a:solidFill>
              </a:rPr>
              <a:t> </a:t>
            </a:r>
            <a:r>
              <a:rPr lang="en-US" sz="2000" i="1" dirty="0" err="1">
                <a:solidFill>
                  <a:srgbClr val="000000"/>
                </a:solidFill>
              </a:rPr>
              <a:t>det</a:t>
            </a:r>
            <a:r>
              <a:rPr lang="en-US" sz="2000" i="1" dirty="0">
                <a:solidFill>
                  <a:srgbClr val="000000"/>
                </a:solidFill>
              </a:rPr>
              <a:t> </a:t>
            </a:r>
            <a:r>
              <a:rPr lang="en-US" sz="2000" i="1" dirty="0" err="1">
                <a:solidFill>
                  <a:srgbClr val="000000"/>
                </a:solidFill>
              </a:rPr>
              <a:t>första</a:t>
            </a:r>
            <a:r>
              <a:rPr lang="en-US" sz="2000" i="1" dirty="0">
                <a:solidFill>
                  <a:srgbClr val="000000"/>
                </a:solidFill>
              </a:rPr>
              <a:t> </a:t>
            </a:r>
            <a:r>
              <a:rPr lang="en-US" sz="2000" i="1" dirty="0" err="1">
                <a:solidFill>
                  <a:srgbClr val="000000"/>
                </a:solidFill>
              </a:rPr>
              <a:t>landet</a:t>
            </a:r>
            <a:r>
              <a:rPr lang="en-US" sz="2000" i="1" dirty="0">
                <a:solidFill>
                  <a:srgbClr val="000000"/>
                </a:solidFill>
              </a:rPr>
              <a:t> </a:t>
            </a:r>
            <a:r>
              <a:rPr lang="en-US" sz="2000" i="1" dirty="0" err="1">
                <a:solidFill>
                  <a:srgbClr val="000000"/>
                </a:solidFill>
              </a:rPr>
              <a:t>som</a:t>
            </a:r>
            <a:r>
              <a:rPr lang="en-US" sz="2000" i="1" dirty="0">
                <a:solidFill>
                  <a:srgbClr val="000000"/>
                </a:solidFill>
              </a:rPr>
              <a:t> </a:t>
            </a:r>
            <a:r>
              <a:rPr lang="en-US" sz="2000" i="1" dirty="0" err="1">
                <a:solidFill>
                  <a:srgbClr val="000000"/>
                </a:solidFill>
              </a:rPr>
              <a:t>officiellt</a:t>
            </a:r>
            <a:r>
              <a:rPr lang="en-US" sz="2000" i="1" dirty="0">
                <a:solidFill>
                  <a:srgbClr val="000000"/>
                </a:solidFill>
              </a:rPr>
              <a:t> </a:t>
            </a:r>
            <a:r>
              <a:rPr lang="en-US" sz="2000" i="1" dirty="0" err="1">
                <a:solidFill>
                  <a:srgbClr val="000000"/>
                </a:solidFill>
              </a:rPr>
              <a:t>meddelat</a:t>
            </a:r>
            <a:r>
              <a:rPr lang="en-US" sz="2000" i="1" dirty="0">
                <a:solidFill>
                  <a:srgbClr val="000000"/>
                </a:solidFill>
              </a:rPr>
              <a:t> </a:t>
            </a:r>
            <a:r>
              <a:rPr lang="en-US" sz="2000" i="1" dirty="0" err="1">
                <a:solidFill>
                  <a:srgbClr val="000000"/>
                </a:solidFill>
              </a:rPr>
              <a:t>att</a:t>
            </a:r>
            <a:r>
              <a:rPr lang="en-US" sz="2000" i="1" dirty="0">
                <a:solidFill>
                  <a:srgbClr val="000000"/>
                </a:solidFill>
              </a:rPr>
              <a:t> </a:t>
            </a:r>
            <a:r>
              <a:rPr lang="en-US" sz="2000" i="1" dirty="0" err="1">
                <a:solidFill>
                  <a:srgbClr val="000000"/>
                </a:solidFill>
              </a:rPr>
              <a:t>överpumpningen</a:t>
            </a:r>
            <a:r>
              <a:rPr lang="en-US" sz="2000" i="1" dirty="0">
                <a:solidFill>
                  <a:srgbClr val="000000"/>
                </a:solidFill>
              </a:rPr>
              <a:t> </a:t>
            </a:r>
            <a:r>
              <a:rPr lang="en-US" sz="2000" i="1" dirty="0" err="1">
                <a:solidFill>
                  <a:srgbClr val="000000"/>
                </a:solidFill>
              </a:rPr>
              <a:t>kommer</a:t>
            </a:r>
            <a:r>
              <a:rPr lang="en-US" sz="2000" i="1" dirty="0">
                <a:solidFill>
                  <a:srgbClr val="000000"/>
                </a:solidFill>
              </a:rPr>
              <a:t> </a:t>
            </a:r>
            <a:r>
              <a:rPr lang="en-US" sz="2000" i="1" dirty="0" err="1">
                <a:solidFill>
                  <a:srgbClr val="000000"/>
                </a:solidFill>
              </a:rPr>
              <a:t>att</a:t>
            </a:r>
            <a:r>
              <a:rPr lang="en-US" sz="2000" i="1" dirty="0">
                <a:solidFill>
                  <a:srgbClr val="000000"/>
                </a:solidFill>
              </a:rPr>
              <a:t> </a:t>
            </a:r>
            <a:r>
              <a:rPr lang="en-US" sz="2000" i="1" dirty="0" err="1">
                <a:solidFill>
                  <a:srgbClr val="000000"/>
                </a:solidFill>
              </a:rPr>
              <a:t>krympa</a:t>
            </a:r>
            <a:r>
              <a:rPr lang="en-US" sz="2000" i="1" dirty="0">
                <a:solidFill>
                  <a:srgbClr val="000000"/>
                </a:solidFill>
              </a:rPr>
              <a:t> </a:t>
            </a:r>
            <a:r>
              <a:rPr lang="en-US" sz="2000" i="1" dirty="0" err="1">
                <a:solidFill>
                  <a:srgbClr val="000000"/>
                </a:solidFill>
              </a:rPr>
              <a:t>spannmålsskörden</a:t>
            </a:r>
            <a:r>
              <a:rPr lang="en-US" sz="2000" i="1" dirty="0">
                <a:solidFill>
                  <a:srgbClr val="000000"/>
                </a:solidFill>
              </a:rPr>
              <a:t>.</a:t>
            </a:r>
            <a:r>
              <a:rPr lang="en-US" sz="2000" dirty="0">
                <a:solidFill>
                  <a:srgbClr val="000000"/>
                </a:solidFill>
              </a:rPr>
              <a:t> </a:t>
            </a:r>
          </a:p>
        </p:txBody>
      </p:sp>
      <p:sp>
        <p:nvSpPr>
          <p:cNvPr id="10" name="Text Box 4"/>
          <p:cNvSpPr txBox="1">
            <a:spLocks noChangeArrowheads="1"/>
          </p:cNvSpPr>
          <p:nvPr/>
        </p:nvSpPr>
        <p:spPr bwMode="auto">
          <a:xfrm>
            <a:off x="467544" y="2708921"/>
            <a:ext cx="8316913" cy="792088"/>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Med </a:t>
            </a:r>
            <a:r>
              <a:rPr lang="en-US" sz="2800" dirty="0" err="1">
                <a:solidFill>
                  <a:srgbClr val="000000"/>
                </a:solidFill>
              </a:rPr>
              <a:t>oljeborrningstekniker</a:t>
            </a:r>
            <a:r>
              <a:rPr lang="en-US" sz="2800" dirty="0">
                <a:solidFill>
                  <a:srgbClr val="000000"/>
                </a:solidFill>
              </a:rPr>
              <a:t> </a:t>
            </a:r>
            <a:r>
              <a:rPr lang="en-US" sz="2800" dirty="0" err="1">
                <a:solidFill>
                  <a:srgbClr val="000000"/>
                </a:solidFill>
              </a:rPr>
              <a:t>kunde</a:t>
            </a:r>
            <a:r>
              <a:rPr lang="en-US" sz="2800" dirty="0">
                <a:solidFill>
                  <a:srgbClr val="000000"/>
                </a:solidFill>
              </a:rPr>
              <a:t> man </a:t>
            </a:r>
            <a:r>
              <a:rPr lang="en-US" sz="2800" dirty="0" err="1">
                <a:solidFill>
                  <a:srgbClr val="000000"/>
                </a:solidFill>
              </a:rPr>
              <a:t>bevattna</a:t>
            </a:r>
            <a:r>
              <a:rPr lang="en-US" sz="2800" dirty="0">
                <a:solidFill>
                  <a:srgbClr val="000000"/>
                </a:solidFill>
              </a:rPr>
              <a:t> </a:t>
            </a:r>
            <a:r>
              <a:rPr lang="en-US" sz="2800" dirty="0" err="1">
                <a:solidFill>
                  <a:srgbClr val="000000"/>
                </a:solidFill>
              </a:rPr>
              <a:t>öknen</a:t>
            </a:r>
            <a:r>
              <a:rPr lang="en-US" sz="2800" dirty="0">
                <a:solidFill>
                  <a:srgbClr val="000000"/>
                </a:solidFill>
              </a:rPr>
              <a:t> </a:t>
            </a:r>
            <a:r>
              <a:rPr lang="en-US" sz="2800" dirty="0" err="1">
                <a:solidFill>
                  <a:srgbClr val="000000"/>
                </a:solidFill>
              </a:rPr>
              <a:t>från</a:t>
            </a:r>
            <a:r>
              <a:rPr lang="en-US" sz="2800" dirty="0">
                <a:solidFill>
                  <a:srgbClr val="000000"/>
                </a:solidFill>
              </a:rPr>
              <a:t> en </a:t>
            </a:r>
            <a:r>
              <a:rPr lang="en-US" sz="2800" dirty="0" err="1">
                <a:solidFill>
                  <a:srgbClr val="000000"/>
                </a:solidFill>
              </a:rPr>
              <a:t>akvifär</a:t>
            </a:r>
            <a:r>
              <a:rPr lang="en-US" sz="2800" dirty="0">
                <a:solidFill>
                  <a:srgbClr val="000000"/>
                </a:solidFill>
              </a:rPr>
              <a:t> </a:t>
            </a:r>
            <a:r>
              <a:rPr lang="en-US" sz="2800" dirty="0" err="1">
                <a:solidFill>
                  <a:srgbClr val="000000"/>
                </a:solidFill>
              </a:rPr>
              <a:t>som</a:t>
            </a:r>
            <a:r>
              <a:rPr lang="en-US" sz="2800" dirty="0">
                <a:solidFill>
                  <a:srgbClr val="000000"/>
                </a:solidFill>
              </a:rPr>
              <a:t> </a:t>
            </a:r>
            <a:r>
              <a:rPr lang="en-US" sz="2800" dirty="0" err="1">
                <a:solidFill>
                  <a:srgbClr val="000000"/>
                </a:solidFill>
              </a:rPr>
              <a:t>inte</a:t>
            </a:r>
            <a:r>
              <a:rPr lang="en-US" sz="2800" dirty="0">
                <a:solidFill>
                  <a:srgbClr val="000000"/>
                </a:solidFill>
              </a:rPr>
              <a:t> </a:t>
            </a:r>
            <a:r>
              <a:rPr lang="en-US" sz="2800" dirty="0" err="1">
                <a:solidFill>
                  <a:srgbClr val="000000"/>
                </a:solidFill>
              </a:rPr>
              <a:t>fylls</a:t>
            </a:r>
            <a:r>
              <a:rPr lang="en-US" sz="2800" dirty="0">
                <a:solidFill>
                  <a:srgbClr val="000000"/>
                </a:solidFill>
              </a:rPr>
              <a:t> </a:t>
            </a:r>
            <a:r>
              <a:rPr lang="en-US" sz="2800" dirty="0" err="1" smtClean="0">
                <a:solidFill>
                  <a:srgbClr val="000000"/>
                </a:solidFill>
              </a:rPr>
              <a:t>på</a:t>
            </a:r>
            <a:r>
              <a:rPr lang="en-US" sz="2800" dirty="0" smtClean="0">
                <a:solidFill>
                  <a:srgbClr val="000000"/>
                </a:solidFill>
              </a:rPr>
              <a:t>.</a:t>
            </a:r>
            <a:endParaRPr lang="en-US" sz="2800" dirty="0">
              <a:solidFill>
                <a:srgbClr val="000000"/>
              </a:solidFill>
            </a:endParaRPr>
          </a:p>
        </p:txBody>
      </p:sp>
      <p:sp>
        <p:nvSpPr>
          <p:cNvPr id="11" name="Text Box 4"/>
          <p:cNvSpPr txBox="1">
            <a:spLocks noChangeArrowheads="1"/>
          </p:cNvSpPr>
          <p:nvPr/>
        </p:nvSpPr>
        <p:spPr bwMode="auto">
          <a:xfrm>
            <a:off x="467545" y="3645025"/>
            <a:ext cx="8208912" cy="1152128"/>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År</a:t>
            </a:r>
            <a:r>
              <a:rPr lang="en-US" sz="2800" dirty="0" smtClean="0">
                <a:solidFill>
                  <a:srgbClr val="000000"/>
                </a:solidFill>
              </a:rPr>
              <a:t> </a:t>
            </a:r>
            <a:r>
              <a:rPr lang="en-US" sz="2800" dirty="0">
                <a:solidFill>
                  <a:srgbClr val="000000"/>
                </a:solidFill>
              </a:rPr>
              <a:t>2008 </a:t>
            </a:r>
            <a:r>
              <a:rPr lang="en-US" sz="2800" dirty="0" err="1">
                <a:solidFill>
                  <a:srgbClr val="000000"/>
                </a:solidFill>
              </a:rPr>
              <a:t>meddelade</a:t>
            </a:r>
            <a:r>
              <a:rPr lang="en-US" sz="2800" dirty="0">
                <a:solidFill>
                  <a:srgbClr val="000000"/>
                </a:solidFill>
              </a:rPr>
              <a:t> man </a:t>
            </a:r>
            <a:r>
              <a:rPr lang="en-US" sz="2800" dirty="0" err="1">
                <a:solidFill>
                  <a:srgbClr val="000000"/>
                </a:solidFill>
              </a:rPr>
              <a:t>att</a:t>
            </a:r>
            <a:r>
              <a:rPr lang="en-US" sz="2800" dirty="0">
                <a:solidFill>
                  <a:srgbClr val="000000"/>
                </a:solidFill>
              </a:rPr>
              <a:t> </a:t>
            </a:r>
            <a:r>
              <a:rPr lang="en-US" sz="2800" dirty="0" err="1">
                <a:solidFill>
                  <a:srgbClr val="000000"/>
                </a:solidFill>
              </a:rPr>
              <a:t>akvifären</a:t>
            </a:r>
            <a:r>
              <a:rPr lang="en-US" sz="2800" dirty="0">
                <a:solidFill>
                  <a:srgbClr val="000000"/>
                </a:solidFill>
              </a:rPr>
              <a:t> </a:t>
            </a:r>
            <a:r>
              <a:rPr lang="en-US" sz="2800" dirty="0" err="1">
                <a:solidFill>
                  <a:srgbClr val="000000"/>
                </a:solidFill>
              </a:rPr>
              <a:t>var</a:t>
            </a:r>
            <a:r>
              <a:rPr lang="en-US" sz="2800" dirty="0">
                <a:solidFill>
                  <a:srgbClr val="000000"/>
                </a:solidFill>
              </a:rPr>
              <a:t> </a:t>
            </a:r>
            <a:r>
              <a:rPr lang="en-US" sz="2800" dirty="0" err="1">
                <a:solidFill>
                  <a:srgbClr val="000000"/>
                </a:solidFill>
              </a:rPr>
              <a:t>nästan</a:t>
            </a:r>
            <a:r>
              <a:rPr lang="en-US" sz="2800" dirty="0">
                <a:solidFill>
                  <a:srgbClr val="000000"/>
                </a:solidFill>
              </a:rPr>
              <a:t> </a:t>
            </a:r>
            <a:r>
              <a:rPr lang="en-US" sz="2800" dirty="0" err="1">
                <a:solidFill>
                  <a:srgbClr val="000000"/>
                </a:solidFill>
              </a:rPr>
              <a:t>tömd</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att</a:t>
            </a:r>
            <a:r>
              <a:rPr lang="en-US" sz="2800" dirty="0">
                <a:solidFill>
                  <a:srgbClr val="000000"/>
                </a:solidFill>
              </a:rPr>
              <a:t> </a:t>
            </a:r>
            <a:r>
              <a:rPr lang="en-US" sz="2800" dirty="0" err="1">
                <a:solidFill>
                  <a:srgbClr val="000000"/>
                </a:solidFill>
              </a:rPr>
              <a:t>veteproduktionen</a:t>
            </a:r>
            <a:r>
              <a:rPr lang="en-US" sz="2800" dirty="0">
                <a:solidFill>
                  <a:srgbClr val="000000"/>
                </a:solidFill>
              </a:rPr>
              <a:t> </a:t>
            </a:r>
            <a:r>
              <a:rPr lang="en-US" sz="2800" dirty="0" err="1">
                <a:solidFill>
                  <a:srgbClr val="000000"/>
                </a:solidFill>
              </a:rPr>
              <a:t>måste</a:t>
            </a:r>
            <a:r>
              <a:rPr lang="en-US" sz="2800" dirty="0">
                <a:solidFill>
                  <a:srgbClr val="000000"/>
                </a:solidFill>
              </a:rPr>
              <a:t> </a:t>
            </a:r>
            <a:r>
              <a:rPr lang="en-US" sz="2800" dirty="0" err="1">
                <a:solidFill>
                  <a:srgbClr val="000000"/>
                </a:solidFill>
              </a:rPr>
              <a:t>fasas</a:t>
            </a:r>
            <a:r>
              <a:rPr lang="en-US" sz="2800" dirty="0">
                <a:solidFill>
                  <a:srgbClr val="000000"/>
                </a:solidFill>
              </a:rPr>
              <a:t> </a:t>
            </a:r>
            <a:r>
              <a:rPr lang="en-US" sz="2800" dirty="0" err="1">
                <a:solidFill>
                  <a:srgbClr val="000000"/>
                </a:solidFill>
              </a:rPr>
              <a:t>ut</a:t>
            </a:r>
            <a:r>
              <a:rPr lang="en-US" sz="2800" dirty="0">
                <a:solidFill>
                  <a:srgbClr val="000000"/>
                </a:solidFill>
              </a:rPr>
              <a:t> </a:t>
            </a:r>
            <a:r>
              <a:rPr lang="en-US" sz="2800" dirty="0" err="1">
                <a:solidFill>
                  <a:srgbClr val="000000"/>
                </a:solidFill>
              </a:rPr>
              <a:t>helt</a:t>
            </a:r>
            <a:r>
              <a:rPr lang="en-US" sz="2800" dirty="0">
                <a:solidFill>
                  <a:srgbClr val="000000"/>
                </a:solidFill>
              </a:rPr>
              <a:t> </a:t>
            </a:r>
            <a:r>
              <a:rPr lang="en-US" sz="2800" dirty="0" err="1">
                <a:solidFill>
                  <a:srgbClr val="000000"/>
                </a:solidFill>
              </a:rPr>
              <a:t>senast</a:t>
            </a:r>
            <a:r>
              <a:rPr lang="en-US" sz="2800" dirty="0">
                <a:solidFill>
                  <a:srgbClr val="000000"/>
                </a:solidFill>
              </a:rPr>
              <a:t> </a:t>
            </a:r>
            <a:r>
              <a:rPr lang="en-US" sz="2800" dirty="0" err="1">
                <a:solidFill>
                  <a:srgbClr val="000000"/>
                </a:solidFill>
              </a:rPr>
              <a:t>år</a:t>
            </a:r>
            <a:r>
              <a:rPr lang="en-US" sz="2800" dirty="0">
                <a:solidFill>
                  <a:srgbClr val="000000"/>
                </a:solidFill>
              </a:rPr>
              <a:t> </a:t>
            </a:r>
            <a:r>
              <a:rPr lang="en-US" sz="2800" dirty="0" smtClean="0">
                <a:solidFill>
                  <a:srgbClr val="000000"/>
                </a:solidFill>
              </a:rPr>
              <a:t>2016.</a:t>
            </a:r>
            <a:endParaRPr lang="en-US" sz="2800" dirty="0">
              <a:solidFill>
                <a:srgbClr val="000000"/>
              </a:solidFill>
            </a:endParaRPr>
          </a:p>
        </p:txBody>
      </p:sp>
      <p:sp>
        <p:nvSpPr>
          <p:cNvPr id="12" name="Text Box 4"/>
          <p:cNvSpPr txBox="1">
            <a:spLocks noChangeArrowheads="1"/>
          </p:cNvSpPr>
          <p:nvPr/>
        </p:nvSpPr>
        <p:spPr bwMode="auto">
          <a:xfrm>
            <a:off x="467544" y="4869161"/>
            <a:ext cx="8316913" cy="864096"/>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Saudiarabien</a:t>
            </a:r>
            <a:r>
              <a:rPr lang="en-US" sz="2800" dirty="0" smtClean="0">
                <a:solidFill>
                  <a:srgbClr val="000000"/>
                </a:solidFill>
              </a:rPr>
              <a:t> </a:t>
            </a:r>
            <a:r>
              <a:rPr lang="en-US" sz="2800" dirty="0" err="1" smtClean="0">
                <a:solidFill>
                  <a:srgbClr val="000000"/>
                </a:solidFill>
              </a:rPr>
              <a:t>kommer</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tvingas</a:t>
            </a:r>
            <a:r>
              <a:rPr lang="en-US" sz="2800" dirty="0" smtClean="0">
                <a:solidFill>
                  <a:srgbClr val="000000"/>
                </a:solidFill>
              </a:rPr>
              <a:t> </a:t>
            </a:r>
            <a:r>
              <a:rPr lang="en-US" sz="2800" dirty="0" err="1" smtClean="0">
                <a:solidFill>
                  <a:srgbClr val="000000"/>
                </a:solidFill>
              </a:rPr>
              <a:t>importera</a:t>
            </a:r>
            <a:r>
              <a:rPr lang="en-US" sz="2800" dirty="0" smtClean="0">
                <a:solidFill>
                  <a:srgbClr val="000000"/>
                </a:solidFill>
              </a:rPr>
              <a:t> all </a:t>
            </a:r>
            <a:r>
              <a:rPr lang="en-US" sz="2800" dirty="0" err="1" smtClean="0">
                <a:solidFill>
                  <a:srgbClr val="000000"/>
                </a:solidFill>
              </a:rPr>
              <a:t>spannmål</a:t>
            </a:r>
            <a:r>
              <a:rPr lang="en-US" sz="2800" dirty="0" smtClean="0">
                <a:solidFill>
                  <a:srgbClr val="000000"/>
                </a:solidFill>
              </a:rPr>
              <a:t> till sin </a:t>
            </a:r>
            <a:r>
              <a:rPr lang="en-US" sz="2800" dirty="0" err="1" smtClean="0">
                <a:solidFill>
                  <a:srgbClr val="000000"/>
                </a:solidFill>
              </a:rPr>
              <a:t>befolkning</a:t>
            </a:r>
            <a:r>
              <a:rPr lang="en-US" sz="2800" dirty="0" smtClean="0">
                <a:solidFill>
                  <a:srgbClr val="000000"/>
                </a:solidFill>
              </a:rPr>
              <a:t> </a:t>
            </a:r>
            <a:r>
              <a:rPr lang="en-US" sz="2800" dirty="0" err="1" smtClean="0">
                <a:solidFill>
                  <a:srgbClr val="000000"/>
                </a:solidFill>
              </a:rPr>
              <a:t>på</a:t>
            </a:r>
            <a:r>
              <a:rPr lang="en-US" sz="2800" dirty="0" smtClean="0">
                <a:solidFill>
                  <a:srgbClr val="000000"/>
                </a:solidFill>
              </a:rPr>
              <a:t> 30 </a:t>
            </a:r>
            <a:r>
              <a:rPr lang="en-US" sz="2800" dirty="0" err="1" smtClean="0">
                <a:solidFill>
                  <a:srgbClr val="000000"/>
                </a:solidFill>
              </a:rPr>
              <a:t>miljoner</a:t>
            </a:r>
            <a:r>
              <a:rPr lang="en-US" sz="2800" dirty="0" smtClean="0">
                <a:solidFill>
                  <a:srgbClr val="000000"/>
                </a:solidFill>
              </a:rPr>
              <a:t>.</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2" grpId="0"/>
      <p:bldP spid="17415" grpId="1"/>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7411" name="Text Box 2"/>
          <p:cNvSpPr txBox="1">
            <a:spLocks noChangeArrowheads="1"/>
          </p:cNvSpPr>
          <p:nvPr/>
        </p:nvSpPr>
        <p:spPr bwMode="auto">
          <a:xfrm>
            <a:off x="457200" y="260350"/>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Klimatförändringen</a:t>
            </a:r>
          </a:p>
        </p:txBody>
      </p:sp>
      <p:sp>
        <p:nvSpPr>
          <p:cNvPr id="18435" name="Rectangle 3"/>
          <p:cNvSpPr>
            <a:spLocks noChangeArrowheads="1"/>
          </p:cNvSpPr>
          <p:nvPr/>
        </p:nvSpPr>
        <p:spPr bwMode="auto">
          <a:xfrm>
            <a:off x="490538" y="1565275"/>
            <a:ext cx="8374062" cy="4803775"/>
          </a:xfrm>
          <a:prstGeom prst="rect">
            <a:avLst/>
          </a:prstGeom>
          <a:solidFill>
            <a:srgbClr val="FFFFFF">
              <a:alpha val="89803"/>
            </a:srgbClr>
          </a:solidFill>
          <a:ln w="9525">
            <a:noFill/>
            <a:round/>
            <a:headEnd/>
            <a:tailEnd/>
          </a:ln>
        </p:spPr>
        <p:txBody>
          <a:bodyPr wrap="none" anchor="ctr"/>
          <a:lstStyle/>
          <a:p>
            <a:endParaRPr lang="sv-SE"/>
          </a:p>
        </p:txBody>
      </p:sp>
      <p:sp>
        <p:nvSpPr>
          <p:cNvPr id="18436" name="Text Box 4"/>
          <p:cNvSpPr txBox="1">
            <a:spLocks noChangeArrowheads="1"/>
          </p:cNvSpPr>
          <p:nvPr/>
        </p:nvSpPr>
        <p:spPr bwMode="auto">
          <a:xfrm>
            <a:off x="500063" y="1771650"/>
            <a:ext cx="8229600" cy="1081286"/>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a:solidFill>
                  <a:srgbClr val="000000"/>
                </a:solidFill>
              </a:rPr>
              <a:t>Sedan </a:t>
            </a:r>
            <a:r>
              <a:rPr lang="en-US" sz="2800" dirty="0" err="1">
                <a:solidFill>
                  <a:srgbClr val="000000"/>
                </a:solidFill>
              </a:rPr>
              <a:t>industrialiseringens</a:t>
            </a:r>
            <a:r>
              <a:rPr lang="en-US" sz="2800" dirty="0">
                <a:solidFill>
                  <a:srgbClr val="000000"/>
                </a:solidFill>
              </a:rPr>
              <a:t> </a:t>
            </a:r>
            <a:r>
              <a:rPr lang="en-US" sz="2800" dirty="0" err="1">
                <a:solidFill>
                  <a:srgbClr val="000000"/>
                </a:solidFill>
              </a:rPr>
              <a:t>början</a:t>
            </a:r>
            <a:r>
              <a:rPr lang="en-US" sz="2800" dirty="0">
                <a:solidFill>
                  <a:srgbClr val="000000"/>
                </a:solidFill>
              </a:rPr>
              <a:t> </a:t>
            </a:r>
            <a:r>
              <a:rPr lang="en-US" sz="2800" dirty="0" err="1">
                <a:solidFill>
                  <a:srgbClr val="000000"/>
                </a:solidFill>
              </a:rPr>
              <a:t>har</a:t>
            </a:r>
            <a:r>
              <a:rPr lang="en-US" sz="2800" dirty="0">
                <a:solidFill>
                  <a:srgbClr val="000000"/>
                </a:solidFill>
              </a:rPr>
              <a:t> </a:t>
            </a:r>
            <a:r>
              <a:rPr lang="en-US" sz="2800" dirty="0" err="1">
                <a:solidFill>
                  <a:srgbClr val="000000"/>
                </a:solidFill>
              </a:rPr>
              <a:t>koldioxid-halten</a:t>
            </a:r>
            <a:r>
              <a:rPr lang="en-US" sz="2800" dirty="0">
                <a:solidFill>
                  <a:srgbClr val="000000"/>
                </a:solidFill>
              </a:rPr>
              <a:t> </a:t>
            </a:r>
            <a:r>
              <a:rPr lang="en-US" sz="2800" dirty="0" err="1">
                <a:solidFill>
                  <a:srgbClr val="000000"/>
                </a:solidFill>
              </a:rPr>
              <a:t>i</a:t>
            </a:r>
            <a:r>
              <a:rPr lang="en-US" sz="2800" dirty="0">
                <a:solidFill>
                  <a:srgbClr val="000000"/>
                </a:solidFill>
              </a:rPr>
              <a:t> </a:t>
            </a:r>
            <a:r>
              <a:rPr lang="en-US" sz="2800" dirty="0" err="1">
                <a:solidFill>
                  <a:srgbClr val="000000"/>
                </a:solidFill>
              </a:rPr>
              <a:t>atmosfären</a:t>
            </a:r>
            <a:r>
              <a:rPr lang="en-US" sz="2800" dirty="0">
                <a:solidFill>
                  <a:srgbClr val="000000"/>
                </a:solidFill>
              </a:rPr>
              <a:t> </a:t>
            </a:r>
            <a:r>
              <a:rPr lang="en-US" sz="2800" dirty="0" err="1">
                <a:solidFill>
                  <a:srgbClr val="000000"/>
                </a:solidFill>
              </a:rPr>
              <a:t>ökat</a:t>
            </a:r>
            <a:r>
              <a:rPr lang="en-US" sz="2800" dirty="0">
                <a:solidFill>
                  <a:srgbClr val="000000"/>
                </a:solidFill>
              </a:rPr>
              <a:t> </a:t>
            </a:r>
            <a:r>
              <a:rPr lang="en-US" sz="2800" dirty="0" err="1">
                <a:solidFill>
                  <a:srgbClr val="000000"/>
                </a:solidFill>
              </a:rPr>
              <a:t>från</a:t>
            </a:r>
            <a:r>
              <a:rPr lang="en-US" sz="2800" dirty="0">
                <a:solidFill>
                  <a:srgbClr val="000000"/>
                </a:solidFill>
              </a:rPr>
              <a:t> 277 </a:t>
            </a:r>
            <a:r>
              <a:rPr lang="en-US" sz="2800" dirty="0" err="1">
                <a:solidFill>
                  <a:srgbClr val="000000"/>
                </a:solidFill>
              </a:rPr>
              <a:t>ppm</a:t>
            </a:r>
            <a:r>
              <a:rPr lang="en-US" sz="2800" dirty="0">
                <a:solidFill>
                  <a:srgbClr val="000000"/>
                </a:solidFill>
              </a:rPr>
              <a:t> (</a:t>
            </a:r>
            <a:r>
              <a:rPr lang="en-US" sz="2800" dirty="0" err="1">
                <a:solidFill>
                  <a:srgbClr val="000000"/>
                </a:solidFill>
              </a:rPr>
              <a:t>miljon-delar</a:t>
            </a:r>
            <a:r>
              <a:rPr lang="en-US" sz="2800" dirty="0">
                <a:solidFill>
                  <a:srgbClr val="000000"/>
                </a:solidFill>
              </a:rPr>
              <a:t>) till </a:t>
            </a:r>
            <a:r>
              <a:rPr lang="en-US" sz="2800" dirty="0" smtClean="0">
                <a:solidFill>
                  <a:srgbClr val="000000"/>
                </a:solidFill>
              </a:rPr>
              <a:t>389 </a:t>
            </a:r>
            <a:r>
              <a:rPr lang="en-US" sz="2800" dirty="0" err="1" smtClean="0">
                <a:solidFill>
                  <a:srgbClr val="000000"/>
                </a:solidFill>
              </a:rPr>
              <a:t>ppm</a:t>
            </a:r>
            <a:r>
              <a:rPr lang="en-US" sz="2800" dirty="0" smtClean="0">
                <a:solidFill>
                  <a:srgbClr val="000000"/>
                </a:solidFill>
              </a:rPr>
              <a:t>.</a:t>
            </a:r>
            <a:endParaRPr lang="en-US" sz="2800" dirty="0">
              <a:solidFill>
                <a:srgbClr val="000000"/>
              </a:solidFill>
            </a:endParaRPr>
          </a:p>
        </p:txBody>
      </p:sp>
      <p:sp>
        <p:nvSpPr>
          <p:cNvPr id="17414" name="Line 5"/>
          <p:cNvSpPr>
            <a:spLocks noChangeShapeType="1"/>
          </p:cNvSpPr>
          <p:nvPr/>
        </p:nvSpPr>
        <p:spPr bwMode="auto">
          <a:xfrm>
            <a:off x="914400" y="1190625"/>
            <a:ext cx="8229600" cy="1588"/>
          </a:xfrm>
          <a:prstGeom prst="line">
            <a:avLst/>
          </a:prstGeom>
          <a:noFill/>
          <a:ln w="38160">
            <a:solidFill>
              <a:srgbClr val="FFFFFF"/>
            </a:solidFill>
            <a:miter lim="800000"/>
            <a:headEnd/>
            <a:tailEnd/>
          </a:ln>
        </p:spPr>
        <p:txBody>
          <a:bodyPr/>
          <a:lstStyle/>
          <a:p>
            <a:endParaRPr lang="sv-SE"/>
          </a:p>
        </p:txBody>
      </p:sp>
      <p:sp>
        <p:nvSpPr>
          <p:cNvPr id="17415" name="Text Box 6"/>
          <p:cNvSpPr txBox="1">
            <a:spLocks noChangeArrowheads="1"/>
          </p:cNvSpPr>
          <p:nvPr/>
        </p:nvSpPr>
        <p:spPr bwMode="auto">
          <a:xfrm>
            <a:off x="6924675" y="64912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8" name="Text Box 4"/>
          <p:cNvSpPr txBox="1">
            <a:spLocks noChangeArrowheads="1"/>
          </p:cNvSpPr>
          <p:nvPr/>
        </p:nvSpPr>
        <p:spPr bwMode="auto">
          <a:xfrm>
            <a:off x="539552" y="2924944"/>
            <a:ext cx="8229600" cy="792088"/>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År</a:t>
            </a:r>
            <a:r>
              <a:rPr lang="en-US" sz="2800" dirty="0" smtClean="0">
                <a:solidFill>
                  <a:srgbClr val="000000"/>
                </a:solidFill>
              </a:rPr>
              <a:t> </a:t>
            </a:r>
            <a:r>
              <a:rPr lang="en-US" sz="2800" dirty="0">
                <a:solidFill>
                  <a:srgbClr val="000000"/>
                </a:solidFill>
              </a:rPr>
              <a:t>2008 </a:t>
            </a:r>
            <a:r>
              <a:rPr lang="en-US" sz="2800" dirty="0" err="1">
                <a:solidFill>
                  <a:srgbClr val="000000"/>
                </a:solidFill>
              </a:rPr>
              <a:t>låg</a:t>
            </a:r>
            <a:r>
              <a:rPr lang="en-US" sz="2800" dirty="0">
                <a:solidFill>
                  <a:srgbClr val="000000"/>
                </a:solidFill>
              </a:rPr>
              <a:t> </a:t>
            </a:r>
            <a:r>
              <a:rPr lang="en-US" sz="2800" dirty="0" err="1">
                <a:solidFill>
                  <a:srgbClr val="000000"/>
                </a:solidFill>
              </a:rPr>
              <a:t>koldioxidutsläppen</a:t>
            </a:r>
            <a:r>
              <a:rPr lang="en-US" sz="2800" dirty="0">
                <a:solidFill>
                  <a:srgbClr val="000000"/>
                </a:solidFill>
              </a:rPr>
              <a:t> </a:t>
            </a:r>
            <a:r>
              <a:rPr lang="en-US" sz="2800" dirty="0" err="1">
                <a:solidFill>
                  <a:srgbClr val="000000"/>
                </a:solidFill>
              </a:rPr>
              <a:t>från</a:t>
            </a:r>
            <a:r>
              <a:rPr lang="en-US" sz="2800" dirty="0">
                <a:solidFill>
                  <a:srgbClr val="000000"/>
                </a:solidFill>
              </a:rPr>
              <a:t> de </a:t>
            </a:r>
            <a:r>
              <a:rPr lang="en-US" sz="2800" dirty="0" err="1">
                <a:solidFill>
                  <a:srgbClr val="000000"/>
                </a:solidFill>
              </a:rPr>
              <a:t>fossila</a:t>
            </a:r>
            <a:r>
              <a:rPr lang="en-US" sz="2800" dirty="0">
                <a:solidFill>
                  <a:srgbClr val="000000"/>
                </a:solidFill>
              </a:rPr>
              <a:t> </a:t>
            </a:r>
            <a:r>
              <a:rPr lang="en-US" sz="2800" dirty="0" err="1">
                <a:solidFill>
                  <a:srgbClr val="000000"/>
                </a:solidFill>
              </a:rPr>
              <a:t>bränslena</a:t>
            </a:r>
            <a:r>
              <a:rPr lang="en-US" sz="2800" dirty="0">
                <a:solidFill>
                  <a:srgbClr val="000000"/>
                </a:solidFill>
              </a:rPr>
              <a:t> </a:t>
            </a:r>
            <a:r>
              <a:rPr lang="en-US" sz="2800" dirty="0" err="1">
                <a:solidFill>
                  <a:srgbClr val="000000"/>
                </a:solidFill>
              </a:rPr>
              <a:t>på</a:t>
            </a:r>
            <a:r>
              <a:rPr lang="en-US" sz="2800" dirty="0">
                <a:solidFill>
                  <a:srgbClr val="000000"/>
                </a:solidFill>
              </a:rPr>
              <a:t> 7,9 </a:t>
            </a:r>
            <a:r>
              <a:rPr lang="en-US" sz="2800" dirty="0" err="1">
                <a:solidFill>
                  <a:srgbClr val="000000"/>
                </a:solidFill>
              </a:rPr>
              <a:t>miljarder</a:t>
            </a:r>
            <a:r>
              <a:rPr lang="en-US" sz="2800" dirty="0">
                <a:solidFill>
                  <a:srgbClr val="000000"/>
                </a:solidFill>
              </a:rPr>
              <a:t> ton </a:t>
            </a:r>
            <a:r>
              <a:rPr lang="en-US" sz="2800" dirty="0" err="1" smtClean="0">
                <a:solidFill>
                  <a:srgbClr val="000000"/>
                </a:solidFill>
              </a:rPr>
              <a:t>kol</a:t>
            </a:r>
            <a:r>
              <a:rPr lang="en-US" sz="2800" dirty="0" smtClean="0">
                <a:solidFill>
                  <a:srgbClr val="000000"/>
                </a:solidFill>
              </a:rPr>
              <a:t>.</a:t>
            </a:r>
            <a:endParaRPr lang="en-US" sz="2800" dirty="0">
              <a:solidFill>
                <a:srgbClr val="000000"/>
              </a:solidFill>
            </a:endParaRPr>
          </a:p>
        </p:txBody>
      </p:sp>
      <p:sp>
        <p:nvSpPr>
          <p:cNvPr id="9" name="Text Box 4"/>
          <p:cNvSpPr txBox="1">
            <a:spLocks noChangeArrowheads="1"/>
          </p:cNvSpPr>
          <p:nvPr/>
        </p:nvSpPr>
        <p:spPr bwMode="auto">
          <a:xfrm>
            <a:off x="539552" y="3717032"/>
            <a:ext cx="8229600" cy="720080"/>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Utsläppen</a:t>
            </a:r>
            <a:r>
              <a:rPr lang="en-US" sz="2800" dirty="0" smtClean="0">
                <a:solidFill>
                  <a:srgbClr val="000000"/>
                </a:solidFill>
              </a:rPr>
              <a:t> </a:t>
            </a:r>
            <a:r>
              <a:rPr lang="en-US" sz="2800" dirty="0" err="1">
                <a:solidFill>
                  <a:srgbClr val="000000"/>
                </a:solidFill>
              </a:rPr>
              <a:t>från</a:t>
            </a:r>
            <a:r>
              <a:rPr lang="en-US" sz="2800" dirty="0">
                <a:solidFill>
                  <a:srgbClr val="000000"/>
                </a:solidFill>
              </a:rPr>
              <a:t> </a:t>
            </a:r>
            <a:r>
              <a:rPr lang="en-US" sz="2800" dirty="0" err="1">
                <a:solidFill>
                  <a:srgbClr val="000000"/>
                </a:solidFill>
              </a:rPr>
              <a:t>avskogning</a:t>
            </a:r>
            <a:r>
              <a:rPr lang="en-US" sz="2800" dirty="0">
                <a:solidFill>
                  <a:srgbClr val="000000"/>
                </a:solidFill>
              </a:rPr>
              <a:t> </a:t>
            </a:r>
            <a:r>
              <a:rPr lang="en-US" sz="2800" dirty="0" err="1">
                <a:solidFill>
                  <a:srgbClr val="000000"/>
                </a:solidFill>
              </a:rPr>
              <a:t>var</a:t>
            </a:r>
            <a:r>
              <a:rPr lang="en-US" sz="2800" dirty="0">
                <a:solidFill>
                  <a:srgbClr val="000000"/>
                </a:solidFill>
              </a:rPr>
              <a:t> 1,5 </a:t>
            </a:r>
            <a:r>
              <a:rPr lang="en-US" sz="2800" dirty="0" err="1">
                <a:solidFill>
                  <a:srgbClr val="000000"/>
                </a:solidFill>
              </a:rPr>
              <a:t>miljarder</a:t>
            </a:r>
            <a:r>
              <a:rPr lang="en-US" sz="2800" dirty="0">
                <a:solidFill>
                  <a:srgbClr val="000000"/>
                </a:solidFill>
              </a:rPr>
              <a:t> ton </a:t>
            </a:r>
            <a:r>
              <a:rPr lang="en-US" sz="2800" dirty="0" err="1" smtClean="0">
                <a:solidFill>
                  <a:srgbClr val="000000"/>
                </a:solidFill>
              </a:rPr>
              <a:t>kol</a:t>
            </a:r>
            <a:r>
              <a:rPr lang="en-US" sz="2800" dirty="0" smtClean="0">
                <a:solidFill>
                  <a:srgbClr val="000000"/>
                </a:solidFill>
              </a:rPr>
              <a:t>.</a:t>
            </a:r>
            <a:endParaRPr lang="en-US" sz="2800" dirty="0">
              <a:solidFill>
                <a:srgbClr val="000000"/>
              </a:solidFill>
            </a:endParaRPr>
          </a:p>
        </p:txBody>
      </p:sp>
      <p:sp>
        <p:nvSpPr>
          <p:cNvPr id="10" name="Text Box 4"/>
          <p:cNvSpPr txBox="1">
            <a:spLocks noChangeArrowheads="1"/>
          </p:cNvSpPr>
          <p:nvPr/>
        </p:nvSpPr>
        <p:spPr bwMode="auto">
          <a:xfrm>
            <a:off x="539552" y="4463652"/>
            <a:ext cx="8229600" cy="1125588"/>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Transporterna</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elproduktionen</a:t>
            </a:r>
            <a:r>
              <a:rPr lang="en-US" sz="2800" dirty="0" smtClean="0">
                <a:solidFill>
                  <a:srgbClr val="000000"/>
                </a:solidFill>
              </a:rPr>
              <a:t> </a:t>
            </a:r>
            <a:r>
              <a:rPr lang="en-US" sz="2800" dirty="0" err="1" smtClean="0">
                <a:solidFill>
                  <a:srgbClr val="000000"/>
                </a:solidFill>
              </a:rPr>
              <a:t>är</a:t>
            </a:r>
            <a:r>
              <a:rPr lang="en-US" sz="2800" dirty="0" smtClean="0">
                <a:solidFill>
                  <a:srgbClr val="000000"/>
                </a:solidFill>
              </a:rPr>
              <a:t> de </a:t>
            </a:r>
            <a:r>
              <a:rPr lang="en-US" sz="2800" dirty="0" err="1" smtClean="0">
                <a:solidFill>
                  <a:srgbClr val="000000"/>
                </a:solidFill>
              </a:rPr>
              <a:t>största</a:t>
            </a:r>
            <a:r>
              <a:rPr lang="en-US" sz="2800" dirty="0" smtClean="0">
                <a:solidFill>
                  <a:srgbClr val="000000"/>
                </a:solidFill>
              </a:rPr>
              <a:t> </a:t>
            </a:r>
            <a:r>
              <a:rPr lang="en-US" sz="2800" dirty="0" err="1" smtClean="0">
                <a:solidFill>
                  <a:srgbClr val="000000"/>
                </a:solidFill>
              </a:rPr>
              <a:t>källorna</a:t>
            </a:r>
            <a:r>
              <a:rPr lang="en-US" sz="2800" dirty="0" smtClean="0">
                <a:solidFill>
                  <a:srgbClr val="000000"/>
                </a:solidFill>
              </a:rPr>
              <a:t> till </a:t>
            </a:r>
            <a:r>
              <a:rPr lang="en-US" sz="2800" smtClean="0">
                <a:solidFill>
                  <a:srgbClr val="000000"/>
                </a:solidFill>
              </a:rPr>
              <a:t>koldioxidutsläpp,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värst</a:t>
            </a:r>
            <a:r>
              <a:rPr lang="en-US" sz="2800" dirty="0" smtClean="0">
                <a:solidFill>
                  <a:srgbClr val="000000"/>
                </a:solidFill>
              </a:rPr>
              <a:t> </a:t>
            </a:r>
            <a:r>
              <a:rPr lang="en-US" sz="2800" dirty="0" err="1" smtClean="0">
                <a:solidFill>
                  <a:srgbClr val="000000"/>
                </a:solidFill>
              </a:rPr>
              <a:t>är</a:t>
            </a:r>
            <a:r>
              <a:rPr lang="en-US" sz="2800" dirty="0" smtClean="0">
                <a:solidFill>
                  <a:srgbClr val="000000"/>
                </a:solidFill>
              </a:rPr>
              <a:t> </a:t>
            </a:r>
            <a:r>
              <a:rPr lang="en-US" sz="2800" dirty="0" err="1" smtClean="0">
                <a:solidFill>
                  <a:srgbClr val="000000"/>
                </a:solidFill>
              </a:rPr>
              <a:t>kolkraftverken</a:t>
            </a:r>
            <a:r>
              <a:rPr lang="en-US" sz="2800" dirty="0" smtClean="0">
                <a:solidFill>
                  <a:srgbClr val="000000"/>
                </a:solidFill>
              </a:rPr>
              <a:t>, </a:t>
            </a:r>
            <a:r>
              <a:rPr lang="en-US" sz="2800" dirty="0" err="1" smtClean="0">
                <a:solidFill>
                  <a:srgbClr val="000000"/>
                </a:solidFill>
              </a:rPr>
              <a:t>alla</a:t>
            </a:r>
            <a:r>
              <a:rPr lang="en-US" sz="2800" dirty="0" smtClean="0">
                <a:solidFill>
                  <a:srgbClr val="000000"/>
                </a:solidFill>
              </a:rPr>
              <a:t> </a:t>
            </a:r>
            <a:r>
              <a:rPr lang="en-US" sz="2800" dirty="0" err="1" smtClean="0">
                <a:solidFill>
                  <a:srgbClr val="000000"/>
                </a:solidFill>
              </a:rPr>
              <a:t>kategorier</a:t>
            </a:r>
            <a:r>
              <a:rPr lang="en-US" sz="2800" dirty="0" smtClean="0">
                <a:solidFill>
                  <a:srgbClr val="000000"/>
                </a:solidFill>
              </a:rPr>
              <a:t>.</a:t>
            </a:r>
            <a:endParaRPr lang="en-US" sz="2800" dirty="0">
              <a:solidFill>
                <a:srgbClr val="000000"/>
              </a:solidFill>
            </a:endParaRPr>
          </a:p>
        </p:txBody>
      </p:sp>
      <p:sp>
        <p:nvSpPr>
          <p:cNvPr id="11" name="Text Box 4"/>
          <p:cNvSpPr txBox="1">
            <a:spLocks noChangeArrowheads="1"/>
          </p:cNvSpPr>
          <p:nvPr/>
        </p:nvSpPr>
        <p:spPr bwMode="auto">
          <a:xfrm>
            <a:off x="539552" y="5543772"/>
            <a:ext cx="8229600" cy="765548"/>
          </a:xfrm>
          <a:prstGeom prst="rect">
            <a:avLst/>
          </a:prstGeom>
          <a:noFill/>
          <a:ln w="9525">
            <a:noFill/>
            <a:round/>
            <a:headEnd/>
            <a:tailEnd/>
          </a:ln>
        </p:spPr>
        <p:txBody>
          <a:bodyPr/>
          <a:lstStyle/>
          <a:p>
            <a:pPr marL="336550" indent="-336550" algn="l">
              <a:lnSpc>
                <a:spcPct val="8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Ju</a:t>
            </a:r>
            <a:r>
              <a:rPr lang="en-US" sz="2800" dirty="0" smtClean="0">
                <a:solidFill>
                  <a:srgbClr val="000000"/>
                </a:solidFill>
              </a:rPr>
              <a:t> </a:t>
            </a:r>
            <a:r>
              <a:rPr lang="en-US" sz="2800" dirty="0" err="1">
                <a:solidFill>
                  <a:srgbClr val="000000"/>
                </a:solidFill>
              </a:rPr>
              <a:t>mer</a:t>
            </a:r>
            <a:r>
              <a:rPr lang="en-US" sz="2800" dirty="0">
                <a:solidFill>
                  <a:srgbClr val="000000"/>
                </a:solidFill>
              </a:rPr>
              <a:t> </a:t>
            </a:r>
            <a:r>
              <a:rPr lang="en-US" sz="2800" dirty="0" err="1">
                <a:solidFill>
                  <a:srgbClr val="000000"/>
                </a:solidFill>
              </a:rPr>
              <a:t>koldioxid</a:t>
            </a:r>
            <a:r>
              <a:rPr lang="en-US" sz="2800" dirty="0">
                <a:solidFill>
                  <a:srgbClr val="000000"/>
                </a:solidFill>
              </a:rPr>
              <a:t> </a:t>
            </a:r>
            <a:r>
              <a:rPr lang="en-US" sz="2800" dirty="0" err="1">
                <a:solidFill>
                  <a:srgbClr val="000000"/>
                </a:solidFill>
              </a:rPr>
              <a:t>i</a:t>
            </a:r>
            <a:r>
              <a:rPr lang="en-US" sz="2800" dirty="0">
                <a:solidFill>
                  <a:srgbClr val="000000"/>
                </a:solidFill>
              </a:rPr>
              <a:t> </a:t>
            </a:r>
            <a:r>
              <a:rPr lang="en-US" sz="2800" dirty="0" err="1" smtClean="0">
                <a:solidFill>
                  <a:srgbClr val="000000"/>
                </a:solidFill>
              </a:rPr>
              <a:t>atmosfären</a:t>
            </a:r>
            <a:r>
              <a:rPr lang="en-US" sz="2800" dirty="0" smtClean="0">
                <a:solidFill>
                  <a:srgbClr val="000000"/>
                </a:solidFill>
              </a:rPr>
              <a:t>, </a:t>
            </a:r>
            <a:r>
              <a:rPr lang="en-US" sz="2800" dirty="0" err="1">
                <a:solidFill>
                  <a:srgbClr val="000000"/>
                </a:solidFill>
              </a:rPr>
              <a:t>desto</a:t>
            </a:r>
            <a:r>
              <a:rPr lang="en-US" sz="2800" dirty="0">
                <a:solidFill>
                  <a:srgbClr val="000000"/>
                </a:solidFill>
              </a:rPr>
              <a:t> </a:t>
            </a:r>
            <a:r>
              <a:rPr lang="en-US" sz="2800" dirty="0" err="1">
                <a:solidFill>
                  <a:srgbClr val="000000"/>
                </a:solidFill>
              </a:rPr>
              <a:t>högre</a:t>
            </a:r>
            <a:r>
              <a:rPr lang="en-US" sz="2800" dirty="0">
                <a:solidFill>
                  <a:srgbClr val="000000"/>
                </a:solidFill>
              </a:rPr>
              <a:t> global </a:t>
            </a:r>
            <a:r>
              <a:rPr lang="en-US" sz="2800" dirty="0" err="1" smtClean="0">
                <a:solidFill>
                  <a:srgbClr val="000000"/>
                </a:solidFill>
              </a:rPr>
              <a:t>temperatur</a:t>
            </a:r>
            <a:r>
              <a:rPr lang="en-US" sz="2800" dirty="0" smtClean="0">
                <a:solidFill>
                  <a:srgbClr val="000000"/>
                </a:solidFill>
              </a:rPr>
              <a:t>.</a:t>
            </a:r>
            <a:endParaRPr lang="en-US" sz="2800" dirty="0">
              <a:solidFill>
                <a:srgbClr val="000000"/>
              </a:solidFill>
            </a:endParaRPr>
          </a:p>
          <a:p>
            <a:pPr marL="336550" indent="-336550" algn="l">
              <a:lnSpc>
                <a:spcPct val="80000"/>
              </a:lnSpc>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cstate="print"/>
          <a:srcRect/>
          <a:stretch>
            <a:fillRect/>
          </a:stretch>
        </p:blipFill>
        <p:spPr bwMode="auto">
          <a:xfrm>
            <a:off x="762000" y="1177925"/>
            <a:ext cx="7573963" cy="5651500"/>
          </a:xfrm>
          <a:prstGeom prst="rect">
            <a:avLst/>
          </a:prstGeom>
          <a:noFill/>
          <a:ln w="9525">
            <a:noFill/>
            <a:round/>
            <a:headEnd/>
            <a:tailEnd/>
          </a:ln>
        </p:spPr>
      </p:pic>
      <p:sp>
        <p:nvSpPr>
          <p:cNvPr id="18435" name="Text Box 2"/>
          <p:cNvSpPr txBox="1">
            <a:spLocks noChangeArrowheads="1"/>
          </p:cNvSpPr>
          <p:nvPr/>
        </p:nvSpPr>
        <p:spPr bwMode="auto">
          <a:xfrm>
            <a:off x="185738" y="228600"/>
            <a:ext cx="89154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3200">
                <a:solidFill>
                  <a:srgbClr val="000000"/>
                </a:solidFill>
              </a:rPr>
              <a:t>Global medeltemperatur och atmosfärens koldioxidhalter 1880-2008</a:t>
            </a:r>
          </a:p>
        </p:txBody>
      </p:sp>
      <p:sp>
        <p:nvSpPr>
          <p:cNvPr id="18436" name="Line 3"/>
          <p:cNvSpPr>
            <a:spLocks noChangeShapeType="1"/>
          </p:cNvSpPr>
          <p:nvPr/>
        </p:nvSpPr>
        <p:spPr bwMode="auto">
          <a:xfrm>
            <a:off x="914400" y="1400175"/>
            <a:ext cx="8229600" cy="1588"/>
          </a:xfrm>
          <a:prstGeom prst="line">
            <a:avLst/>
          </a:prstGeom>
          <a:noFill/>
          <a:ln w="38160">
            <a:solidFill>
              <a:srgbClr val="000000"/>
            </a:solidFill>
            <a:miter lim="800000"/>
            <a:headEnd/>
            <a:tailEnd/>
          </a:ln>
        </p:spPr>
        <p:txBody>
          <a:bodyPr/>
          <a:lstStyle/>
          <a:p>
            <a:endParaRPr lang="sv-SE"/>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19459" name="Text Box 2"/>
          <p:cNvSpPr txBox="1">
            <a:spLocks noChangeArrowheads="1"/>
          </p:cNvSpPr>
          <p:nvPr/>
        </p:nvSpPr>
        <p:spPr bwMode="auto">
          <a:xfrm>
            <a:off x="557213"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Klimatförändringen</a:t>
            </a:r>
          </a:p>
        </p:txBody>
      </p:sp>
      <p:sp>
        <p:nvSpPr>
          <p:cNvPr id="20483" name="Rectangle 3"/>
          <p:cNvSpPr>
            <a:spLocks noChangeArrowheads="1"/>
          </p:cNvSpPr>
          <p:nvPr/>
        </p:nvSpPr>
        <p:spPr bwMode="auto">
          <a:xfrm>
            <a:off x="449263" y="1509713"/>
            <a:ext cx="8302625" cy="4871615"/>
          </a:xfrm>
          <a:prstGeom prst="rect">
            <a:avLst/>
          </a:prstGeom>
          <a:solidFill>
            <a:srgbClr val="FFFFFF">
              <a:alpha val="89803"/>
            </a:srgbClr>
          </a:solidFill>
          <a:ln w="9525">
            <a:noFill/>
            <a:round/>
            <a:headEnd/>
            <a:tailEnd/>
          </a:ln>
        </p:spPr>
        <p:txBody>
          <a:bodyPr wrap="none" anchor="ctr"/>
          <a:lstStyle/>
          <a:p>
            <a:endParaRPr lang="sv-SE"/>
          </a:p>
        </p:txBody>
      </p:sp>
      <p:sp>
        <p:nvSpPr>
          <p:cNvPr id="20484" name="Text Box 4"/>
          <p:cNvSpPr txBox="1">
            <a:spLocks noChangeArrowheads="1"/>
          </p:cNvSpPr>
          <p:nvPr/>
        </p:nvSpPr>
        <p:spPr bwMode="auto">
          <a:xfrm>
            <a:off x="457200" y="1600200"/>
            <a:ext cx="8229600" cy="676672"/>
          </a:xfrm>
          <a:prstGeom prst="rect">
            <a:avLst/>
          </a:prstGeom>
          <a:noFill/>
          <a:ln w="9525">
            <a:noFill/>
            <a:round/>
            <a:headEnd/>
            <a:tailEnd/>
          </a:ln>
        </p:spPr>
        <p:txBody>
          <a:bodyPr/>
          <a:lstStyle/>
          <a:p>
            <a:pPr marL="336550" indent="-336550" algn="l">
              <a:lnSpc>
                <a:spcPct val="80000"/>
              </a:lnSpc>
              <a:spcBef>
                <a:spcPts val="6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Jordens</a:t>
            </a:r>
            <a:r>
              <a:rPr lang="en-US" sz="2800" dirty="0">
                <a:solidFill>
                  <a:srgbClr val="000000"/>
                </a:solidFill>
              </a:rPr>
              <a:t> </a:t>
            </a:r>
            <a:r>
              <a:rPr lang="en-US" sz="2800" dirty="0" err="1">
                <a:solidFill>
                  <a:srgbClr val="000000"/>
                </a:solidFill>
              </a:rPr>
              <a:t>medeltemperatur</a:t>
            </a:r>
            <a:r>
              <a:rPr lang="en-US" sz="2800" dirty="0">
                <a:solidFill>
                  <a:srgbClr val="000000"/>
                </a:solidFill>
              </a:rPr>
              <a:t> </a:t>
            </a:r>
            <a:r>
              <a:rPr lang="en-US" sz="2800" dirty="0" err="1">
                <a:solidFill>
                  <a:srgbClr val="000000"/>
                </a:solidFill>
              </a:rPr>
              <a:t>har</a:t>
            </a:r>
            <a:r>
              <a:rPr lang="en-US" sz="2800" dirty="0">
                <a:solidFill>
                  <a:srgbClr val="000000"/>
                </a:solidFill>
              </a:rPr>
              <a:t> </a:t>
            </a:r>
            <a:r>
              <a:rPr lang="en-US" sz="2800" dirty="0" err="1">
                <a:solidFill>
                  <a:srgbClr val="000000"/>
                </a:solidFill>
              </a:rPr>
              <a:t>ökat</a:t>
            </a:r>
            <a:r>
              <a:rPr lang="en-US" sz="2800" dirty="0">
                <a:solidFill>
                  <a:srgbClr val="000000"/>
                </a:solidFill>
              </a:rPr>
              <a:t>  </a:t>
            </a:r>
            <a:r>
              <a:rPr lang="en-US" sz="2800" dirty="0" smtClean="0">
                <a:solidFill>
                  <a:srgbClr val="000000"/>
                </a:solidFill>
              </a:rPr>
              <a:t>0,6 grader </a:t>
            </a:r>
            <a:r>
              <a:rPr lang="en-US" sz="2800" dirty="0">
                <a:solidFill>
                  <a:srgbClr val="000000"/>
                </a:solidFill>
              </a:rPr>
              <a:t>sedan </a:t>
            </a:r>
            <a:r>
              <a:rPr lang="en-US" sz="2800" dirty="0" err="1">
                <a:solidFill>
                  <a:srgbClr val="000000"/>
                </a:solidFill>
              </a:rPr>
              <a:t>år</a:t>
            </a:r>
            <a:r>
              <a:rPr lang="en-US" sz="2800" dirty="0">
                <a:solidFill>
                  <a:srgbClr val="000000"/>
                </a:solidFill>
              </a:rPr>
              <a:t> </a:t>
            </a:r>
            <a:r>
              <a:rPr lang="en-US" sz="2800" dirty="0" smtClean="0">
                <a:solidFill>
                  <a:srgbClr val="000000"/>
                </a:solidFill>
              </a:rPr>
              <a:t>1970.</a:t>
            </a:r>
            <a:endParaRPr lang="en-US" sz="2800" dirty="0">
              <a:solidFill>
                <a:srgbClr val="000000"/>
              </a:solidFill>
            </a:endParaRPr>
          </a:p>
        </p:txBody>
      </p:sp>
      <p:sp>
        <p:nvSpPr>
          <p:cNvPr id="19462" name="Line 5"/>
          <p:cNvSpPr>
            <a:spLocks noChangeShapeType="1"/>
          </p:cNvSpPr>
          <p:nvPr/>
        </p:nvSpPr>
        <p:spPr bwMode="auto">
          <a:xfrm>
            <a:off x="971550" y="1219200"/>
            <a:ext cx="8229600" cy="1588"/>
          </a:xfrm>
          <a:prstGeom prst="line">
            <a:avLst/>
          </a:prstGeom>
          <a:noFill/>
          <a:ln w="38160">
            <a:solidFill>
              <a:srgbClr val="FFFFFF"/>
            </a:solidFill>
            <a:miter lim="800000"/>
            <a:headEnd/>
            <a:tailEnd/>
          </a:ln>
        </p:spPr>
        <p:txBody>
          <a:bodyPr/>
          <a:lstStyle/>
          <a:p>
            <a:endParaRPr lang="sv-SE"/>
          </a:p>
        </p:txBody>
      </p:sp>
      <p:sp>
        <p:nvSpPr>
          <p:cNvPr id="19463"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dra_schwartz</a:t>
            </a:r>
          </a:p>
        </p:txBody>
      </p:sp>
      <p:sp>
        <p:nvSpPr>
          <p:cNvPr id="8" name="Text Box 4"/>
          <p:cNvSpPr txBox="1">
            <a:spLocks noChangeArrowheads="1"/>
          </p:cNvSpPr>
          <p:nvPr/>
        </p:nvSpPr>
        <p:spPr bwMode="auto">
          <a:xfrm>
            <a:off x="467544" y="2420888"/>
            <a:ext cx="8229600" cy="748680"/>
          </a:xfrm>
          <a:prstGeom prst="rect">
            <a:avLst/>
          </a:prstGeom>
          <a:noFill/>
          <a:ln w="9525">
            <a:noFill/>
            <a:round/>
            <a:headEnd/>
            <a:tailEnd/>
          </a:ln>
        </p:spPr>
        <p:txBody>
          <a:bodyPr/>
          <a:lstStyle/>
          <a:p>
            <a:pPr marL="336550" indent="-336550" algn="l">
              <a:lnSpc>
                <a:spcPct val="80000"/>
              </a:lnSpc>
              <a:spcBef>
                <a:spcPts val="6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Högre</a:t>
            </a:r>
            <a:r>
              <a:rPr lang="en-US" sz="2800" dirty="0" smtClean="0">
                <a:solidFill>
                  <a:srgbClr val="000000"/>
                </a:solidFill>
              </a:rPr>
              <a:t> </a:t>
            </a:r>
            <a:r>
              <a:rPr lang="en-US" sz="2800" dirty="0" err="1">
                <a:solidFill>
                  <a:srgbClr val="000000"/>
                </a:solidFill>
              </a:rPr>
              <a:t>temperaturer</a:t>
            </a:r>
            <a:r>
              <a:rPr lang="en-US" sz="2800" dirty="0">
                <a:solidFill>
                  <a:srgbClr val="000000"/>
                </a:solidFill>
              </a:rPr>
              <a:t> </a:t>
            </a:r>
            <a:r>
              <a:rPr lang="en-US" sz="2800" dirty="0" err="1">
                <a:solidFill>
                  <a:srgbClr val="000000"/>
                </a:solidFill>
              </a:rPr>
              <a:t>skapar</a:t>
            </a:r>
            <a:r>
              <a:rPr lang="en-US" sz="2800" dirty="0">
                <a:solidFill>
                  <a:srgbClr val="000000"/>
                </a:solidFill>
              </a:rPr>
              <a:t> </a:t>
            </a:r>
            <a:r>
              <a:rPr lang="en-US" sz="2800" dirty="0" err="1">
                <a:solidFill>
                  <a:srgbClr val="000000"/>
                </a:solidFill>
              </a:rPr>
              <a:t>starkare</a:t>
            </a:r>
            <a:r>
              <a:rPr lang="en-US" sz="2800" dirty="0">
                <a:solidFill>
                  <a:srgbClr val="000000"/>
                </a:solidFill>
              </a:rPr>
              <a:t> </a:t>
            </a:r>
            <a:r>
              <a:rPr lang="en-US" sz="2800" dirty="0" err="1">
                <a:solidFill>
                  <a:srgbClr val="000000"/>
                </a:solidFill>
              </a:rPr>
              <a:t>stormar</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förvärrar</a:t>
            </a:r>
            <a:r>
              <a:rPr lang="en-US" sz="2800" dirty="0">
                <a:solidFill>
                  <a:srgbClr val="000000"/>
                </a:solidFill>
              </a:rPr>
              <a:t> </a:t>
            </a:r>
            <a:r>
              <a:rPr lang="en-US" sz="2800" dirty="0" err="1">
                <a:solidFill>
                  <a:srgbClr val="000000"/>
                </a:solidFill>
              </a:rPr>
              <a:t>värmeböljor</a:t>
            </a:r>
            <a:r>
              <a:rPr lang="en-US" sz="2800" dirty="0">
                <a:solidFill>
                  <a:srgbClr val="000000"/>
                </a:solidFill>
              </a:rPr>
              <a:t> </a:t>
            </a:r>
            <a:r>
              <a:rPr lang="en-US" sz="2800" dirty="0" err="1">
                <a:solidFill>
                  <a:srgbClr val="000000"/>
                </a:solidFill>
              </a:rPr>
              <a:t>som</a:t>
            </a:r>
            <a:r>
              <a:rPr lang="en-US" sz="2800" dirty="0">
                <a:solidFill>
                  <a:srgbClr val="000000"/>
                </a:solidFill>
              </a:rPr>
              <a:t> </a:t>
            </a:r>
            <a:r>
              <a:rPr lang="en-US" sz="2800" dirty="0" err="1">
                <a:solidFill>
                  <a:srgbClr val="000000"/>
                </a:solidFill>
              </a:rPr>
              <a:t>orsakar</a:t>
            </a:r>
            <a:r>
              <a:rPr lang="en-US" sz="2800" dirty="0">
                <a:solidFill>
                  <a:srgbClr val="000000"/>
                </a:solidFill>
              </a:rPr>
              <a:t> </a:t>
            </a:r>
            <a:r>
              <a:rPr lang="en-US" sz="2800" dirty="0" err="1" smtClean="0">
                <a:solidFill>
                  <a:srgbClr val="000000"/>
                </a:solidFill>
              </a:rPr>
              <a:t>missväxt</a:t>
            </a:r>
            <a:r>
              <a:rPr lang="en-US" sz="2800" dirty="0" smtClean="0">
                <a:solidFill>
                  <a:srgbClr val="000000"/>
                </a:solidFill>
              </a:rPr>
              <a:t>.</a:t>
            </a:r>
            <a:endParaRPr lang="en-US" sz="2800" dirty="0">
              <a:solidFill>
                <a:srgbClr val="000000"/>
              </a:solidFill>
            </a:endParaRPr>
          </a:p>
        </p:txBody>
      </p:sp>
      <p:sp>
        <p:nvSpPr>
          <p:cNvPr id="9" name="Text Box 4"/>
          <p:cNvSpPr txBox="1">
            <a:spLocks noChangeArrowheads="1"/>
          </p:cNvSpPr>
          <p:nvPr/>
        </p:nvSpPr>
        <p:spPr bwMode="auto">
          <a:xfrm>
            <a:off x="467544" y="3284984"/>
            <a:ext cx="8229600" cy="1008112"/>
          </a:xfrm>
          <a:prstGeom prst="rect">
            <a:avLst/>
          </a:prstGeom>
          <a:noFill/>
          <a:ln w="9525">
            <a:noFill/>
            <a:round/>
            <a:headEnd/>
            <a:tailEnd/>
          </a:ln>
        </p:spPr>
        <p:txBody>
          <a:bodyPr/>
          <a:lstStyle/>
          <a:p>
            <a:pPr marL="336550" indent="-336550" algn="l">
              <a:lnSpc>
                <a:spcPct val="80000"/>
              </a:lnSpc>
              <a:spcBef>
                <a:spcPts val="6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IPCC </a:t>
            </a:r>
            <a:r>
              <a:rPr lang="en-US" sz="2800" dirty="0" err="1">
                <a:solidFill>
                  <a:srgbClr val="000000"/>
                </a:solidFill>
              </a:rPr>
              <a:t>förutsäger</a:t>
            </a:r>
            <a:r>
              <a:rPr lang="en-US" sz="2800" dirty="0">
                <a:solidFill>
                  <a:srgbClr val="000000"/>
                </a:solidFill>
              </a:rPr>
              <a:t> </a:t>
            </a:r>
            <a:r>
              <a:rPr lang="en-US" sz="2800" dirty="0" err="1">
                <a:solidFill>
                  <a:srgbClr val="000000"/>
                </a:solidFill>
              </a:rPr>
              <a:t>att</a:t>
            </a:r>
            <a:r>
              <a:rPr lang="en-US" sz="2800" dirty="0">
                <a:solidFill>
                  <a:srgbClr val="000000"/>
                </a:solidFill>
              </a:rPr>
              <a:t> </a:t>
            </a:r>
            <a:r>
              <a:rPr lang="en-US" sz="2800" dirty="0" err="1">
                <a:solidFill>
                  <a:srgbClr val="000000"/>
                </a:solidFill>
              </a:rPr>
              <a:t>jordens</a:t>
            </a:r>
            <a:r>
              <a:rPr lang="en-US" sz="2800" dirty="0">
                <a:solidFill>
                  <a:srgbClr val="000000"/>
                </a:solidFill>
              </a:rPr>
              <a:t> </a:t>
            </a:r>
            <a:r>
              <a:rPr lang="en-US" sz="2800" dirty="0" err="1">
                <a:solidFill>
                  <a:srgbClr val="000000"/>
                </a:solidFill>
              </a:rPr>
              <a:t>medeltemperatur</a:t>
            </a:r>
            <a:r>
              <a:rPr lang="en-US" sz="2800" dirty="0">
                <a:solidFill>
                  <a:srgbClr val="000000"/>
                </a:solidFill>
              </a:rPr>
              <a:t> </a:t>
            </a:r>
            <a:r>
              <a:rPr lang="en-US" sz="2800" dirty="0" err="1">
                <a:solidFill>
                  <a:srgbClr val="000000"/>
                </a:solidFill>
              </a:rPr>
              <a:t>kommer</a:t>
            </a:r>
            <a:r>
              <a:rPr lang="en-US" sz="2800" dirty="0">
                <a:solidFill>
                  <a:srgbClr val="000000"/>
                </a:solidFill>
              </a:rPr>
              <a:t> </a:t>
            </a:r>
            <a:r>
              <a:rPr lang="en-US" sz="2800" dirty="0" err="1">
                <a:solidFill>
                  <a:srgbClr val="000000"/>
                </a:solidFill>
              </a:rPr>
              <a:t>att</a:t>
            </a:r>
            <a:r>
              <a:rPr lang="en-US" sz="2800" dirty="0">
                <a:solidFill>
                  <a:srgbClr val="000000"/>
                </a:solidFill>
              </a:rPr>
              <a:t> </a:t>
            </a:r>
            <a:r>
              <a:rPr lang="en-US" sz="2800" dirty="0" err="1">
                <a:solidFill>
                  <a:srgbClr val="000000"/>
                </a:solidFill>
              </a:rPr>
              <a:t>stiga</a:t>
            </a:r>
            <a:r>
              <a:rPr lang="en-US" sz="2800" dirty="0">
                <a:solidFill>
                  <a:srgbClr val="000000"/>
                </a:solidFill>
              </a:rPr>
              <a:t> med </a:t>
            </a:r>
            <a:r>
              <a:rPr lang="en-US" sz="2800" dirty="0" err="1">
                <a:solidFill>
                  <a:srgbClr val="000000"/>
                </a:solidFill>
              </a:rPr>
              <a:t>mellan</a:t>
            </a:r>
            <a:r>
              <a:rPr lang="en-US" sz="2800" dirty="0">
                <a:solidFill>
                  <a:srgbClr val="000000"/>
                </a:solidFill>
              </a:rPr>
              <a:t> 1,1 </a:t>
            </a:r>
            <a:r>
              <a:rPr lang="en-US" sz="2800" dirty="0" err="1">
                <a:solidFill>
                  <a:srgbClr val="000000"/>
                </a:solidFill>
              </a:rPr>
              <a:t>och</a:t>
            </a:r>
            <a:r>
              <a:rPr lang="en-US" sz="2800" dirty="0">
                <a:solidFill>
                  <a:srgbClr val="000000"/>
                </a:solidFill>
              </a:rPr>
              <a:t> 6,4 grader </a:t>
            </a:r>
            <a:r>
              <a:rPr lang="en-US" sz="2800" dirty="0" err="1">
                <a:solidFill>
                  <a:srgbClr val="000000"/>
                </a:solidFill>
              </a:rPr>
              <a:t>detta</a:t>
            </a:r>
            <a:r>
              <a:rPr lang="en-US" sz="2800" dirty="0">
                <a:solidFill>
                  <a:srgbClr val="000000"/>
                </a:solidFill>
              </a:rPr>
              <a:t> </a:t>
            </a:r>
            <a:r>
              <a:rPr lang="en-US" sz="2800" dirty="0" err="1" smtClean="0">
                <a:solidFill>
                  <a:srgbClr val="000000"/>
                </a:solidFill>
              </a:rPr>
              <a:t>sekel</a:t>
            </a:r>
            <a:r>
              <a:rPr lang="en-US" sz="2800" dirty="0" smtClean="0">
                <a:solidFill>
                  <a:srgbClr val="000000"/>
                </a:solidFill>
              </a:rPr>
              <a:t>.</a:t>
            </a:r>
            <a:endParaRPr lang="en-US" sz="2800" dirty="0">
              <a:solidFill>
                <a:srgbClr val="000000"/>
              </a:solidFill>
            </a:endParaRPr>
          </a:p>
        </p:txBody>
      </p:sp>
      <p:sp>
        <p:nvSpPr>
          <p:cNvPr id="10" name="Text Box 4"/>
          <p:cNvSpPr txBox="1">
            <a:spLocks noChangeArrowheads="1"/>
          </p:cNvSpPr>
          <p:nvPr/>
        </p:nvSpPr>
        <p:spPr bwMode="auto">
          <a:xfrm>
            <a:off x="446856" y="4437112"/>
            <a:ext cx="8229600" cy="720080"/>
          </a:xfrm>
          <a:prstGeom prst="rect">
            <a:avLst/>
          </a:prstGeom>
          <a:noFill/>
          <a:ln w="9525">
            <a:noFill/>
            <a:round/>
            <a:headEnd/>
            <a:tailEnd/>
          </a:ln>
        </p:spPr>
        <p:txBody>
          <a:bodyPr/>
          <a:lstStyle/>
          <a:p>
            <a:pPr marL="336550" indent="-336550" algn="l">
              <a:lnSpc>
                <a:spcPct val="80000"/>
              </a:lnSpc>
              <a:spcBef>
                <a:spcPts val="6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Men </a:t>
            </a:r>
            <a:r>
              <a:rPr lang="en-US" sz="2800" dirty="0">
                <a:solidFill>
                  <a:srgbClr val="000000"/>
                </a:solidFill>
              </a:rPr>
              <a:t>den </a:t>
            </a:r>
            <a:r>
              <a:rPr lang="en-US" sz="2800" dirty="0" err="1">
                <a:solidFill>
                  <a:srgbClr val="000000"/>
                </a:solidFill>
              </a:rPr>
              <a:t>nuvarande</a:t>
            </a:r>
            <a:r>
              <a:rPr lang="en-US" sz="2800" dirty="0">
                <a:solidFill>
                  <a:srgbClr val="000000"/>
                </a:solidFill>
              </a:rPr>
              <a:t> </a:t>
            </a:r>
            <a:r>
              <a:rPr lang="en-US" sz="2800" dirty="0" err="1">
                <a:solidFill>
                  <a:srgbClr val="000000"/>
                </a:solidFill>
              </a:rPr>
              <a:t>trenden</a:t>
            </a:r>
            <a:r>
              <a:rPr lang="en-US" sz="2800" dirty="0">
                <a:solidFill>
                  <a:srgbClr val="000000"/>
                </a:solidFill>
              </a:rPr>
              <a:t> </a:t>
            </a:r>
            <a:r>
              <a:rPr lang="en-US" sz="2800" dirty="0" err="1">
                <a:solidFill>
                  <a:srgbClr val="000000"/>
                </a:solidFill>
              </a:rPr>
              <a:t>är</a:t>
            </a:r>
            <a:r>
              <a:rPr lang="en-US" sz="2800" dirty="0">
                <a:solidFill>
                  <a:srgbClr val="000000"/>
                </a:solidFill>
              </a:rPr>
              <a:t> </a:t>
            </a:r>
            <a:r>
              <a:rPr lang="en-US" sz="2800" dirty="0" err="1">
                <a:solidFill>
                  <a:srgbClr val="000000"/>
                </a:solidFill>
              </a:rPr>
              <a:t>värre</a:t>
            </a:r>
            <a:r>
              <a:rPr lang="en-US" sz="2800" dirty="0">
                <a:solidFill>
                  <a:srgbClr val="000000"/>
                </a:solidFill>
              </a:rPr>
              <a:t> </a:t>
            </a:r>
            <a:r>
              <a:rPr lang="en-US" sz="2800" dirty="0" err="1">
                <a:solidFill>
                  <a:srgbClr val="000000"/>
                </a:solidFill>
              </a:rPr>
              <a:t>än</a:t>
            </a:r>
            <a:r>
              <a:rPr lang="en-US" sz="2800" dirty="0">
                <a:solidFill>
                  <a:srgbClr val="000000"/>
                </a:solidFill>
              </a:rPr>
              <a:t> </a:t>
            </a:r>
            <a:r>
              <a:rPr lang="en-US" sz="2800" dirty="0" err="1">
                <a:solidFill>
                  <a:srgbClr val="000000"/>
                </a:solidFill>
              </a:rPr>
              <a:t>dessa</a:t>
            </a:r>
            <a:r>
              <a:rPr lang="en-US" sz="2800" dirty="0">
                <a:solidFill>
                  <a:srgbClr val="000000"/>
                </a:solidFill>
              </a:rPr>
              <a:t> </a:t>
            </a:r>
            <a:r>
              <a:rPr lang="en-US" sz="2800" dirty="0" err="1" smtClean="0">
                <a:solidFill>
                  <a:srgbClr val="000000"/>
                </a:solidFill>
              </a:rPr>
              <a:t>förutsägelser</a:t>
            </a:r>
            <a:r>
              <a:rPr lang="en-US" sz="2800" dirty="0" smtClean="0">
                <a:solidFill>
                  <a:srgbClr val="000000"/>
                </a:solidFill>
              </a:rPr>
              <a:t>.</a:t>
            </a:r>
            <a:endParaRPr lang="en-US" sz="2800" dirty="0">
              <a:solidFill>
                <a:srgbClr val="000000"/>
              </a:solidFill>
            </a:endParaRPr>
          </a:p>
          <a:p>
            <a:pPr marL="336550" indent="-336550" algn="l">
              <a:lnSpc>
                <a:spcPct val="80000"/>
              </a:lnSpc>
              <a:spcBef>
                <a:spcPts val="6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p:txBody>
      </p:sp>
      <p:sp>
        <p:nvSpPr>
          <p:cNvPr id="11" name="Text Box 4"/>
          <p:cNvSpPr txBox="1">
            <a:spLocks noChangeArrowheads="1"/>
          </p:cNvSpPr>
          <p:nvPr/>
        </p:nvSpPr>
        <p:spPr bwMode="auto">
          <a:xfrm>
            <a:off x="467544" y="5344616"/>
            <a:ext cx="8229600" cy="1108720"/>
          </a:xfrm>
          <a:prstGeom prst="rect">
            <a:avLst/>
          </a:prstGeom>
          <a:noFill/>
          <a:ln w="9525">
            <a:noFill/>
            <a:round/>
            <a:headEnd/>
            <a:tailEnd/>
          </a:ln>
        </p:spPr>
        <p:txBody>
          <a:bodyPr/>
          <a:lstStyle/>
          <a:p>
            <a:pPr marL="184150" indent="-1588" algn="l">
              <a:lnSpc>
                <a:spcPct val="80000"/>
              </a:lnSpc>
              <a:spcBef>
                <a:spcPts val="65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i="1" dirty="0" err="1" smtClean="0">
                <a:solidFill>
                  <a:srgbClr val="000000"/>
                </a:solidFill>
              </a:rPr>
              <a:t>För</a:t>
            </a:r>
            <a:r>
              <a:rPr lang="en-US" sz="2400" i="1" dirty="0" smtClean="0">
                <a:solidFill>
                  <a:srgbClr val="000000"/>
                </a:solidFill>
              </a:rPr>
              <a:t> </a:t>
            </a:r>
            <a:r>
              <a:rPr lang="en-US" sz="2400" i="1" dirty="0" err="1">
                <a:solidFill>
                  <a:srgbClr val="000000"/>
                </a:solidFill>
              </a:rPr>
              <a:t>varje</a:t>
            </a:r>
            <a:r>
              <a:rPr lang="en-US" sz="2400" i="1" dirty="0">
                <a:solidFill>
                  <a:srgbClr val="000000"/>
                </a:solidFill>
              </a:rPr>
              <a:t> grad </a:t>
            </a:r>
            <a:r>
              <a:rPr lang="en-US" sz="2400" i="1" dirty="0" err="1">
                <a:solidFill>
                  <a:srgbClr val="000000"/>
                </a:solidFill>
              </a:rPr>
              <a:t>som</a:t>
            </a:r>
            <a:r>
              <a:rPr lang="en-US" sz="2400" i="1" dirty="0">
                <a:solidFill>
                  <a:srgbClr val="000000"/>
                </a:solidFill>
              </a:rPr>
              <a:t> </a:t>
            </a:r>
            <a:r>
              <a:rPr lang="en-US" sz="2400" i="1" dirty="0" err="1">
                <a:solidFill>
                  <a:srgbClr val="000000"/>
                </a:solidFill>
              </a:rPr>
              <a:t>temperaturen</a:t>
            </a:r>
            <a:r>
              <a:rPr lang="en-US" sz="2400" i="1" dirty="0">
                <a:solidFill>
                  <a:srgbClr val="000000"/>
                </a:solidFill>
              </a:rPr>
              <a:t> </a:t>
            </a:r>
            <a:r>
              <a:rPr lang="en-US" sz="2400" i="1" dirty="0" err="1">
                <a:solidFill>
                  <a:srgbClr val="000000"/>
                </a:solidFill>
              </a:rPr>
              <a:t>ökar</a:t>
            </a:r>
            <a:r>
              <a:rPr lang="en-US" sz="2400" i="1" dirty="0">
                <a:solidFill>
                  <a:srgbClr val="000000"/>
                </a:solidFill>
              </a:rPr>
              <a:t> </a:t>
            </a:r>
            <a:r>
              <a:rPr lang="en-US" sz="2400" i="1" dirty="0" err="1">
                <a:solidFill>
                  <a:srgbClr val="000000"/>
                </a:solidFill>
              </a:rPr>
              <a:t>över</a:t>
            </a:r>
            <a:r>
              <a:rPr lang="en-US" sz="2400" i="1" dirty="0">
                <a:solidFill>
                  <a:srgbClr val="000000"/>
                </a:solidFill>
              </a:rPr>
              <a:t> den </a:t>
            </a:r>
            <a:r>
              <a:rPr lang="en-US" sz="2400" i="1" dirty="0" err="1">
                <a:solidFill>
                  <a:srgbClr val="000000"/>
                </a:solidFill>
              </a:rPr>
              <a:t>normala</a:t>
            </a:r>
            <a:r>
              <a:rPr lang="en-US" sz="2400" i="1" dirty="0">
                <a:solidFill>
                  <a:srgbClr val="000000"/>
                </a:solidFill>
              </a:rPr>
              <a:t> under </a:t>
            </a:r>
            <a:r>
              <a:rPr lang="en-US" sz="2400" i="1" dirty="0" err="1">
                <a:solidFill>
                  <a:srgbClr val="000000"/>
                </a:solidFill>
              </a:rPr>
              <a:t>växtperioden</a:t>
            </a:r>
            <a:r>
              <a:rPr lang="en-US" sz="2400" i="1" dirty="0">
                <a:solidFill>
                  <a:srgbClr val="000000"/>
                </a:solidFill>
              </a:rPr>
              <a:t> </a:t>
            </a:r>
            <a:r>
              <a:rPr lang="en-US" sz="2400" i="1" dirty="0" err="1">
                <a:solidFill>
                  <a:srgbClr val="000000"/>
                </a:solidFill>
              </a:rPr>
              <a:t>sjunker</a:t>
            </a:r>
            <a:r>
              <a:rPr lang="en-US" sz="2400" i="1" dirty="0">
                <a:solidFill>
                  <a:srgbClr val="000000"/>
                </a:solidFill>
              </a:rPr>
              <a:t> </a:t>
            </a:r>
            <a:r>
              <a:rPr lang="en-US" sz="2400" i="1" dirty="0" err="1">
                <a:solidFill>
                  <a:srgbClr val="000000"/>
                </a:solidFill>
              </a:rPr>
              <a:t>avkastningen</a:t>
            </a:r>
            <a:r>
              <a:rPr lang="en-US" sz="2400" i="1" dirty="0">
                <a:solidFill>
                  <a:srgbClr val="000000"/>
                </a:solidFill>
              </a:rPr>
              <a:t> med 10 </a:t>
            </a:r>
            <a:r>
              <a:rPr lang="en-US" sz="2400" i="1" dirty="0" smtClean="0">
                <a:solidFill>
                  <a:srgbClr val="000000"/>
                </a:solidFill>
              </a:rPr>
              <a:t>% </a:t>
            </a:r>
            <a:r>
              <a:rPr lang="en-US" sz="2400" i="1" dirty="0" err="1" smtClean="0">
                <a:solidFill>
                  <a:srgbClr val="000000"/>
                </a:solidFill>
              </a:rPr>
              <a:t>för</a:t>
            </a:r>
            <a:r>
              <a:rPr lang="en-US" sz="2400" i="1" dirty="0" smtClean="0">
                <a:solidFill>
                  <a:srgbClr val="000000"/>
                </a:solidFill>
              </a:rPr>
              <a:t> </a:t>
            </a:r>
            <a:r>
              <a:rPr lang="en-US" sz="2400" i="1" dirty="0" err="1">
                <a:solidFill>
                  <a:srgbClr val="000000"/>
                </a:solidFill>
              </a:rPr>
              <a:t>vete</a:t>
            </a:r>
            <a:r>
              <a:rPr lang="en-US" sz="2400" i="1" dirty="0">
                <a:solidFill>
                  <a:srgbClr val="000000"/>
                </a:solidFill>
              </a:rPr>
              <a:t>, </a:t>
            </a:r>
            <a:r>
              <a:rPr lang="en-US" sz="2400" i="1" dirty="0" err="1">
                <a:solidFill>
                  <a:srgbClr val="000000"/>
                </a:solidFill>
              </a:rPr>
              <a:t>ris</a:t>
            </a:r>
            <a:r>
              <a:rPr lang="en-US" sz="2400" i="1" dirty="0">
                <a:solidFill>
                  <a:srgbClr val="000000"/>
                </a:solidFill>
              </a:rPr>
              <a:t> </a:t>
            </a:r>
            <a:r>
              <a:rPr lang="en-US" sz="2400" i="1" dirty="0" err="1">
                <a:solidFill>
                  <a:srgbClr val="000000"/>
                </a:solidFill>
              </a:rPr>
              <a:t>och</a:t>
            </a:r>
            <a:r>
              <a:rPr lang="en-US" sz="2400" i="1" dirty="0">
                <a:solidFill>
                  <a:srgbClr val="000000"/>
                </a:solidFill>
              </a:rPr>
              <a:t> </a:t>
            </a:r>
            <a:r>
              <a:rPr lang="en-US" sz="2400" i="1" dirty="0" err="1">
                <a:solidFill>
                  <a:srgbClr val="000000"/>
                </a:solidFill>
              </a:rPr>
              <a:t>majs</a:t>
            </a:r>
            <a:r>
              <a:rPr lang="en-US" sz="2400" i="1" dirty="0">
                <a:solidFill>
                  <a:srgbClr val="000000"/>
                </a:solidFill>
              </a:rPr>
              <a:t>.</a:t>
            </a:r>
          </a:p>
          <a:p>
            <a:pPr marL="336550" indent="-336550" algn="l">
              <a:lnSpc>
                <a:spcPct val="80000"/>
              </a:lnSpc>
              <a:spcBef>
                <a:spcPts val="6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a:p>
            <a:pPr marL="336550" indent="-336550" algn="l">
              <a:lnSpc>
                <a:spcPct val="80000"/>
              </a:lnSpc>
              <a:spcBef>
                <a:spcPts val="6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0483"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Smältande is</a:t>
            </a:r>
          </a:p>
        </p:txBody>
      </p:sp>
      <p:sp>
        <p:nvSpPr>
          <p:cNvPr id="21507" name="Rectangle 3"/>
          <p:cNvSpPr>
            <a:spLocks noChangeArrowheads="1"/>
          </p:cNvSpPr>
          <p:nvPr/>
        </p:nvSpPr>
        <p:spPr bwMode="auto">
          <a:xfrm>
            <a:off x="465138" y="1524000"/>
            <a:ext cx="8170862" cy="4569296"/>
          </a:xfrm>
          <a:prstGeom prst="rect">
            <a:avLst/>
          </a:prstGeom>
          <a:solidFill>
            <a:srgbClr val="FFFFFF">
              <a:alpha val="89803"/>
            </a:srgbClr>
          </a:solidFill>
          <a:ln w="9525">
            <a:noFill/>
            <a:round/>
            <a:headEnd/>
            <a:tailEnd/>
          </a:ln>
        </p:spPr>
        <p:txBody>
          <a:bodyPr wrap="none" anchor="ctr"/>
          <a:lstStyle/>
          <a:p>
            <a:endParaRPr lang="sv-SE"/>
          </a:p>
        </p:txBody>
      </p:sp>
      <p:sp>
        <p:nvSpPr>
          <p:cNvPr id="20486"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0487" name="Text Box 6"/>
          <p:cNvSpPr txBox="1">
            <a:spLocks noChangeArrowheads="1"/>
          </p:cNvSpPr>
          <p:nvPr/>
        </p:nvSpPr>
        <p:spPr bwMode="auto">
          <a:xfrm>
            <a:off x="6924675" y="64912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21508" name="Text Box 4"/>
          <p:cNvSpPr txBox="1">
            <a:spLocks noChangeArrowheads="1"/>
          </p:cNvSpPr>
          <p:nvPr/>
        </p:nvSpPr>
        <p:spPr bwMode="auto">
          <a:xfrm>
            <a:off x="457200" y="1600200"/>
            <a:ext cx="8229600" cy="532656"/>
          </a:xfrm>
          <a:prstGeom prst="rect">
            <a:avLst/>
          </a:prstGeom>
          <a:noFill/>
          <a:ln w="9525">
            <a:noFill/>
            <a:round/>
            <a:headEnd/>
            <a:tailEnd/>
          </a:ln>
        </p:spPr>
        <p:txBody>
          <a:bodyPr/>
          <a:lstStyle/>
          <a:p>
            <a:pPr marL="336550" indent="-336550" algn="l">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Himlens</a:t>
            </a:r>
            <a:r>
              <a:rPr lang="en-US" sz="2800" dirty="0" smtClean="0">
                <a:solidFill>
                  <a:srgbClr val="000000"/>
                </a:solidFill>
              </a:rPr>
              <a:t> </a:t>
            </a:r>
            <a:r>
              <a:rPr lang="en-US" sz="2800" dirty="0" err="1">
                <a:solidFill>
                  <a:srgbClr val="000000"/>
                </a:solidFill>
              </a:rPr>
              <a:t>reservoarer</a:t>
            </a:r>
            <a:r>
              <a:rPr lang="en-US" sz="2800" dirty="0">
                <a:solidFill>
                  <a:srgbClr val="000000"/>
                </a:solidFill>
              </a:rPr>
              <a:t> </a:t>
            </a:r>
            <a:r>
              <a:rPr lang="en-US" sz="2800" dirty="0" err="1" smtClean="0">
                <a:solidFill>
                  <a:srgbClr val="000000"/>
                </a:solidFill>
              </a:rPr>
              <a:t>försvinner</a:t>
            </a:r>
            <a:r>
              <a:rPr lang="en-US" sz="2800" dirty="0" smtClean="0">
                <a:solidFill>
                  <a:srgbClr val="000000"/>
                </a:solidFill>
              </a:rPr>
              <a:t>:</a:t>
            </a:r>
            <a:endParaRPr lang="en-US" sz="2800" dirty="0">
              <a:solidFill>
                <a:srgbClr val="000000"/>
              </a:solidFill>
            </a:endParaRPr>
          </a:p>
        </p:txBody>
      </p:sp>
      <p:sp>
        <p:nvSpPr>
          <p:cNvPr id="8" name="Text Box 4"/>
          <p:cNvSpPr txBox="1">
            <a:spLocks noChangeArrowheads="1"/>
          </p:cNvSpPr>
          <p:nvPr/>
        </p:nvSpPr>
        <p:spPr bwMode="auto">
          <a:xfrm>
            <a:off x="467544" y="2060848"/>
            <a:ext cx="8229600" cy="864096"/>
          </a:xfrm>
          <a:prstGeom prst="rect">
            <a:avLst/>
          </a:prstGeom>
          <a:noFill/>
          <a:ln w="9525">
            <a:noFill/>
            <a:round/>
            <a:headEnd/>
            <a:tailEnd/>
          </a:ln>
        </p:spPr>
        <p:txBody>
          <a:bodyPr/>
          <a:lstStyle/>
          <a:p>
            <a:pPr marL="736600" lvl="1" indent="-279400" algn="l">
              <a:spcBef>
                <a:spcPts val="6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600" dirty="0" err="1" smtClean="0">
                <a:solidFill>
                  <a:schemeClr val="tx1"/>
                </a:solidFill>
              </a:rPr>
              <a:t>Bergsglaciärerna</a:t>
            </a:r>
            <a:r>
              <a:rPr lang="en-US" sz="2600" dirty="0" smtClean="0">
                <a:solidFill>
                  <a:schemeClr val="tx1"/>
                </a:solidFill>
              </a:rPr>
              <a:t> </a:t>
            </a:r>
            <a:r>
              <a:rPr lang="en-US" sz="2600" dirty="0" err="1">
                <a:solidFill>
                  <a:schemeClr val="tx1"/>
                </a:solidFill>
              </a:rPr>
              <a:t>i</a:t>
            </a:r>
            <a:r>
              <a:rPr lang="en-US" sz="2600" dirty="0">
                <a:solidFill>
                  <a:schemeClr val="tx1"/>
                </a:solidFill>
              </a:rPr>
              <a:t> </a:t>
            </a:r>
            <a:r>
              <a:rPr lang="en-US" sz="2600" dirty="0" err="1">
                <a:solidFill>
                  <a:schemeClr val="tx1"/>
                </a:solidFill>
              </a:rPr>
              <a:t>hela</a:t>
            </a:r>
            <a:r>
              <a:rPr lang="en-US" sz="2600" dirty="0">
                <a:solidFill>
                  <a:schemeClr val="tx1"/>
                </a:solidFill>
              </a:rPr>
              <a:t> </a:t>
            </a:r>
            <a:r>
              <a:rPr lang="en-US" sz="2600" dirty="0" err="1">
                <a:solidFill>
                  <a:schemeClr val="tx1"/>
                </a:solidFill>
              </a:rPr>
              <a:t>världen</a:t>
            </a:r>
            <a:r>
              <a:rPr lang="en-US" sz="2600" dirty="0">
                <a:solidFill>
                  <a:schemeClr val="tx1"/>
                </a:solidFill>
              </a:rPr>
              <a:t> </a:t>
            </a:r>
            <a:r>
              <a:rPr lang="en-US" sz="2600" dirty="0" err="1" smtClean="0">
                <a:solidFill>
                  <a:schemeClr val="tx1"/>
                </a:solidFill>
              </a:rPr>
              <a:t>smälter</a:t>
            </a:r>
            <a:r>
              <a:rPr lang="en-US" sz="2600" dirty="0" smtClean="0">
                <a:solidFill>
                  <a:schemeClr val="tx1"/>
                </a:solidFill>
              </a:rPr>
              <a:t> </a:t>
            </a:r>
            <a:r>
              <a:rPr lang="en-US" sz="2600" dirty="0" err="1" smtClean="0">
                <a:solidFill>
                  <a:schemeClr val="tx1"/>
                </a:solidFill>
              </a:rPr>
              <a:t>bort</a:t>
            </a:r>
            <a:r>
              <a:rPr lang="en-US" sz="2600" dirty="0" smtClean="0">
                <a:solidFill>
                  <a:schemeClr val="tx1"/>
                </a:solidFill>
              </a:rPr>
              <a:t> </a:t>
            </a:r>
            <a:r>
              <a:rPr lang="en-US" sz="2600" dirty="0" err="1" smtClean="0">
                <a:solidFill>
                  <a:schemeClr val="tx1"/>
                </a:solidFill>
              </a:rPr>
              <a:t>snabbt</a:t>
            </a:r>
            <a:r>
              <a:rPr lang="en-US" sz="2600" dirty="0" smtClean="0">
                <a:solidFill>
                  <a:schemeClr val="tx1"/>
                </a:solidFill>
              </a:rPr>
              <a:t>.</a:t>
            </a:r>
            <a:endParaRPr lang="en-US" sz="2600" dirty="0">
              <a:solidFill>
                <a:schemeClr val="tx1"/>
              </a:solidFill>
            </a:endParaRPr>
          </a:p>
        </p:txBody>
      </p:sp>
      <p:sp>
        <p:nvSpPr>
          <p:cNvPr id="9" name="Text Box 4"/>
          <p:cNvSpPr txBox="1">
            <a:spLocks noChangeArrowheads="1"/>
          </p:cNvSpPr>
          <p:nvPr/>
        </p:nvSpPr>
        <p:spPr bwMode="auto">
          <a:xfrm>
            <a:off x="467544" y="2924944"/>
            <a:ext cx="8229600" cy="1368152"/>
          </a:xfrm>
          <a:prstGeom prst="rect">
            <a:avLst/>
          </a:prstGeom>
          <a:noFill/>
          <a:ln w="9525">
            <a:noFill/>
            <a:round/>
            <a:headEnd/>
            <a:tailEnd/>
          </a:ln>
        </p:spPr>
        <p:txBody>
          <a:bodyPr/>
          <a:lstStyle/>
          <a:p>
            <a:pPr marL="736600" lvl="1" indent="-279400" algn="l">
              <a:spcBef>
                <a:spcPts val="6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600" dirty="0" smtClean="0">
                <a:solidFill>
                  <a:schemeClr val="tx1"/>
                </a:solidFill>
              </a:rPr>
              <a:t>Himalayas </a:t>
            </a:r>
            <a:r>
              <a:rPr lang="en-US" sz="2600" dirty="0" err="1">
                <a:solidFill>
                  <a:schemeClr val="tx1"/>
                </a:solidFill>
              </a:rPr>
              <a:t>glaciärer</a:t>
            </a:r>
            <a:r>
              <a:rPr lang="en-US" sz="2600" dirty="0">
                <a:solidFill>
                  <a:schemeClr val="tx1"/>
                </a:solidFill>
              </a:rPr>
              <a:t> </a:t>
            </a:r>
            <a:r>
              <a:rPr lang="en-US" sz="2600" dirty="0" err="1">
                <a:solidFill>
                  <a:schemeClr val="tx1"/>
                </a:solidFill>
              </a:rPr>
              <a:t>förser</a:t>
            </a:r>
            <a:r>
              <a:rPr lang="en-US" sz="2600" dirty="0">
                <a:solidFill>
                  <a:schemeClr val="tx1"/>
                </a:solidFill>
              </a:rPr>
              <a:t> </a:t>
            </a:r>
            <a:r>
              <a:rPr lang="en-US" sz="2600" dirty="0" err="1">
                <a:solidFill>
                  <a:schemeClr val="tx1"/>
                </a:solidFill>
              </a:rPr>
              <a:t>Asiens</a:t>
            </a:r>
            <a:r>
              <a:rPr lang="en-US" sz="2600" dirty="0">
                <a:solidFill>
                  <a:schemeClr val="tx1"/>
                </a:solidFill>
              </a:rPr>
              <a:t> </a:t>
            </a:r>
            <a:r>
              <a:rPr lang="en-US" sz="2600" dirty="0" err="1">
                <a:solidFill>
                  <a:schemeClr val="tx1"/>
                </a:solidFill>
              </a:rPr>
              <a:t>stora</a:t>
            </a:r>
            <a:r>
              <a:rPr lang="en-US" sz="2600" dirty="0">
                <a:solidFill>
                  <a:schemeClr val="tx1"/>
                </a:solidFill>
              </a:rPr>
              <a:t> </a:t>
            </a:r>
            <a:r>
              <a:rPr lang="en-US" sz="2600" dirty="0" err="1">
                <a:solidFill>
                  <a:schemeClr val="tx1"/>
                </a:solidFill>
              </a:rPr>
              <a:t>floder</a:t>
            </a:r>
            <a:r>
              <a:rPr lang="en-US" sz="2600" dirty="0">
                <a:solidFill>
                  <a:schemeClr val="tx1"/>
                </a:solidFill>
              </a:rPr>
              <a:t> med </a:t>
            </a:r>
            <a:r>
              <a:rPr lang="en-US" sz="2600" dirty="0" err="1">
                <a:solidFill>
                  <a:schemeClr val="tx1"/>
                </a:solidFill>
              </a:rPr>
              <a:t>vatten</a:t>
            </a:r>
            <a:r>
              <a:rPr lang="en-US" sz="2600" dirty="0">
                <a:solidFill>
                  <a:schemeClr val="tx1"/>
                </a:solidFill>
              </a:rPr>
              <a:t> under </a:t>
            </a:r>
            <a:r>
              <a:rPr lang="en-US" sz="2600" dirty="0" smtClean="0">
                <a:solidFill>
                  <a:schemeClr val="tx1"/>
                </a:solidFill>
              </a:rPr>
              <a:t>den </a:t>
            </a:r>
            <a:r>
              <a:rPr lang="en-US" sz="2600" dirty="0" err="1" smtClean="0">
                <a:solidFill>
                  <a:schemeClr val="tx1"/>
                </a:solidFill>
              </a:rPr>
              <a:t>torra</a:t>
            </a:r>
            <a:r>
              <a:rPr lang="en-US" sz="2600" dirty="0" smtClean="0">
                <a:solidFill>
                  <a:schemeClr val="tx1"/>
                </a:solidFill>
              </a:rPr>
              <a:t> </a:t>
            </a:r>
            <a:r>
              <a:rPr lang="en-US" sz="2600" dirty="0" err="1" smtClean="0">
                <a:solidFill>
                  <a:schemeClr val="tx1"/>
                </a:solidFill>
              </a:rPr>
              <a:t>årstiden</a:t>
            </a:r>
            <a:r>
              <a:rPr lang="en-US" sz="2600" dirty="0" smtClean="0">
                <a:solidFill>
                  <a:schemeClr val="tx1"/>
                </a:solidFill>
              </a:rPr>
              <a:t>, </a:t>
            </a:r>
            <a:r>
              <a:rPr lang="en-US" sz="2600" dirty="0" err="1" smtClean="0">
                <a:solidFill>
                  <a:schemeClr val="tx1"/>
                </a:solidFill>
              </a:rPr>
              <a:t>vilket</a:t>
            </a:r>
            <a:r>
              <a:rPr lang="en-US" sz="2600" dirty="0" smtClean="0">
                <a:solidFill>
                  <a:schemeClr val="tx1"/>
                </a:solidFill>
              </a:rPr>
              <a:t> </a:t>
            </a:r>
            <a:r>
              <a:rPr lang="en-US" sz="2600" dirty="0" err="1" smtClean="0">
                <a:solidFill>
                  <a:schemeClr val="tx1"/>
                </a:solidFill>
              </a:rPr>
              <a:t>är</a:t>
            </a:r>
            <a:r>
              <a:rPr lang="en-US" sz="2600" dirty="0" smtClean="0">
                <a:solidFill>
                  <a:schemeClr val="tx1"/>
                </a:solidFill>
              </a:rPr>
              <a:t> </a:t>
            </a:r>
            <a:r>
              <a:rPr lang="en-US" sz="2600" dirty="0" err="1" smtClean="0">
                <a:solidFill>
                  <a:schemeClr val="tx1"/>
                </a:solidFill>
              </a:rPr>
              <a:t>livsviktigt</a:t>
            </a:r>
            <a:r>
              <a:rPr lang="en-US" sz="2600" dirty="0" smtClean="0">
                <a:solidFill>
                  <a:schemeClr val="tx1"/>
                </a:solidFill>
              </a:rPr>
              <a:t> </a:t>
            </a:r>
            <a:r>
              <a:rPr lang="en-US" sz="2600" dirty="0" err="1" smtClean="0">
                <a:solidFill>
                  <a:schemeClr val="tx1"/>
                </a:solidFill>
              </a:rPr>
              <a:t>för</a:t>
            </a:r>
            <a:r>
              <a:rPr lang="en-US" sz="2600" dirty="0" smtClean="0">
                <a:solidFill>
                  <a:schemeClr val="tx1"/>
                </a:solidFill>
              </a:rPr>
              <a:t> </a:t>
            </a:r>
            <a:r>
              <a:rPr lang="en-US" sz="2600" dirty="0" err="1" smtClean="0">
                <a:solidFill>
                  <a:schemeClr val="tx1"/>
                </a:solidFill>
              </a:rPr>
              <a:t>jordbruket</a:t>
            </a:r>
            <a:r>
              <a:rPr lang="en-US" sz="2600" dirty="0" smtClean="0">
                <a:solidFill>
                  <a:schemeClr val="tx1"/>
                </a:solidFill>
              </a:rPr>
              <a:t>.</a:t>
            </a:r>
            <a:endParaRPr lang="en-US" sz="2600" dirty="0">
              <a:solidFill>
                <a:schemeClr val="tx1"/>
              </a:solidFill>
            </a:endParaRPr>
          </a:p>
        </p:txBody>
      </p:sp>
      <p:sp>
        <p:nvSpPr>
          <p:cNvPr id="10" name="Text Box 4"/>
          <p:cNvSpPr txBox="1">
            <a:spLocks noChangeArrowheads="1"/>
          </p:cNvSpPr>
          <p:nvPr/>
        </p:nvSpPr>
        <p:spPr bwMode="auto">
          <a:xfrm>
            <a:off x="467544" y="4221088"/>
            <a:ext cx="8229600" cy="1756792"/>
          </a:xfrm>
          <a:prstGeom prst="rect">
            <a:avLst/>
          </a:prstGeom>
          <a:noFill/>
          <a:ln w="9525">
            <a:noFill/>
            <a:round/>
            <a:headEnd/>
            <a:tailEnd/>
          </a:ln>
        </p:spPr>
        <p:txBody>
          <a:bodyPr/>
          <a:lstStyle/>
          <a:p>
            <a:pPr marL="736600" lvl="1" indent="-279400" algn="l">
              <a:spcBef>
                <a:spcPts val="65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600" dirty="0" smtClean="0">
                <a:solidFill>
                  <a:schemeClr val="tx1"/>
                </a:solidFill>
              </a:rPr>
              <a:t>Om </a:t>
            </a:r>
            <a:r>
              <a:rPr lang="en-US" sz="2600" dirty="0" err="1">
                <a:solidFill>
                  <a:schemeClr val="tx1"/>
                </a:solidFill>
              </a:rPr>
              <a:t>dessa</a:t>
            </a:r>
            <a:r>
              <a:rPr lang="en-US" sz="2600" dirty="0">
                <a:solidFill>
                  <a:schemeClr val="tx1"/>
                </a:solidFill>
              </a:rPr>
              <a:t> </a:t>
            </a:r>
            <a:r>
              <a:rPr lang="en-US" sz="2600" dirty="0" err="1">
                <a:solidFill>
                  <a:schemeClr val="tx1"/>
                </a:solidFill>
              </a:rPr>
              <a:t>glaciärer</a:t>
            </a:r>
            <a:r>
              <a:rPr lang="en-US" sz="2600" dirty="0">
                <a:solidFill>
                  <a:schemeClr val="tx1"/>
                </a:solidFill>
              </a:rPr>
              <a:t> </a:t>
            </a:r>
            <a:r>
              <a:rPr lang="en-US" sz="2600" dirty="0" err="1">
                <a:solidFill>
                  <a:schemeClr val="tx1"/>
                </a:solidFill>
              </a:rPr>
              <a:t>fortsätter</a:t>
            </a:r>
            <a:r>
              <a:rPr lang="en-US" sz="2600" dirty="0">
                <a:solidFill>
                  <a:schemeClr val="tx1"/>
                </a:solidFill>
              </a:rPr>
              <a:t> </a:t>
            </a:r>
            <a:r>
              <a:rPr lang="en-US" sz="2600" dirty="0" err="1">
                <a:solidFill>
                  <a:schemeClr val="tx1"/>
                </a:solidFill>
              </a:rPr>
              <a:t>att</a:t>
            </a:r>
            <a:r>
              <a:rPr lang="en-US" sz="2600" dirty="0">
                <a:solidFill>
                  <a:schemeClr val="tx1"/>
                </a:solidFill>
              </a:rPr>
              <a:t> </a:t>
            </a:r>
            <a:r>
              <a:rPr lang="en-US" sz="2600" dirty="0" err="1">
                <a:solidFill>
                  <a:schemeClr val="tx1"/>
                </a:solidFill>
              </a:rPr>
              <a:t>smälta</a:t>
            </a:r>
            <a:r>
              <a:rPr lang="en-US" sz="2600" dirty="0">
                <a:solidFill>
                  <a:schemeClr val="tx1"/>
                </a:solidFill>
              </a:rPr>
              <a:t> </a:t>
            </a:r>
            <a:r>
              <a:rPr lang="en-US" sz="2600" dirty="0" err="1">
                <a:solidFill>
                  <a:schemeClr val="tx1"/>
                </a:solidFill>
              </a:rPr>
              <a:t>i</a:t>
            </a:r>
            <a:r>
              <a:rPr lang="en-US" sz="2600" dirty="0">
                <a:solidFill>
                  <a:schemeClr val="tx1"/>
                </a:solidFill>
              </a:rPr>
              <a:t> </a:t>
            </a:r>
            <a:r>
              <a:rPr lang="en-US" sz="2600" dirty="0" err="1">
                <a:solidFill>
                  <a:schemeClr val="tx1"/>
                </a:solidFill>
              </a:rPr>
              <a:t>dagens</a:t>
            </a:r>
            <a:r>
              <a:rPr lang="en-US" sz="2600" dirty="0">
                <a:solidFill>
                  <a:schemeClr val="tx1"/>
                </a:solidFill>
              </a:rPr>
              <a:t> </a:t>
            </a:r>
            <a:r>
              <a:rPr lang="en-US" sz="2600" dirty="0" err="1">
                <a:solidFill>
                  <a:schemeClr val="tx1"/>
                </a:solidFill>
              </a:rPr>
              <a:t>takt</a:t>
            </a:r>
            <a:r>
              <a:rPr lang="en-US" sz="2600" dirty="0">
                <a:solidFill>
                  <a:schemeClr val="tx1"/>
                </a:solidFill>
              </a:rPr>
              <a:t> </a:t>
            </a:r>
            <a:r>
              <a:rPr lang="en-US" sz="2600" dirty="0" err="1">
                <a:solidFill>
                  <a:schemeClr val="tx1"/>
                </a:solidFill>
              </a:rPr>
              <a:t>kan</a:t>
            </a:r>
            <a:r>
              <a:rPr lang="en-US" sz="2600" dirty="0">
                <a:solidFill>
                  <a:schemeClr val="tx1"/>
                </a:solidFill>
              </a:rPr>
              <a:t> </a:t>
            </a:r>
            <a:r>
              <a:rPr lang="en-US" sz="2600" dirty="0" err="1">
                <a:solidFill>
                  <a:schemeClr val="tx1"/>
                </a:solidFill>
              </a:rPr>
              <a:t>floder</a:t>
            </a:r>
            <a:r>
              <a:rPr lang="en-US" sz="2600" dirty="0">
                <a:solidFill>
                  <a:schemeClr val="tx1"/>
                </a:solidFill>
              </a:rPr>
              <a:t> </a:t>
            </a:r>
            <a:r>
              <a:rPr lang="en-US" sz="2600" dirty="0" err="1">
                <a:solidFill>
                  <a:schemeClr val="tx1"/>
                </a:solidFill>
              </a:rPr>
              <a:t>som</a:t>
            </a:r>
            <a:r>
              <a:rPr lang="en-US" sz="2600" dirty="0">
                <a:solidFill>
                  <a:schemeClr val="tx1"/>
                </a:solidFill>
              </a:rPr>
              <a:t> </a:t>
            </a:r>
            <a:r>
              <a:rPr lang="en-US" sz="2600" dirty="0" err="1">
                <a:solidFill>
                  <a:schemeClr val="tx1"/>
                </a:solidFill>
              </a:rPr>
              <a:t>Gula</a:t>
            </a:r>
            <a:r>
              <a:rPr lang="en-US" sz="2600" dirty="0">
                <a:solidFill>
                  <a:schemeClr val="tx1"/>
                </a:solidFill>
              </a:rPr>
              <a:t> </a:t>
            </a:r>
            <a:r>
              <a:rPr lang="en-US" sz="2600" dirty="0" err="1">
                <a:solidFill>
                  <a:schemeClr val="tx1"/>
                </a:solidFill>
              </a:rPr>
              <a:t>floden</a:t>
            </a:r>
            <a:r>
              <a:rPr lang="en-US" sz="2600" dirty="0">
                <a:solidFill>
                  <a:schemeClr val="tx1"/>
                </a:solidFill>
              </a:rPr>
              <a:t>, Chang Jiang, Ganges </a:t>
            </a:r>
            <a:r>
              <a:rPr lang="en-US" sz="2600" dirty="0" err="1">
                <a:solidFill>
                  <a:schemeClr val="tx1"/>
                </a:solidFill>
              </a:rPr>
              <a:t>och</a:t>
            </a:r>
            <a:r>
              <a:rPr lang="en-US" sz="2600" dirty="0">
                <a:solidFill>
                  <a:schemeClr val="tx1"/>
                </a:solidFill>
              </a:rPr>
              <a:t> Indus </a:t>
            </a:r>
            <a:r>
              <a:rPr lang="en-US" sz="2600" dirty="0" err="1">
                <a:solidFill>
                  <a:schemeClr val="tx1"/>
                </a:solidFill>
              </a:rPr>
              <a:t>torka</a:t>
            </a:r>
            <a:r>
              <a:rPr lang="en-US" sz="2600" dirty="0">
                <a:solidFill>
                  <a:schemeClr val="tx1"/>
                </a:solidFill>
              </a:rPr>
              <a:t> </a:t>
            </a:r>
            <a:r>
              <a:rPr lang="en-US" sz="2600" dirty="0" err="1">
                <a:solidFill>
                  <a:schemeClr val="tx1"/>
                </a:solidFill>
              </a:rPr>
              <a:t>ut</a:t>
            </a:r>
            <a:r>
              <a:rPr lang="en-US" sz="2600" dirty="0">
                <a:solidFill>
                  <a:schemeClr val="tx1"/>
                </a:solidFill>
              </a:rPr>
              <a:t> under </a:t>
            </a:r>
            <a:r>
              <a:rPr lang="en-US" sz="2600" dirty="0" err="1">
                <a:solidFill>
                  <a:schemeClr val="tx1"/>
                </a:solidFill>
              </a:rPr>
              <a:t>torrperioden</a:t>
            </a:r>
            <a:r>
              <a:rPr lang="en-US" sz="2600" dirty="0">
                <a:solidFill>
                  <a:schemeClr val="tx1"/>
                </a:solidFill>
              </a:rPr>
              <a:t> </a:t>
            </a:r>
            <a:r>
              <a:rPr lang="en-US" sz="2600" dirty="0" err="1">
                <a:solidFill>
                  <a:schemeClr val="tx1"/>
                </a:solidFill>
              </a:rPr>
              <a:t>och</a:t>
            </a:r>
            <a:r>
              <a:rPr lang="en-US" sz="2600" dirty="0">
                <a:solidFill>
                  <a:schemeClr val="tx1"/>
                </a:solidFill>
              </a:rPr>
              <a:t> </a:t>
            </a:r>
            <a:r>
              <a:rPr lang="en-US" sz="2600" dirty="0" err="1">
                <a:solidFill>
                  <a:schemeClr val="tx1"/>
                </a:solidFill>
              </a:rPr>
              <a:t>vete</a:t>
            </a:r>
            <a:r>
              <a:rPr lang="en-US" sz="2600" dirty="0">
                <a:solidFill>
                  <a:schemeClr val="tx1"/>
                </a:solidFill>
              </a:rPr>
              <a:t>- </a:t>
            </a:r>
            <a:r>
              <a:rPr lang="en-US" sz="2600" dirty="0" err="1">
                <a:solidFill>
                  <a:schemeClr val="tx1"/>
                </a:solidFill>
              </a:rPr>
              <a:t>och</a:t>
            </a:r>
            <a:r>
              <a:rPr lang="en-US" sz="2600" dirty="0">
                <a:solidFill>
                  <a:schemeClr val="tx1"/>
                </a:solidFill>
              </a:rPr>
              <a:t> </a:t>
            </a:r>
            <a:r>
              <a:rPr lang="en-US" sz="2600" dirty="0" err="1">
                <a:solidFill>
                  <a:schemeClr val="tx1"/>
                </a:solidFill>
              </a:rPr>
              <a:t>risskördarna</a:t>
            </a:r>
            <a:r>
              <a:rPr lang="en-US" sz="2600" dirty="0">
                <a:solidFill>
                  <a:schemeClr val="tx1"/>
                </a:solidFill>
              </a:rPr>
              <a:t>  </a:t>
            </a:r>
            <a:r>
              <a:rPr lang="en-US" sz="2600" dirty="0" err="1">
                <a:solidFill>
                  <a:schemeClr val="tx1"/>
                </a:solidFill>
              </a:rPr>
              <a:t>minska</a:t>
            </a:r>
            <a:r>
              <a:rPr lang="en-US" sz="2600" dirty="0">
                <a:solidFill>
                  <a:schemeClr val="tx1"/>
                </a:solidFill>
              </a:rPr>
              <a:t> </a:t>
            </a:r>
            <a:r>
              <a:rPr lang="en-US" sz="2600" dirty="0" err="1">
                <a:solidFill>
                  <a:schemeClr val="tx1"/>
                </a:solidFill>
              </a:rPr>
              <a:t>drastiskt</a:t>
            </a:r>
            <a:r>
              <a:rPr lang="en-US" sz="2600" dirty="0">
                <a:solidFill>
                  <a:schemeClr val="tx1"/>
                </a:solidFill>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0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21508" grpId="0"/>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1507"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Smältande is</a:t>
            </a:r>
          </a:p>
        </p:txBody>
      </p:sp>
      <p:sp>
        <p:nvSpPr>
          <p:cNvPr id="22531" name="Rectangle 3"/>
          <p:cNvSpPr>
            <a:spLocks noChangeArrowheads="1"/>
          </p:cNvSpPr>
          <p:nvPr/>
        </p:nvSpPr>
        <p:spPr bwMode="auto">
          <a:xfrm>
            <a:off x="304800" y="1379538"/>
            <a:ext cx="8562975" cy="5078412"/>
          </a:xfrm>
          <a:prstGeom prst="rect">
            <a:avLst/>
          </a:prstGeom>
          <a:solidFill>
            <a:srgbClr val="FFFFFF">
              <a:alpha val="89803"/>
            </a:srgbClr>
          </a:solidFill>
          <a:ln w="9525">
            <a:noFill/>
            <a:round/>
            <a:headEnd/>
            <a:tailEnd/>
          </a:ln>
        </p:spPr>
        <p:txBody>
          <a:bodyPr wrap="none" anchor="ctr"/>
          <a:lstStyle/>
          <a:p>
            <a:endParaRPr lang="sv-SE"/>
          </a:p>
        </p:txBody>
      </p:sp>
      <p:sp>
        <p:nvSpPr>
          <p:cNvPr id="22532" name="Text Box 4"/>
          <p:cNvSpPr txBox="1">
            <a:spLocks noChangeArrowheads="1"/>
          </p:cNvSpPr>
          <p:nvPr/>
        </p:nvSpPr>
        <p:spPr bwMode="auto">
          <a:xfrm>
            <a:off x="457200" y="1527175"/>
            <a:ext cx="8229600" cy="389657"/>
          </a:xfrm>
          <a:prstGeom prst="rect">
            <a:avLst/>
          </a:prstGeom>
          <a:noFill/>
          <a:ln w="9525">
            <a:noFill/>
            <a:round/>
            <a:headEnd/>
            <a:tailEnd/>
          </a:ln>
        </p:spPr>
        <p:txBody>
          <a:bodyPr/>
          <a:lstStyle/>
          <a:p>
            <a:pPr marL="336550" indent="-336550" algn="l">
              <a:lnSpc>
                <a:spcPct val="90000"/>
              </a:lnSpc>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a:solidFill>
                  <a:schemeClr val="tx1"/>
                </a:solidFill>
              </a:rPr>
              <a:t>Haven </a:t>
            </a:r>
            <a:r>
              <a:rPr lang="en-US" sz="2800" dirty="0" err="1" smtClean="0">
                <a:solidFill>
                  <a:schemeClr val="tx1"/>
                </a:solidFill>
              </a:rPr>
              <a:t>stiger</a:t>
            </a:r>
            <a:r>
              <a:rPr lang="en-US" sz="2800" dirty="0" smtClean="0">
                <a:solidFill>
                  <a:schemeClr val="tx1"/>
                </a:solidFill>
              </a:rPr>
              <a:t>:</a:t>
            </a:r>
            <a:endParaRPr lang="en-US" sz="3200" dirty="0">
              <a:solidFill>
                <a:schemeClr val="tx1"/>
              </a:solidFill>
            </a:endParaRPr>
          </a:p>
        </p:txBody>
      </p:sp>
      <p:sp>
        <p:nvSpPr>
          <p:cNvPr id="22533" name="Rectangle 5"/>
          <p:cNvSpPr>
            <a:spLocks noChangeArrowheads="1"/>
          </p:cNvSpPr>
          <p:nvPr/>
        </p:nvSpPr>
        <p:spPr bwMode="auto">
          <a:xfrm>
            <a:off x="509588" y="4924003"/>
            <a:ext cx="8077200" cy="1313309"/>
          </a:xfrm>
          <a:prstGeom prst="rect">
            <a:avLst/>
          </a:prstGeom>
          <a:noFill/>
          <a:ln w="9525">
            <a:noFill/>
            <a:round/>
            <a:headEnd/>
            <a:tailEnd/>
          </a:ln>
        </p:spPr>
        <p:txBody>
          <a:bodyPr lIns="90000" tIns="46800" rIns="90000" bIns="46800">
            <a:spAutoFit/>
          </a:bodyPr>
          <a:lstStyle/>
          <a:p>
            <a:pPr algn="l">
              <a:lnSpc>
                <a:spcPct val="90000"/>
              </a:lnSpc>
              <a:spcBef>
                <a:spcPts val="5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200" i="1" dirty="0" err="1">
                <a:solidFill>
                  <a:srgbClr val="000000"/>
                </a:solidFill>
              </a:rPr>
              <a:t>Risken</a:t>
            </a:r>
            <a:r>
              <a:rPr lang="en-US" sz="2200" i="1" dirty="0">
                <a:solidFill>
                  <a:srgbClr val="000000"/>
                </a:solidFill>
              </a:rPr>
              <a:t> </a:t>
            </a:r>
            <a:r>
              <a:rPr lang="en-US" sz="2200" i="1" dirty="0" err="1" smtClean="0">
                <a:solidFill>
                  <a:srgbClr val="000000"/>
                </a:solidFill>
              </a:rPr>
              <a:t>är</a:t>
            </a:r>
            <a:r>
              <a:rPr lang="en-US" sz="2200" i="1" dirty="0" smtClean="0">
                <a:solidFill>
                  <a:srgbClr val="000000"/>
                </a:solidFill>
              </a:rPr>
              <a:t> </a:t>
            </a:r>
            <a:r>
              <a:rPr lang="en-US" sz="2200" i="1" dirty="0" err="1" smtClean="0">
                <a:solidFill>
                  <a:srgbClr val="000000"/>
                </a:solidFill>
              </a:rPr>
              <a:t>stor</a:t>
            </a:r>
            <a:r>
              <a:rPr lang="en-US" sz="2200" i="1" dirty="0" smtClean="0">
                <a:solidFill>
                  <a:srgbClr val="000000"/>
                </a:solidFill>
              </a:rPr>
              <a:t> </a:t>
            </a:r>
            <a:r>
              <a:rPr lang="en-US" sz="2200" i="1" dirty="0" err="1" smtClean="0">
                <a:solidFill>
                  <a:srgbClr val="000000"/>
                </a:solidFill>
              </a:rPr>
              <a:t>att</a:t>
            </a:r>
            <a:r>
              <a:rPr lang="en-US" sz="2200" i="1" dirty="0" smtClean="0">
                <a:solidFill>
                  <a:srgbClr val="000000"/>
                </a:solidFill>
              </a:rPr>
              <a:t> </a:t>
            </a:r>
            <a:r>
              <a:rPr lang="en-US" sz="2200" i="1" dirty="0" err="1">
                <a:solidFill>
                  <a:srgbClr val="000000"/>
                </a:solidFill>
              </a:rPr>
              <a:t>klimatförändringen</a:t>
            </a:r>
            <a:r>
              <a:rPr lang="en-US" sz="2200" i="1" dirty="0">
                <a:solidFill>
                  <a:srgbClr val="000000"/>
                </a:solidFill>
              </a:rPr>
              <a:t> </a:t>
            </a:r>
            <a:r>
              <a:rPr lang="en-US" sz="2200" i="1" dirty="0" err="1">
                <a:solidFill>
                  <a:srgbClr val="000000"/>
                </a:solidFill>
              </a:rPr>
              <a:t>kan</a:t>
            </a:r>
            <a:r>
              <a:rPr lang="en-US" sz="2200" i="1" dirty="0">
                <a:solidFill>
                  <a:srgbClr val="000000"/>
                </a:solidFill>
              </a:rPr>
              <a:t> </a:t>
            </a:r>
            <a:r>
              <a:rPr lang="en-US" sz="2200" i="1" dirty="0" err="1">
                <a:solidFill>
                  <a:srgbClr val="000000"/>
                </a:solidFill>
              </a:rPr>
              <a:t>växa</a:t>
            </a:r>
            <a:r>
              <a:rPr lang="en-US" sz="2200" i="1" dirty="0">
                <a:solidFill>
                  <a:srgbClr val="000000"/>
                </a:solidFill>
              </a:rPr>
              <a:t> </a:t>
            </a:r>
            <a:r>
              <a:rPr lang="en-US" sz="2200" i="1" dirty="0" err="1">
                <a:solidFill>
                  <a:srgbClr val="000000"/>
                </a:solidFill>
              </a:rPr>
              <a:t>bortom</a:t>
            </a:r>
            <a:r>
              <a:rPr lang="en-US" sz="2200" i="1" dirty="0">
                <a:solidFill>
                  <a:srgbClr val="000000"/>
                </a:solidFill>
              </a:rPr>
              <a:t> </a:t>
            </a:r>
            <a:r>
              <a:rPr lang="en-US" sz="2200" i="1" dirty="0" smtClean="0">
                <a:solidFill>
                  <a:srgbClr val="000000"/>
                </a:solidFill>
              </a:rPr>
              <a:t>all </a:t>
            </a:r>
            <a:r>
              <a:rPr lang="en-US" sz="2200" i="1" dirty="0" err="1" smtClean="0">
                <a:solidFill>
                  <a:srgbClr val="000000"/>
                </a:solidFill>
              </a:rPr>
              <a:t>kontroll</a:t>
            </a:r>
            <a:r>
              <a:rPr lang="en-US" sz="2200" i="1" dirty="0" smtClean="0">
                <a:solidFill>
                  <a:srgbClr val="000000"/>
                </a:solidFill>
              </a:rPr>
              <a:t>. </a:t>
            </a:r>
            <a:r>
              <a:rPr lang="en-US" sz="2200" i="1" dirty="0" err="1" smtClean="0">
                <a:solidFill>
                  <a:srgbClr val="000000"/>
                </a:solidFill>
              </a:rPr>
              <a:t>Det</a:t>
            </a:r>
            <a:r>
              <a:rPr lang="en-US" sz="2200" i="1" dirty="0" smtClean="0">
                <a:solidFill>
                  <a:srgbClr val="000000"/>
                </a:solidFill>
              </a:rPr>
              <a:t> </a:t>
            </a:r>
            <a:r>
              <a:rPr lang="en-US" sz="2200" i="1" dirty="0" err="1" smtClean="0">
                <a:solidFill>
                  <a:srgbClr val="000000"/>
                </a:solidFill>
              </a:rPr>
              <a:t>kan</a:t>
            </a:r>
            <a:r>
              <a:rPr lang="en-US" sz="2200" i="1" dirty="0" smtClean="0">
                <a:solidFill>
                  <a:srgbClr val="000000"/>
                </a:solidFill>
              </a:rPr>
              <a:t> </a:t>
            </a:r>
            <a:r>
              <a:rPr lang="en-US" sz="2200" i="1" dirty="0" err="1" smtClean="0">
                <a:solidFill>
                  <a:srgbClr val="000000"/>
                </a:solidFill>
              </a:rPr>
              <a:t>bli</a:t>
            </a:r>
            <a:r>
              <a:rPr lang="en-US" sz="2200" i="1" dirty="0" smtClean="0">
                <a:solidFill>
                  <a:srgbClr val="000000"/>
                </a:solidFill>
              </a:rPr>
              <a:t> </a:t>
            </a:r>
            <a:r>
              <a:rPr lang="en-US" sz="2200" i="1" dirty="0" err="1" smtClean="0">
                <a:solidFill>
                  <a:srgbClr val="000000"/>
                </a:solidFill>
              </a:rPr>
              <a:t>omöjligt</a:t>
            </a:r>
            <a:r>
              <a:rPr lang="en-US" sz="2200" i="1" dirty="0" smtClean="0">
                <a:solidFill>
                  <a:srgbClr val="000000"/>
                </a:solidFill>
              </a:rPr>
              <a:t> </a:t>
            </a:r>
            <a:r>
              <a:rPr lang="en-US" sz="2200" i="1" dirty="0" err="1">
                <a:solidFill>
                  <a:srgbClr val="000000"/>
                </a:solidFill>
              </a:rPr>
              <a:t>att</a:t>
            </a:r>
            <a:r>
              <a:rPr lang="en-US" sz="2200" i="1" dirty="0">
                <a:solidFill>
                  <a:srgbClr val="000000"/>
                </a:solidFill>
              </a:rPr>
              <a:t> </a:t>
            </a:r>
            <a:r>
              <a:rPr lang="en-US" sz="2200" i="1" dirty="0" err="1">
                <a:solidFill>
                  <a:srgbClr val="000000"/>
                </a:solidFill>
              </a:rPr>
              <a:t>stoppa</a:t>
            </a:r>
            <a:r>
              <a:rPr lang="en-US" sz="2200" i="1" dirty="0">
                <a:solidFill>
                  <a:srgbClr val="000000"/>
                </a:solidFill>
              </a:rPr>
              <a:t> </a:t>
            </a:r>
            <a:r>
              <a:rPr lang="en-US" sz="2200" i="1" dirty="0" err="1">
                <a:solidFill>
                  <a:srgbClr val="000000"/>
                </a:solidFill>
              </a:rPr>
              <a:t>trender</a:t>
            </a:r>
            <a:r>
              <a:rPr lang="en-US" sz="2200" i="1" dirty="0">
                <a:solidFill>
                  <a:srgbClr val="000000"/>
                </a:solidFill>
              </a:rPr>
              <a:t> </a:t>
            </a:r>
            <a:r>
              <a:rPr lang="en-US" sz="2200" i="1" dirty="0" err="1">
                <a:solidFill>
                  <a:srgbClr val="000000"/>
                </a:solidFill>
              </a:rPr>
              <a:t>som</a:t>
            </a:r>
            <a:r>
              <a:rPr lang="en-US" sz="2200" i="1" dirty="0">
                <a:solidFill>
                  <a:srgbClr val="000000"/>
                </a:solidFill>
              </a:rPr>
              <a:t> </a:t>
            </a:r>
            <a:r>
              <a:rPr lang="en-US" sz="2200" i="1" dirty="0" err="1" smtClean="0">
                <a:solidFill>
                  <a:srgbClr val="000000"/>
                </a:solidFill>
              </a:rPr>
              <a:t>stigande</a:t>
            </a:r>
            <a:r>
              <a:rPr lang="en-US" sz="2200" i="1" dirty="0" smtClean="0">
                <a:solidFill>
                  <a:srgbClr val="000000"/>
                </a:solidFill>
              </a:rPr>
              <a:t> </a:t>
            </a:r>
            <a:r>
              <a:rPr lang="en-US" sz="2200" i="1" dirty="0" err="1" smtClean="0">
                <a:solidFill>
                  <a:srgbClr val="000000"/>
                </a:solidFill>
              </a:rPr>
              <a:t>temperaturer</a:t>
            </a:r>
            <a:r>
              <a:rPr lang="en-US" sz="2200" i="1" dirty="0" smtClean="0">
                <a:solidFill>
                  <a:srgbClr val="000000"/>
                </a:solidFill>
              </a:rPr>
              <a:t>, </a:t>
            </a:r>
            <a:r>
              <a:rPr lang="en-US" sz="2200" i="1" dirty="0" err="1">
                <a:solidFill>
                  <a:srgbClr val="000000"/>
                </a:solidFill>
              </a:rPr>
              <a:t>isavsmältning</a:t>
            </a:r>
            <a:r>
              <a:rPr lang="en-US" sz="2200" i="1" dirty="0">
                <a:solidFill>
                  <a:srgbClr val="000000"/>
                </a:solidFill>
              </a:rPr>
              <a:t> </a:t>
            </a:r>
            <a:r>
              <a:rPr lang="en-US" sz="2200" i="1" dirty="0" err="1">
                <a:solidFill>
                  <a:srgbClr val="000000"/>
                </a:solidFill>
              </a:rPr>
              <a:t>och</a:t>
            </a:r>
            <a:r>
              <a:rPr lang="en-US" sz="2200" i="1" dirty="0">
                <a:solidFill>
                  <a:srgbClr val="000000"/>
                </a:solidFill>
              </a:rPr>
              <a:t> </a:t>
            </a:r>
            <a:r>
              <a:rPr lang="en-US" sz="2200" i="1" dirty="0" err="1">
                <a:solidFill>
                  <a:srgbClr val="000000"/>
                </a:solidFill>
              </a:rPr>
              <a:t>havshöjning</a:t>
            </a:r>
            <a:r>
              <a:rPr lang="en-US" sz="2200" i="1" dirty="0">
                <a:solidFill>
                  <a:srgbClr val="000000"/>
                </a:solidFill>
              </a:rPr>
              <a:t>, </a:t>
            </a:r>
            <a:r>
              <a:rPr lang="en-US" sz="2200" i="1" dirty="0" err="1">
                <a:solidFill>
                  <a:srgbClr val="000000"/>
                </a:solidFill>
              </a:rPr>
              <a:t>vilket</a:t>
            </a:r>
            <a:r>
              <a:rPr lang="en-US" sz="2200" i="1" dirty="0">
                <a:solidFill>
                  <a:srgbClr val="000000"/>
                </a:solidFill>
              </a:rPr>
              <a:t> </a:t>
            </a:r>
            <a:r>
              <a:rPr lang="en-US" sz="2200" i="1" dirty="0" err="1">
                <a:solidFill>
                  <a:srgbClr val="000000"/>
                </a:solidFill>
              </a:rPr>
              <a:t>skulle</a:t>
            </a:r>
            <a:r>
              <a:rPr lang="en-US" sz="2200" i="1" dirty="0">
                <a:solidFill>
                  <a:srgbClr val="000000"/>
                </a:solidFill>
              </a:rPr>
              <a:t> </a:t>
            </a:r>
            <a:r>
              <a:rPr lang="en-US" sz="2200" i="1" dirty="0" err="1">
                <a:solidFill>
                  <a:srgbClr val="000000"/>
                </a:solidFill>
              </a:rPr>
              <a:t>hota</a:t>
            </a:r>
            <a:r>
              <a:rPr lang="en-US" sz="2200" i="1" dirty="0">
                <a:solidFill>
                  <a:srgbClr val="000000"/>
                </a:solidFill>
              </a:rPr>
              <a:t> </a:t>
            </a:r>
            <a:r>
              <a:rPr lang="en-US" sz="2200" i="1" dirty="0" err="1">
                <a:solidFill>
                  <a:srgbClr val="000000"/>
                </a:solidFill>
              </a:rPr>
              <a:t>livsmedelsförsörjningen</a:t>
            </a:r>
            <a:r>
              <a:rPr lang="en-US" sz="2200" i="1" dirty="0">
                <a:solidFill>
                  <a:srgbClr val="000000"/>
                </a:solidFill>
              </a:rPr>
              <a:t> </a:t>
            </a:r>
            <a:r>
              <a:rPr lang="en-US" sz="2200" i="1" dirty="0" err="1">
                <a:solidFill>
                  <a:srgbClr val="000000"/>
                </a:solidFill>
              </a:rPr>
              <a:t>och</a:t>
            </a:r>
            <a:r>
              <a:rPr lang="en-US" sz="2200" i="1" dirty="0">
                <a:solidFill>
                  <a:srgbClr val="000000"/>
                </a:solidFill>
              </a:rPr>
              <a:t> </a:t>
            </a:r>
            <a:r>
              <a:rPr lang="en-US" sz="2200" i="1" dirty="0" err="1">
                <a:solidFill>
                  <a:srgbClr val="000000"/>
                </a:solidFill>
              </a:rPr>
              <a:t>skapa</a:t>
            </a:r>
            <a:r>
              <a:rPr lang="en-US" sz="2200" i="1" dirty="0">
                <a:solidFill>
                  <a:srgbClr val="000000"/>
                </a:solidFill>
              </a:rPr>
              <a:t> </a:t>
            </a:r>
            <a:r>
              <a:rPr lang="en-US" sz="2200" i="1" dirty="0" err="1">
                <a:solidFill>
                  <a:srgbClr val="000000"/>
                </a:solidFill>
              </a:rPr>
              <a:t>gigantiska</a:t>
            </a:r>
            <a:r>
              <a:rPr lang="en-US" sz="2200" i="1" dirty="0">
                <a:solidFill>
                  <a:srgbClr val="000000"/>
                </a:solidFill>
              </a:rPr>
              <a:t> </a:t>
            </a:r>
            <a:r>
              <a:rPr lang="en-US" sz="2200" i="1" dirty="0" err="1">
                <a:solidFill>
                  <a:srgbClr val="000000"/>
                </a:solidFill>
              </a:rPr>
              <a:t>flyktingströmmar</a:t>
            </a:r>
            <a:r>
              <a:rPr lang="en-US" sz="2200" i="1" dirty="0">
                <a:solidFill>
                  <a:srgbClr val="000000"/>
                </a:solidFill>
              </a:rPr>
              <a:t>.</a:t>
            </a:r>
          </a:p>
        </p:txBody>
      </p:sp>
      <p:sp>
        <p:nvSpPr>
          <p:cNvPr id="21511" name="Line 6"/>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1512" name="Text Box 7"/>
          <p:cNvSpPr txBox="1">
            <a:spLocks noChangeArrowheads="1"/>
          </p:cNvSpPr>
          <p:nvPr/>
        </p:nvSpPr>
        <p:spPr bwMode="auto">
          <a:xfrm>
            <a:off x="6924675" y="64912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9" name="Text Box 4"/>
          <p:cNvSpPr txBox="1">
            <a:spLocks noChangeArrowheads="1"/>
          </p:cNvSpPr>
          <p:nvPr/>
        </p:nvSpPr>
        <p:spPr bwMode="auto">
          <a:xfrm>
            <a:off x="467544" y="1988841"/>
            <a:ext cx="8229600" cy="792088"/>
          </a:xfrm>
          <a:prstGeom prst="rect">
            <a:avLst/>
          </a:prstGeom>
          <a:noFill/>
          <a:ln w="9525">
            <a:noFill/>
            <a:round/>
            <a:headEnd/>
            <a:tailEnd/>
          </a:ln>
        </p:spPr>
        <p:txBody>
          <a:bodyPr/>
          <a:lstStyle/>
          <a:p>
            <a:pPr marL="736600" lvl="1" indent="-27940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600" dirty="0" err="1" smtClean="0">
                <a:solidFill>
                  <a:schemeClr val="tx1"/>
                </a:solidFill>
              </a:rPr>
              <a:t>Landisarna</a:t>
            </a:r>
            <a:r>
              <a:rPr lang="en-US" sz="2600" dirty="0" smtClean="0">
                <a:solidFill>
                  <a:schemeClr val="tx1"/>
                </a:solidFill>
              </a:rPr>
              <a:t> </a:t>
            </a:r>
            <a:r>
              <a:rPr lang="en-US" sz="2600" dirty="0" err="1">
                <a:solidFill>
                  <a:schemeClr val="tx1"/>
                </a:solidFill>
              </a:rPr>
              <a:t>på</a:t>
            </a:r>
            <a:r>
              <a:rPr lang="en-US" sz="2600" dirty="0">
                <a:solidFill>
                  <a:schemeClr val="tx1"/>
                </a:solidFill>
              </a:rPr>
              <a:t> </a:t>
            </a:r>
            <a:r>
              <a:rPr lang="en-US" sz="2600" dirty="0" err="1">
                <a:solidFill>
                  <a:schemeClr val="tx1"/>
                </a:solidFill>
              </a:rPr>
              <a:t>Grönland</a:t>
            </a:r>
            <a:r>
              <a:rPr lang="en-US" sz="2600" dirty="0">
                <a:solidFill>
                  <a:schemeClr val="tx1"/>
                </a:solidFill>
              </a:rPr>
              <a:t> </a:t>
            </a:r>
            <a:r>
              <a:rPr lang="en-US" sz="2600" dirty="0" err="1">
                <a:solidFill>
                  <a:schemeClr val="tx1"/>
                </a:solidFill>
              </a:rPr>
              <a:t>och</a:t>
            </a:r>
            <a:r>
              <a:rPr lang="en-US" sz="2600" dirty="0">
                <a:solidFill>
                  <a:schemeClr val="tx1"/>
                </a:solidFill>
              </a:rPr>
              <a:t> </a:t>
            </a:r>
            <a:r>
              <a:rPr lang="en-US" sz="2600" dirty="0" err="1">
                <a:solidFill>
                  <a:schemeClr val="tx1"/>
                </a:solidFill>
              </a:rPr>
              <a:t>Västantarktis</a:t>
            </a:r>
            <a:r>
              <a:rPr lang="en-US" sz="2600" dirty="0">
                <a:solidFill>
                  <a:schemeClr val="tx1"/>
                </a:solidFill>
              </a:rPr>
              <a:t> </a:t>
            </a:r>
            <a:r>
              <a:rPr lang="en-US" sz="2600" dirty="0" err="1">
                <a:solidFill>
                  <a:schemeClr val="tx1"/>
                </a:solidFill>
              </a:rPr>
              <a:t>smälter</a:t>
            </a:r>
            <a:r>
              <a:rPr lang="en-US" sz="2600" dirty="0">
                <a:solidFill>
                  <a:schemeClr val="tx1"/>
                </a:solidFill>
              </a:rPr>
              <a:t> </a:t>
            </a:r>
            <a:r>
              <a:rPr lang="en-US" sz="2600" dirty="0" err="1">
                <a:solidFill>
                  <a:schemeClr val="tx1"/>
                </a:solidFill>
              </a:rPr>
              <a:t>i</a:t>
            </a:r>
            <a:r>
              <a:rPr lang="en-US" sz="2600" dirty="0">
                <a:solidFill>
                  <a:schemeClr val="tx1"/>
                </a:solidFill>
              </a:rPr>
              <a:t> en </a:t>
            </a:r>
            <a:r>
              <a:rPr lang="en-US" sz="2600" dirty="0" err="1">
                <a:solidFill>
                  <a:schemeClr val="tx1"/>
                </a:solidFill>
              </a:rPr>
              <a:t>allt</a:t>
            </a:r>
            <a:r>
              <a:rPr lang="en-US" sz="2600" dirty="0">
                <a:solidFill>
                  <a:schemeClr val="tx1"/>
                </a:solidFill>
              </a:rPr>
              <a:t> </a:t>
            </a:r>
            <a:r>
              <a:rPr lang="en-US" sz="2600" dirty="0" err="1">
                <a:solidFill>
                  <a:schemeClr val="tx1"/>
                </a:solidFill>
              </a:rPr>
              <a:t>snabbare</a:t>
            </a:r>
            <a:r>
              <a:rPr lang="en-US" sz="2600" dirty="0">
                <a:solidFill>
                  <a:schemeClr val="tx1"/>
                </a:solidFill>
              </a:rPr>
              <a:t> </a:t>
            </a:r>
            <a:r>
              <a:rPr lang="en-US" sz="2600" dirty="0" err="1" smtClean="0">
                <a:solidFill>
                  <a:schemeClr val="tx1"/>
                </a:solidFill>
              </a:rPr>
              <a:t>takt</a:t>
            </a:r>
            <a:r>
              <a:rPr lang="en-US" sz="2600" dirty="0" smtClean="0">
                <a:solidFill>
                  <a:schemeClr val="tx1"/>
                </a:solidFill>
              </a:rPr>
              <a:t>.</a:t>
            </a:r>
            <a:endParaRPr lang="en-US" sz="3200" dirty="0">
              <a:solidFill>
                <a:schemeClr val="tx1"/>
              </a:solidFill>
            </a:endParaRPr>
          </a:p>
        </p:txBody>
      </p:sp>
      <p:sp>
        <p:nvSpPr>
          <p:cNvPr id="10" name="Text Box 4"/>
          <p:cNvSpPr txBox="1">
            <a:spLocks noChangeArrowheads="1"/>
          </p:cNvSpPr>
          <p:nvPr/>
        </p:nvSpPr>
        <p:spPr bwMode="auto">
          <a:xfrm>
            <a:off x="467544" y="2823319"/>
            <a:ext cx="8229600" cy="893713"/>
          </a:xfrm>
          <a:prstGeom prst="rect">
            <a:avLst/>
          </a:prstGeom>
          <a:noFill/>
          <a:ln w="9525">
            <a:noFill/>
            <a:round/>
            <a:headEnd/>
            <a:tailEnd/>
          </a:ln>
        </p:spPr>
        <p:txBody>
          <a:bodyPr/>
          <a:lstStyle/>
          <a:p>
            <a:pPr marL="736600" lvl="1" indent="-27940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600" dirty="0" err="1" smtClean="0">
                <a:solidFill>
                  <a:schemeClr val="tx1"/>
                </a:solidFill>
              </a:rPr>
              <a:t>Tillsammans</a:t>
            </a:r>
            <a:r>
              <a:rPr lang="en-US" sz="2600" dirty="0" smtClean="0">
                <a:solidFill>
                  <a:schemeClr val="tx1"/>
                </a:solidFill>
              </a:rPr>
              <a:t> </a:t>
            </a:r>
            <a:r>
              <a:rPr lang="en-US" sz="2600" dirty="0" err="1">
                <a:solidFill>
                  <a:schemeClr val="tx1"/>
                </a:solidFill>
              </a:rPr>
              <a:t>innehåller</a:t>
            </a:r>
            <a:r>
              <a:rPr lang="en-US" sz="2600" dirty="0">
                <a:solidFill>
                  <a:schemeClr val="tx1"/>
                </a:solidFill>
              </a:rPr>
              <a:t> de </a:t>
            </a:r>
            <a:r>
              <a:rPr lang="en-US" sz="2600" dirty="0" err="1">
                <a:solidFill>
                  <a:schemeClr val="tx1"/>
                </a:solidFill>
              </a:rPr>
              <a:t>tillräckligt</a:t>
            </a:r>
            <a:r>
              <a:rPr lang="en-US" sz="2600" dirty="0">
                <a:solidFill>
                  <a:schemeClr val="tx1"/>
                </a:solidFill>
              </a:rPr>
              <a:t> </a:t>
            </a:r>
            <a:r>
              <a:rPr lang="en-US" sz="2600" dirty="0" err="1" smtClean="0">
                <a:solidFill>
                  <a:schemeClr val="tx1"/>
                </a:solidFill>
              </a:rPr>
              <a:t>mycket</a:t>
            </a:r>
            <a:r>
              <a:rPr lang="en-US" sz="2600" dirty="0" smtClean="0">
                <a:solidFill>
                  <a:schemeClr val="tx1"/>
                </a:solidFill>
              </a:rPr>
              <a:t> </a:t>
            </a:r>
            <a:r>
              <a:rPr lang="en-US" sz="2600" dirty="0" err="1" smtClean="0">
                <a:solidFill>
                  <a:schemeClr val="tx1"/>
                </a:solidFill>
              </a:rPr>
              <a:t>vatten</a:t>
            </a:r>
            <a:r>
              <a:rPr lang="en-US" sz="2600" dirty="0" smtClean="0">
                <a:solidFill>
                  <a:schemeClr val="tx1"/>
                </a:solidFill>
              </a:rPr>
              <a:t> </a:t>
            </a:r>
            <a:r>
              <a:rPr lang="en-US" sz="2600" dirty="0" err="1">
                <a:solidFill>
                  <a:schemeClr val="tx1"/>
                </a:solidFill>
              </a:rPr>
              <a:t>för</a:t>
            </a:r>
            <a:r>
              <a:rPr lang="en-US" sz="2600" dirty="0">
                <a:solidFill>
                  <a:schemeClr val="tx1"/>
                </a:solidFill>
              </a:rPr>
              <a:t> </a:t>
            </a:r>
            <a:r>
              <a:rPr lang="en-US" sz="2600" dirty="0" err="1">
                <a:solidFill>
                  <a:schemeClr val="tx1"/>
                </a:solidFill>
              </a:rPr>
              <a:t>att</a:t>
            </a:r>
            <a:r>
              <a:rPr lang="en-US" sz="2600" dirty="0">
                <a:solidFill>
                  <a:schemeClr val="tx1"/>
                </a:solidFill>
              </a:rPr>
              <a:t> </a:t>
            </a:r>
            <a:r>
              <a:rPr lang="en-US" sz="2600" dirty="0" err="1">
                <a:solidFill>
                  <a:schemeClr val="tx1"/>
                </a:solidFill>
              </a:rPr>
              <a:t>höja</a:t>
            </a:r>
            <a:r>
              <a:rPr lang="en-US" sz="2600" dirty="0">
                <a:solidFill>
                  <a:schemeClr val="tx1"/>
                </a:solidFill>
              </a:rPr>
              <a:t> haven med 12 </a:t>
            </a:r>
            <a:r>
              <a:rPr lang="en-US" sz="2600" dirty="0" smtClean="0">
                <a:solidFill>
                  <a:schemeClr val="tx1"/>
                </a:solidFill>
              </a:rPr>
              <a:t>meter.</a:t>
            </a:r>
            <a:endParaRPr lang="en-US" sz="2600" dirty="0">
              <a:solidFill>
                <a:schemeClr val="tx1"/>
              </a:solidFill>
            </a:endParaRPr>
          </a:p>
          <a:p>
            <a:pPr marL="336550" indent="-336550" algn="l">
              <a:lnSpc>
                <a:spcPct val="90000"/>
              </a:lnSpc>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chemeClr val="tx1"/>
              </a:solidFill>
            </a:endParaRPr>
          </a:p>
          <a:p>
            <a:pPr marL="336550" indent="-336550" algn="l">
              <a:lnSpc>
                <a:spcPct val="90000"/>
              </a:lnSpc>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chemeClr val="tx1"/>
              </a:solidFill>
            </a:endParaRPr>
          </a:p>
        </p:txBody>
      </p:sp>
      <p:sp>
        <p:nvSpPr>
          <p:cNvPr id="11" name="Text Box 4"/>
          <p:cNvSpPr txBox="1">
            <a:spLocks noChangeArrowheads="1"/>
          </p:cNvSpPr>
          <p:nvPr/>
        </p:nvSpPr>
        <p:spPr bwMode="auto">
          <a:xfrm>
            <a:off x="467544" y="3645024"/>
            <a:ext cx="8229600" cy="1080120"/>
          </a:xfrm>
          <a:prstGeom prst="rect">
            <a:avLst/>
          </a:prstGeom>
          <a:noFill/>
          <a:ln w="9525">
            <a:noFill/>
            <a:round/>
            <a:headEnd/>
            <a:tailEnd/>
          </a:ln>
        </p:spPr>
        <p:txBody>
          <a:bodyPr/>
          <a:lstStyle/>
          <a:p>
            <a:pPr marL="736600" lvl="1" indent="-27940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600" dirty="0" smtClean="0">
                <a:solidFill>
                  <a:schemeClr val="tx1"/>
                </a:solidFill>
              </a:rPr>
              <a:t>En </a:t>
            </a:r>
            <a:r>
              <a:rPr lang="en-US" sz="2600" dirty="0">
                <a:solidFill>
                  <a:schemeClr val="tx1"/>
                </a:solidFill>
              </a:rPr>
              <a:t>10-meters </a:t>
            </a:r>
            <a:r>
              <a:rPr lang="en-US" sz="2600" dirty="0" err="1">
                <a:solidFill>
                  <a:schemeClr val="tx1"/>
                </a:solidFill>
              </a:rPr>
              <a:t>havshöjning</a:t>
            </a:r>
            <a:r>
              <a:rPr lang="en-US" sz="2600" dirty="0">
                <a:solidFill>
                  <a:schemeClr val="tx1"/>
                </a:solidFill>
              </a:rPr>
              <a:t> </a:t>
            </a:r>
            <a:r>
              <a:rPr lang="en-US" sz="2600" dirty="0" err="1">
                <a:solidFill>
                  <a:schemeClr val="tx1"/>
                </a:solidFill>
              </a:rPr>
              <a:t>skulle</a:t>
            </a:r>
            <a:r>
              <a:rPr lang="en-US" sz="2600" dirty="0">
                <a:solidFill>
                  <a:schemeClr val="tx1"/>
                </a:solidFill>
              </a:rPr>
              <a:t> </a:t>
            </a:r>
            <a:r>
              <a:rPr lang="en-US" sz="2600" dirty="0" err="1">
                <a:solidFill>
                  <a:schemeClr val="tx1"/>
                </a:solidFill>
              </a:rPr>
              <a:t>översvämma</a:t>
            </a:r>
            <a:r>
              <a:rPr lang="en-US" sz="2600" dirty="0">
                <a:solidFill>
                  <a:schemeClr val="tx1"/>
                </a:solidFill>
              </a:rPr>
              <a:t> </a:t>
            </a:r>
            <a:r>
              <a:rPr lang="en-US" sz="2600" dirty="0" err="1">
                <a:solidFill>
                  <a:schemeClr val="tx1"/>
                </a:solidFill>
              </a:rPr>
              <a:t>kustområden</a:t>
            </a:r>
            <a:r>
              <a:rPr lang="en-US" sz="2600" dirty="0">
                <a:solidFill>
                  <a:schemeClr val="tx1"/>
                </a:solidFill>
              </a:rPr>
              <a:t> </a:t>
            </a:r>
            <a:r>
              <a:rPr lang="en-US" sz="2600" dirty="0" err="1" smtClean="0">
                <a:solidFill>
                  <a:schemeClr val="tx1"/>
                </a:solidFill>
              </a:rPr>
              <a:t>där</a:t>
            </a:r>
            <a:r>
              <a:rPr lang="en-US" sz="2600" dirty="0" smtClean="0">
                <a:solidFill>
                  <a:schemeClr val="tx1"/>
                </a:solidFill>
              </a:rPr>
              <a:t> </a:t>
            </a:r>
            <a:r>
              <a:rPr lang="en-US" sz="2600" dirty="0" err="1" smtClean="0">
                <a:solidFill>
                  <a:schemeClr val="tx1"/>
                </a:solidFill>
              </a:rPr>
              <a:t>mer</a:t>
            </a:r>
            <a:r>
              <a:rPr lang="en-US" sz="2600" dirty="0" smtClean="0">
                <a:solidFill>
                  <a:schemeClr val="tx1"/>
                </a:solidFill>
              </a:rPr>
              <a:t> </a:t>
            </a:r>
            <a:r>
              <a:rPr lang="en-US" sz="2600" dirty="0" err="1">
                <a:solidFill>
                  <a:schemeClr val="tx1"/>
                </a:solidFill>
              </a:rPr>
              <a:t>än</a:t>
            </a:r>
            <a:r>
              <a:rPr lang="en-US" sz="2600" dirty="0">
                <a:solidFill>
                  <a:schemeClr val="tx1"/>
                </a:solidFill>
              </a:rPr>
              <a:t> 600 </a:t>
            </a:r>
            <a:r>
              <a:rPr lang="en-US" sz="2600" dirty="0" err="1">
                <a:solidFill>
                  <a:schemeClr val="tx1"/>
                </a:solidFill>
              </a:rPr>
              <a:t>miljoner</a:t>
            </a:r>
            <a:r>
              <a:rPr lang="en-US" sz="2600" dirty="0">
                <a:solidFill>
                  <a:schemeClr val="tx1"/>
                </a:solidFill>
              </a:rPr>
              <a:t> </a:t>
            </a:r>
            <a:r>
              <a:rPr lang="en-US" sz="2600" dirty="0" err="1" smtClean="0">
                <a:solidFill>
                  <a:schemeClr val="tx1"/>
                </a:solidFill>
              </a:rPr>
              <a:t>människor</a:t>
            </a:r>
            <a:r>
              <a:rPr lang="en-US" sz="2600" dirty="0" smtClean="0">
                <a:solidFill>
                  <a:schemeClr val="tx1"/>
                </a:solidFill>
              </a:rPr>
              <a:t> </a:t>
            </a:r>
            <a:r>
              <a:rPr lang="en-US" sz="2600" dirty="0" err="1" smtClean="0">
                <a:solidFill>
                  <a:schemeClr val="tx1"/>
                </a:solidFill>
              </a:rPr>
              <a:t>idag</a:t>
            </a:r>
            <a:r>
              <a:rPr lang="en-US" sz="2600" dirty="0" smtClean="0">
                <a:solidFill>
                  <a:schemeClr val="tx1"/>
                </a:solidFill>
              </a:rPr>
              <a:t> </a:t>
            </a:r>
            <a:r>
              <a:rPr lang="en-US" sz="2600" dirty="0" err="1" smtClean="0">
                <a:solidFill>
                  <a:schemeClr val="tx1"/>
                </a:solidFill>
              </a:rPr>
              <a:t>har</a:t>
            </a:r>
            <a:r>
              <a:rPr lang="en-US" sz="2600" dirty="0" smtClean="0">
                <a:solidFill>
                  <a:schemeClr val="tx1"/>
                </a:solidFill>
              </a:rPr>
              <a:t> </a:t>
            </a:r>
            <a:r>
              <a:rPr lang="en-US" sz="2600" dirty="0" err="1" smtClean="0">
                <a:solidFill>
                  <a:schemeClr val="tx1"/>
                </a:solidFill>
              </a:rPr>
              <a:t>sina</a:t>
            </a:r>
            <a:r>
              <a:rPr lang="en-US" sz="2600" dirty="0" smtClean="0">
                <a:solidFill>
                  <a:schemeClr val="tx1"/>
                </a:solidFill>
              </a:rPr>
              <a:t> hem.</a:t>
            </a:r>
            <a:endParaRPr lang="en-US" sz="2600" dirty="0">
              <a:solidFill>
                <a:schemeClr val="tx1"/>
              </a:solidFill>
            </a:endParaRPr>
          </a:p>
          <a:p>
            <a:pPr marL="336550" indent="-336550" algn="l">
              <a:lnSpc>
                <a:spcPct val="90000"/>
              </a:lnSpc>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chemeClr val="tx1"/>
              </a:solidFill>
            </a:endParaRPr>
          </a:p>
          <a:p>
            <a:pPr marL="336550" indent="-336550" algn="l">
              <a:lnSpc>
                <a:spcPct val="90000"/>
              </a:lnSpc>
              <a:spcBef>
                <a:spcPts val="8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2" grpId="0"/>
      <p:bldP spid="22533" grpId="0"/>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3554" name="Rectangle 2"/>
          <p:cNvSpPr>
            <a:spLocks noChangeArrowheads="1"/>
          </p:cNvSpPr>
          <p:nvPr/>
        </p:nvSpPr>
        <p:spPr bwMode="auto">
          <a:xfrm>
            <a:off x="449263" y="1520825"/>
            <a:ext cx="8229600" cy="4860503"/>
          </a:xfrm>
          <a:prstGeom prst="rect">
            <a:avLst/>
          </a:prstGeom>
          <a:solidFill>
            <a:srgbClr val="FFFFFF">
              <a:alpha val="89803"/>
            </a:srgbClr>
          </a:solidFill>
          <a:ln w="9525">
            <a:noFill/>
            <a:round/>
            <a:headEnd/>
            <a:tailEnd/>
          </a:ln>
        </p:spPr>
        <p:txBody>
          <a:bodyPr wrap="none" anchor="ctr"/>
          <a:lstStyle/>
          <a:p>
            <a:endParaRPr lang="sv-SE"/>
          </a:p>
        </p:txBody>
      </p:sp>
      <p:sp>
        <p:nvSpPr>
          <p:cNvPr id="23555" name="Text Box 3"/>
          <p:cNvSpPr txBox="1">
            <a:spLocks noChangeArrowheads="1"/>
          </p:cNvSpPr>
          <p:nvPr/>
        </p:nvSpPr>
        <p:spPr bwMode="auto">
          <a:xfrm>
            <a:off x="457200" y="1597025"/>
            <a:ext cx="8229600" cy="967879"/>
          </a:xfrm>
          <a:prstGeom prst="rect">
            <a:avLst/>
          </a:prstGeom>
          <a:noFill/>
          <a:ln w="9525">
            <a:noFill/>
            <a:round/>
            <a:headEnd/>
            <a:tailEnd/>
          </a:ln>
        </p:spPr>
        <p:txBody>
          <a:bodyPr/>
          <a:lstStyle/>
          <a:p>
            <a:pPr marL="336550" indent="-336550" algn="l">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a:solidFill>
                  <a:srgbClr val="000000"/>
                </a:solidFill>
              </a:rPr>
              <a:t>Livsmedelsbrist</a:t>
            </a:r>
            <a:r>
              <a:rPr lang="en-US" sz="2800" dirty="0">
                <a:solidFill>
                  <a:srgbClr val="000000"/>
                </a:solidFill>
              </a:rPr>
              <a:t> </a:t>
            </a:r>
            <a:r>
              <a:rPr lang="en-US" sz="2800" dirty="0" err="1" smtClean="0">
                <a:solidFill>
                  <a:srgbClr val="000000"/>
                </a:solidFill>
              </a:rPr>
              <a:t>har</a:t>
            </a:r>
            <a:r>
              <a:rPr lang="en-US" sz="2800" dirty="0" smtClean="0">
                <a:solidFill>
                  <a:srgbClr val="000000"/>
                </a:solidFill>
              </a:rPr>
              <a:t> </a:t>
            </a:r>
            <a:r>
              <a:rPr lang="en-US" sz="2800" dirty="0" err="1" smtClean="0">
                <a:solidFill>
                  <a:srgbClr val="000000"/>
                </a:solidFill>
              </a:rPr>
              <a:t>orsakat</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många</a:t>
            </a:r>
            <a:r>
              <a:rPr lang="en-US" sz="2800" dirty="0" smtClean="0">
                <a:solidFill>
                  <a:srgbClr val="000000"/>
                </a:solidFill>
              </a:rPr>
              <a:t> </a:t>
            </a:r>
            <a:r>
              <a:rPr lang="en-US" sz="2800" dirty="0" err="1" smtClean="0">
                <a:solidFill>
                  <a:srgbClr val="000000"/>
                </a:solidFill>
              </a:rPr>
              <a:t>civilisa-tioner</a:t>
            </a:r>
            <a:r>
              <a:rPr lang="en-US" sz="2800" dirty="0" smtClean="0">
                <a:solidFill>
                  <a:srgbClr val="000000"/>
                </a:solidFill>
              </a:rPr>
              <a:t>, </a:t>
            </a:r>
            <a:r>
              <a:rPr lang="en-US" sz="2800" dirty="0" err="1" smtClean="0">
                <a:solidFill>
                  <a:srgbClr val="000000"/>
                </a:solidFill>
              </a:rPr>
              <a:t>som</a:t>
            </a:r>
            <a:r>
              <a:rPr lang="en-US" sz="2800" dirty="0" smtClean="0">
                <a:solidFill>
                  <a:srgbClr val="000000"/>
                </a:solidFill>
              </a:rPr>
              <a:t> </a:t>
            </a:r>
            <a:r>
              <a:rPr lang="en-US" sz="2800" dirty="0" err="1" smtClean="0">
                <a:solidFill>
                  <a:srgbClr val="000000"/>
                </a:solidFill>
              </a:rPr>
              <a:t>t.ex</a:t>
            </a:r>
            <a:r>
              <a:rPr lang="en-US" sz="2800" dirty="0" smtClean="0">
                <a:solidFill>
                  <a:srgbClr val="000000"/>
                </a:solidFill>
              </a:rPr>
              <a:t> </a:t>
            </a:r>
            <a:r>
              <a:rPr lang="en-US" sz="2800" dirty="0" err="1" smtClean="0">
                <a:solidFill>
                  <a:srgbClr val="000000"/>
                </a:solidFill>
              </a:rPr>
              <a:t>majakulturen</a:t>
            </a:r>
            <a:r>
              <a:rPr lang="en-US" sz="2800" dirty="0" smtClean="0">
                <a:solidFill>
                  <a:srgbClr val="000000"/>
                </a:solidFill>
              </a:rPr>
              <a:t>, </a:t>
            </a:r>
            <a:r>
              <a:rPr lang="en-US" sz="2800" dirty="0" err="1" smtClean="0">
                <a:solidFill>
                  <a:srgbClr val="000000"/>
                </a:solidFill>
              </a:rPr>
              <a:t>gått</a:t>
            </a:r>
            <a:r>
              <a:rPr lang="en-US" sz="2800" dirty="0" smtClean="0">
                <a:solidFill>
                  <a:srgbClr val="000000"/>
                </a:solidFill>
              </a:rPr>
              <a:t> under.</a:t>
            </a:r>
            <a:endParaRPr lang="en-US" sz="2800" dirty="0">
              <a:solidFill>
                <a:srgbClr val="000000"/>
              </a:solidFill>
            </a:endParaRPr>
          </a:p>
          <a:p>
            <a:pPr marL="336550" indent="-336550" algn="l">
              <a:spcBef>
                <a:spcPts val="175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a:p>
            <a:pPr marL="336550" indent="-336550" algn="l">
              <a:spcBef>
                <a:spcPts val="175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a:p>
            <a:pPr marL="336550" indent="-336550" algn="l">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
        <p:nvSpPr>
          <p:cNvPr id="22533" name="Text Box 4"/>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Steven Allan</a:t>
            </a:r>
          </a:p>
        </p:txBody>
      </p:sp>
      <p:sp>
        <p:nvSpPr>
          <p:cNvPr id="22534" name="Rectangle 5"/>
          <p:cNvSpPr>
            <a:spLocks noChangeArrowheads="1"/>
          </p:cNvSpPr>
          <p:nvPr/>
        </p:nvSpPr>
        <p:spPr bwMode="auto">
          <a:xfrm>
            <a:off x="609600" y="241300"/>
            <a:ext cx="8229600" cy="1143000"/>
          </a:xfrm>
          <a:prstGeom prst="rect">
            <a:avLst/>
          </a:prstGeom>
          <a:noFill/>
          <a:ln w="9525">
            <a:noFill/>
            <a:round/>
            <a:headEnd/>
            <a:tailEnd/>
          </a:ln>
        </p:spPr>
        <p:txBody>
          <a:bodyPr lIns="90000" tIns="46800" rIns="90000" bIns="46800"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000000"/>
                </a:solidFill>
              </a:rPr>
              <a:t>Är maten den svaga länken?</a:t>
            </a:r>
          </a:p>
        </p:txBody>
      </p:sp>
      <p:sp>
        <p:nvSpPr>
          <p:cNvPr id="22535" name="Line 6"/>
          <p:cNvSpPr>
            <a:spLocks noChangeShapeType="1"/>
          </p:cNvSpPr>
          <p:nvPr/>
        </p:nvSpPr>
        <p:spPr bwMode="auto">
          <a:xfrm>
            <a:off x="914400" y="1204913"/>
            <a:ext cx="8229600" cy="1587"/>
          </a:xfrm>
          <a:prstGeom prst="line">
            <a:avLst/>
          </a:prstGeom>
          <a:noFill/>
          <a:ln w="38160">
            <a:solidFill>
              <a:srgbClr val="000000"/>
            </a:solidFill>
            <a:miter lim="800000"/>
            <a:headEnd/>
            <a:tailEnd/>
          </a:ln>
        </p:spPr>
        <p:txBody>
          <a:bodyPr/>
          <a:lstStyle/>
          <a:p>
            <a:endParaRPr lang="sv-SE"/>
          </a:p>
        </p:txBody>
      </p:sp>
      <p:sp>
        <p:nvSpPr>
          <p:cNvPr id="8" name="Text Box 3"/>
          <p:cNvSpPr txBox="1">
            <a:spLocks noChangeArrowheads="1"/>
          </p:cNvSpPr>
          <p:nvPr/>
        </p:nvSpPr>
        <p:spPr bwMode="auto">
          <a:xfrm>
            <a:off x="467544" y="2492897"/>
            <a:ext cx="8136904" cy="1008112"/>
          </a:xfrm>
          <a:prstGeom prst="rect">
            <a:avLst/>
          </a:prstGeom>
          <a:noFill/>
          <a:ln w="9525">
            <a:noFill/>
            <a:round/>
            <a:headEnd/>
            <a:tailEnd/>
          </a:ln>
        </p:spPr>
        <p:txBody>
          <a:bodyPr/>
          <a:lstStyle/>
          <a:p>
            <a:pPr marL="336550" indent="-336550" algn="l">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Skulle</a:t>
            </a:r>
            <a:r>
              <a:rPr lang="en-US" sz="2800" dirty="0" smtClean="0">
                <a:solidFill>
                  <a:srgbClr val="000000"/>
                </a:solidFill>
              </a:rPr>
              <a:t> </a:t>
            </a:r>
            <a:r>
              <a:rPr lang="en-US" sz="2800" dirty="0" err="1">
                <a:solidFill>
                  <a:srgbClr val="000000"/>
                </a:solidFill>
              </a:rPr>
              <a:t>maten</a:t>
            </a:r>
            <a:r>
              <a:rPr lang="en-US" sz="2800" dirty="0">
                <a:solidFill>
                  <a:srgbClr val="000000"/>
                </a:solidFill>
              </a:rPr>
              <a:t> </a:t>
            </a:r>
            <a:r>
              <a:rPr lang="en-US" sz="2800" dirty="0" err="1">
                <a:solidFill>
                  <a:srgbClr val="000000"/>
                </a:solidFill>
              </a:rPr>
              <a:t>kunna</a:t>
            </a:r>
            <a:r>
              <a:rPr lang="en-US" sz="2800" dirty="0">
                <a:solidFill>
                  <a:srgbClr val="000000"/>
                </a:solidFill>
              </a:rPr>
              <a:t> </a:t>
            </a:r>
            <a:r>
              <a:rPr lang="en-US" sz="2800" dirty="0" err="1">
                <a:solidFill>
                  <a:srgbClr val="000000"/>
                </a:solidFill>
              </a:rPr>
              <a:t>vara</a:t>
            </a:r>
            <a:r>
              <a:rPr lang="en-US" sz="2800" dirty="0">
                <a:solidFill>
                  <a:srgbClr val="000000"/>
                </a:solidFill>
              </a:rPr>
              <a:t> den </a:t>
            </a:r>
            <a:r>
              <a:rPr lang="en-US" sz="2800" dirty="0" err="1">
                <a:solidFill>
                  <a:srgbClr val="000000"/>
                </a:solidFill>
              </a:rPr>
              <a:t>svaga</a:t>
            </a:r>
            <a:r>
              <a:rPr lang="en-US" sz="2800" dirty="0">
                <a:solidFill>
                  <a:srgbClr val="000000"/>
                </a:solidFill>
              </a:rPr>
              <a:t> </a:t>
            </a:r>
            <a:r>
              <a:rPr lang="en-US" sz="2800" dirty="0" err="1">
                <a:solidFill>
                  <a:srgbClr val="000000"/>
                </a:solidFill>
              </a:rPr>
              <a:t>länken</a:t>
            </a:r>
            <a:r>
              <a:rPr lang="en-US" sz="2800" dirty="0">
                <a:solidFill>
                  <a:srgbClr val="000000"/>
                </a:solidFill>
              </a:rPr>
              <a:t> </a:t>
            </a:r>
            <a:r>
              <a:rPr lang="en-US" sz="2800" dirty="0" err="1" smtClean="0">
                <a:solidFill>
                  <a:srgbClr val="000000"/>
                </a:solidFill>
              </a:rPr>
              <a:t>även</a:t>
            </a:r>
            <a:r>
              <a:rPr lang="en-US" sz="2800" dirty="0" smtClean="0">
                <a:solidFill>
                  <a:srgbClr val="000000"/>
                </a:solidFill>
              </a:rPr>
              <a:t> </a:t>
            </a:r>
            <a:r>
              <a:rPr lang="en-US" sz="2800" dirty="0" err="1" smtClean="0">
                <a:solidFill>
                  <a:srgbClr val="000000"/>
                </a:solidFill>
              </a:rPr>
              <a:t>för</a:t>
            </a:r>
            <a:r>
              <a:rPr lang="en-US" sz="2800" dirty="0" smtClean="0">
                <a:solidFill>
                  <a:srgbClr val="000000"/>
                </a:solidFill>
              </a:rPr>
              <a:t> </a:t>
            </a:r>
            <a:r>
              <a:rPr lang="en-US" sz="2800" dirty="0" err="1" smtClean="0">
                <a:solidFill>
                  <a:srgbClr val="000000"/>
                </a:solidFill>
              </a:rPr>
              <a:t>dagens</a:t>
            </a:r>
            <a:r>
              <a:rPr lang="en-US" sz="2800" dirty="0" smtClean="0">
                <a:solidFill>
                  <a:srgbClr val="000000"/>
                </a:solidFill>
              </a:rPr>
              <a:t> </a:t>
            </a:r>
            <a:r>
              <a:rPr lang="en-US" sz="2800" dirty="0" err="1" smtClean="0">
                <a:solidFill>
                  <a:srgbClr val="000000"/>
                </a:solidFill>
              </a:rPr>
              <a:t>högt</a:t>
            </a:r>
            <a:r>
              <a:rPr lang="en-US" sz="2800" dirty="0" smtClean="0">
                <a:solidFill>
                  <a:srgbClr val="000000"/>
                </a:solidFill>
              </a:rPr>
              <a:t> </a:t>
            </a:r>
            <a:r>
              <a:rPr lang="en-US" sz="2800" dirty="0" err="1" smtClean="0">
                <a:solidFill>
                  <a:srgbClr val="000000"/>
                </a:solidFill>
              </a:rPr>
              <a:t>utvecklade</a:t>
            </a:r>
            <a:r>
              <a:rPr lang="en-US" sz="2800" dirty="0" smtClean="0">
                <a:solidFill>
                  <a:srgbClr val="000000"/>
                </a:solidFill>
              </a:rPr>
              <a:t> </a:t>
            </a:r>
            <a:r>
              <a:rPr lang="en-US" sz="2800" dirty="0" err="1" smtClean="0">
                <a:solidFill>
                  <a:srgbClr val="000000"/>
                </a:solidFill>
              </a:rPr>
              <a:t>samhällen</a:t>
            </a:r>
            <a:r>
              <a:rPr lang="en-US" sz="2800" dirty="0" smtClean="0">
                <a:solidFill>
                  <a:srgbClr val="000000"/>
                </a:solidFill>
              </a:rPr>
              <a:t>?</a:t>
            </a:r>
            <a:endParaRPr lang="en-US" sz="2800" dirty="0">
              <a:solidFill>
                <a:srgbClr val="000000"/>
              </a:solidFill>
            </a:endParaRPr>
          </a:p>
          <a:p>
            <a:pPr marL="336550" indent="-336550" algn="l">
              <a:spcBef>
                <a:spcPts val="175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a:p>
            <a:pPr marL="336550" indent="-336550" algn="l">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
        <p:nvSpPr>
          <p:cNvPr id="9" name="Text Box 3"/>
          <p:cNvSpPr txBox="1">
            <a:spLocks noChangeArrowheads="1"/>
          </p:cNvSpPr>
          <p:nvPr/>
        </p:nvSpPr>
        <p:spPr bwMode="auto">
          <a:xfrm>
            <a:off x="467544" y="3501008"/>
            <a:ext cx="8064896" cy="1399927"/>
          </a:xfrm>
          <a:prstGeom prst="rect">
            <a:avLst/>
          </a:prstGeom>
          <a:noFill/>
          <a:ln w="9525">
            <a:noFill/>
            <a:round/>
            <a:headEnd/>
            <a:tailEnd/>
          </a:ln>
        </p:spPr>
        <p:txBody>
          <a:bodyPr/>
          <a:lstStyle/>
          <a:p>
            <a:pPr marL="336550" indent="-336550" algn="l">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Vi </a:t>
            </a:r>
            <a:r>
              <a:rPr lang="en-US" sz="2800" dirty="0" err="1" smtClean="0">
                <a:solidFill>
                  <a:srgbClr val="000000"/>
                </a:solidFill>
              </a:rPr>
              <a:t>har</a:t>
            </a:r>
            <a:r>
              <a:rPr lang="en-US" sz="2800" dirty="0" smtClean="0">
                <a:solidFill>
                  <a:srgbClr val="000000"/>
                </a:solidFill>
              </a:rPr>
              <a:t> </a:t>
            </a:r>
            <a:r>
              <a:rPr lang="en-US" sz="2800" dirty="0" err="1" smtClean="0">
                <a:solidFill>
                  <a:srgbClr val="000000"/>
                </a:solidFill>
              </a:rPr>
              <a:t>inte</a:t>
            </a:r>
            <a:r>
              <a:rPr lang="en-US" sz="2800" dirty="0" smtClean="0">
                <a:solidFill>
                  <a:srgbClr val="000000"/>
                </a:solidFill>
              </a:rPr>
              <a:t> </a:t>
            </a:r>
            <a:r>
              <a:rPr lang="en-US" sz="2800" dirty="0" err="1" smtClean="0">
                <a:solidFill>
                  <a:srgbClr val="000000"/>
                </a:solidFill>
              </a:rPr>
              <a:t>lyckats</a:t>
            </a:r>
            <a:r>
              <a:rPr lang="en-US" sz="2800" dirty="0" smtClean="0">
                <a:solidFill>
                  <a:srgbClr val="000000"/>
                </a:solidFill>
              </a:rPr>
              <a:t> </a:t>
            </a:r>
            <a:r>
              <a:rPr lang="en-US" sz="2800" dirty="0" err="1" smtClean="0">
                <a:solidFill>
                  <a:srgbClr val="000000"/>
                </a:solidFill>
              </a:rPr>
              <a:t>vända</a:t>
            </a:r>
            <a:r>
              <a:rPr lang="en-US" sz="2800" dirty="0" smtClean="0">
                <a:solidFill>
                  <a:srgbClr val="000000"/>
                </a:solidFill>
              </a:rPr>
              <a:t> de </a:t>
            </a:r>
            <a:r>
              <a:rPr lang="en-US" sz="2800" dirty="0" err="1" smtClean="0">
                <a:solidFill>
                  <a:srgbClr val="000000"/>
                </a:solidFill>
              </a:rPr>
              <a:t>trender</a:t>
            </a:r>
            <a:r>
              <a:rPr lang="en-US" sz="2800" dirty="0" smtClean="0">
                <a:solidFill>
                  <a:srgbClr val="000000"/>
                </a:solidFill>
              </a:rPr>
              <a:t> </a:t>
            </a:r>
            <a:r>
              <a:rPr lang="en-US" sz="2800" dirty="0" err="1" smtClean="0">
                <a:solidFill>
                  <a:srgbClr val="000000"/>
                </a:solidFill>
              </a:rPr>
              <a:t>som</a:t>
            </a:r>
            <a:r>
              <a:rPr lang="en-US" sz="2800" dirty="0" smtClean="0">
                <a:solidFill>
                  <a:srgbClr val="000000"/>
                </a:solidFill>
              </a:rPr>
              <a:t> under-</a:t>
            </a:r>
            <a:r>
              <a:rPr lang="en-US" sz="2800" dirty="0" err="1" smtClean="0">
                <a:solidFill>
                  <a:srgbClr val="000000"/>
                </a:solidFill>
              </a:rPr>
              <a:t>minerar</a:t>
            </a:r>
            <a:r>
              <a:rPr lang="en-US" sz="2800" dirty="0" smtClean="0">
                <a:solidFill>
                  <a:srgbClr val="000000"/>
                </a:solidFill>
              </a:rPr>
              <a:t> </a:t>
            </a:r>
            <a:r>
              <a:rPr lang="en-US" sz="2800" dirty="0" err="1" smtClean="0">
                <a:solidFill>
                  <a:srgbClr val="000000"/>
                </a:solidFill>
              </a:rPr>
              <a:t>livsmedelstryggheten</a:t>
            </a:r>
            <a:r>
              <a:rPr lang="en-US" sz="2800" dirty="0" smtClean="0">
                <a:solidFill>
                  <a:srgbClr val="000000"/>
                </a:solidFill>
              </a:rPr>
              <a:t>. I </a:t>
            </a:r>
            <a:r>
              <a:rPr lang="en-US" sz="2800" dirty="0" err="1" smtClean="0">
                <a:solidFill>
                  <a:srgbClr val="000000"/>
                </a:solidFill>
              </a:rPr>
              <a:t>stället</a:t>
            </a:r>
            <a:r>
              <a:rPr lang="en-US" sz="2800" dirty="0" smtClean="0">
                <a:solidFill>
                  <a:srgbClr val="000000"/>
                </a:solidFill>
              </a:rPr>
              <a:t> </a:t>
            </a:r>
            <a:r>
              <a:rPr lang="en-US" sz="2800" dirty="0" err="1" smtClean="0">
                <a:solidFill>
                  <a:srgbClr val="000000"/>
                </a:solidFill>
              </a:rPr>
              <a:t>har</a:t>
            </a:r>
            <a:r>
              <a:rPr lang="en-US" sz="2800" dirty="0" smtClean="0">
                <a:solidFill>
                  <a:srgbClr val="000000"/>
                </a:solidFill>
              </a:rPr>
              <a:t> vi </a:t>
            </a:r>
            <a:r>
              <a:rPr lang="en-US" sz="2800" dirty="0" err="1" smtClean="0">
                <a:solidFill>
                  <a:srgbClr val="000000"/>
                </a:solidFill>
              </a:rPr>
              <a:t>lagt</a:t>
            </a:r>
            <a:r>
              <a:rPr lang="en-US" sz="2800" dirty="0" smtClean="0">
                <a:solidFill>
                  <a:srgbClr val="000000"/>
                </a:solidFill>
              </a:rPr>
              <a:t> till </a:t>
            </a:r>
            <a:r>
              <a:rPr lang="en-US" sz="2800" dirty="0" err="1" smtClean="0">
                <a:solidFill>
                  <a:srgbClr val="000000"/>
                </a:solidFill>
              </a:rPr>
              <a:t>nya</a:t>
            </a:r>
            <a:r>
              <a:rPr lang="en-US" sz="2800" dirty="0" smtClean="0">
                <a:solidFill>
                  <a:srgbClr val="000000"/>
                </a:solidFill>
              </a:rPr>
              <a:t> </a:t>
            </a:r>
            <a:r>
              <a:rPr lang="en-US" sz="2800" dirty="0" err="1" smtClean="0">
                <a:solidFill>
                  <a:srgbClr val="000000"/>
                </a:solidFill>
              </a:rPr>
              <a:t>påfrestningar</a:t>
            </a:r>
            <a:r>
              <a:rPr lang="en-US" sz="2800" dirty="0" smtClean="0">
                <a:solidFill>
                  <a:srgbClr val="000000"/>
                </a:solidFill>
              </a:rPr>
              <a:t>.</a:t>
            </a:r>
            <a:endParaRPr lang="en-US" sz="2800" dirty="0">
              <a:solidFill>
                <a:srgbClr val="000000"/>
              </a:solidFill>
            </a:endParaRPr>
          </a:p>
          <a:p>
            <a:pPr marL="336550" indent="-336550" algn="l">
              <a:spcBef>
                <a:spcPts val="175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a:p>
            <a:pPr marL="336550" indent="-336550" algn="l">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
        <p:nvSpPr>
          <p:cNvPr id="10" name="Text Box 3"/>
          <p:cNvSpPr txBox="1">
            <a:spLocks noChangeArrowheads="1"/>
          </p:cNvSpPr>
          <p:nvPr/>
        </p:nvSpPr>
        <p:spPr bwMode="auto">
          <a:xfrm>
            <a:off x="467544" y="4869160"/>
            <a:ext cx="8229600" cy="1224136"/>
          </a:xfrm>
          <a:prstGeom prst="rect">
            <a:avLst/>
          </a:prstGeom>
          <a:noFill/>
          <a:ln w="9525">
            <a:noFill/>
            <a:round/>
            <a:headEnd/>
            <a:tailEnd/>
          </a:ln>
        </p:spPr>
        <p:txBody>
          <a:bodyPr/>
          <a:lstStyle/>
          <a:p>
            <a:pPr marL="336550" indent="-336550" algn="l">
              <a:spcBef>
                <a:spcPts val="12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När</a:t>
            </a:r>
            <a:r>
              <a:rPr lang="en-US" sz="2800" dirty="0" smtClean="0">
                <a:solidFill>
                  <a:srgbClr val="000000"/>
                </a:solidFill>
              </a:rPr>
              <a:t> </a:t>
            </a:r>
            <a:r>
              <a:rPr lang="en-US" sz="2800" dirty="0" err="1" smtClean="0">
                <a:solidFill>
                  <a:srgbClr val="000000"/>
                </a:solidFill>
              </a:rPr>
              <a:t>problemen</a:t>
            </a:r>
            <a:r>
              <a:rPr lang="en-US" sz="2800" dirty="0" smtClean="0">
                <a:solidFill>
                  <a:srgbClr val="000000"/>
                </a:solidFill>
              </a:rPr>
              <a:t> </a:t>
            </a:r>
            <a:r>
              <a:rPr lang="en-US" sz="2800" dirty="0" err="1" smtClean="0">
                <a:solidFill>
                  <a:srgbClr val="000000"/>
                </a:solidFill>
              </a:rPr>
              <a:t>ökar</a:t>
            </a:r>
            <a:r>
              <a:rPr lang="en-US" sz="2800" dirty="0" smtClean="0">
                <a:solidFill>
                  <a:srgbClr val="000000"/>
                </a:solidFill>
              </a:rPr>
              <a:t> </a:t>
            </a:r>
            <a:r>
              <a:rPr lang="en-US" sz="2800" dirty="0" err="1" smtClean="0">
                <a:solidFill>
                  <a:srgbClr val="000000"/>
                </a:solidFill>
              </a:rPr>
              <a:t>kan</a:t>
            </a:r>
            <a:r>
              <a:rPr lang="en-US" sz="2800" dirty="0" smtClean="0">
                <a:solidFill>
                  <a:srgbClr val="000000"/>
                </a:solidFill>
              </a:rPr>
              <a:t> </a:t>
            </a:r>
            <a:r>
              <a:rPr lang="en-US" sz="2800" dirty="0" err="1" smtClean="0">
                <a:solidFill>
                  <a:srgbClr val="000000"/>
                </a:solidFill>
              </a:rPr>
              <a:t>trycket</a:t>
            </a:r>
            <a:r>
              <a:rPr lang="en-US" sz="2800" dirty="0" smtClean="0">
                <a:solidFill>
                  <a:srgbClr val="000000"/>
                </a:solidFill>
              </a:rPr>
              <a:t> </a:t>
            </a:r>
            <a:r>
              <a:rPr lang="en-US" sz="2800" dirty="0" err="1" smtClean="0">
                <a:solidFill>
                  <a:srgbClr val="000000"/>
                </a:solidFill>
              </a:rPr>
              <a:t>på</a:t>
            </a:r>
            <a:r>
              <a:rPr lang="en-US" sz="2800" dirty="0" smtClean="0">
                <a:solidFill>
                  <a:srgbClr val="000000"/>
                </a:solidFill>
              </a:rPr>
              <a:t> </a:t>
            </a:r>
            <a:r>
              <a:rPr lang="en-US" sz="2800" dirty="0" err="1" smtClean="0">
                <a:solidFill>
                  <a:srgbClr val="000000"/>
                </a:solidFill>
              </a:rPr>
              <a:t>allt</a:t>
            </a:r>
            <a:r>
              <a:rPr lang="en-US" sz="2800" dirty="0" smtClean="0">
                <a:solidFill>
                  <a:srgbClr val="000000"/>
                </a:solidFill>
              </a:rPr>
              <a:t> </a:t>
            </a:r>
            <a:r>
              <a:rPr lang="en-US" sz="2800" dirty="0" err="1" smtClean="0">
                <a:solidFill>
                  <a:srgbClr val="000000"/>
                </a:solidFill>
              </a:rPr>
              <a:t>fler</a:t>
            </a:r>
            <a:r>
              <a:rPr lang="en-US" sz="2800" dirty="0" smtClean="0">
                <a:solidFill>
                  <a:srgbClr val="000000"/>
                </a:solidFill>
              </a:rPr>
              <a:t> </a:t>
            </a:r>
            <a:r>
              <a:rPr lang="en-US" sz="2800" dirty="0" err="1" smtClean="0">
                <a:solidFill>
                  <a:srgbClr val="000000"/>
                </a:solidFill>
              </a:rPr>
              <a:t>regeringar</a:t>
            </a:r>
            <a:r>
              <a:rPr lang="en-US" sz="2800" dirty="0" smtClean="0">
                <a:solidFill>
                  <a:srgbClr val="000000"/>
                </a:solidFill>
              </a:rPr>
              <a:t> </a:t>
            </a:r>
            <a:r>
              <a:rPr lang="en-US" sz="2800" dirty="0" err="1" smtClean="0">
                <a:solidFill>
                  <a:srgbClr val="000000"/>
                </a:solidFill>
              </a:rPr>
              <a:t>bli</a:t>
            </a:r>
            <a:r>
              <a:rPr lang="en-US" sz="2800" dirty="0" smtClean="0">
                <a:solidFill>
                  <a:srgbClr val="000000"/>
                </a:solidFill>
              </a:rPr>
              <a:t> </a:t>
            </a:r>
            <a:r>
              <a:rPr lang="en-US" sz="2800" dirty="0" err="1" smtClean="0">
                <a:solidFill>
                  <a:srgbClr val="000000"/>
                </a:solidFill>
              </a:rPr>
              <a:t>så</a:t>
            </a:r>
            <a:r>
              <a:rPr lang="en-US" sz="2800" dirty="0" smtClean="0">
                <a:solidFill>
                  <a:srgbClr val="000000"/>
                </a:solidFill>
              </a:rPr>
              <a:t> </a:t>
            </a:r>
            <a:r>
              <a:rPr lang="en-US" sz="2800" dirty="0" err="1" smtClean="0">
                <a:solidFill>
                  <a:srgbClr val="000000"/>
                </a:solidFill>
              </a:rPr>
              <a:t>hårt</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vissa</a:t>
            </a:r>
            <a:r>
              <a:rPr lang="en-US" sz="2800" dirty="0" smtClean="0">
                <a:solidFill>
                  <a:srgbClr val="000000"/>
                </a:solidFill>
              </a:rPr>
              <a:t> </a:t>
            </a:r>
            <a:r>
              <a:rPr lang="en-US" sz="2800" dirty="0" err="1" smtClean="0">
                <a:solidFill>
                  <a:srgbClr val="000000"/>
                </a:solidFill>
              </a:rPr>
              <a:t>länder</a:t>
            </a:r>
            <a:r>
              <a:rPr lang="en-US" sz="2800" dirty="0" smtClean="0">
                <a:solidFill>
                  <a:srgbClr val="000000"/>
                </a:solidFill>
              </a:rPr>
              <a:t> faller </a:t>
            </a:r>
            <a:r>
              <a:rPr lang="en-US" sz="2800" dirty="0" err="1" smtClean="0">
                <a:solidFill>
                  <a:srgbClr val="000000"/>
                </a:solidFill>
              </a:rPr>
              <a:t>sönder</a:t>
            </a:r>
            <a:r>
              <a:rPr lang="en-US" sz="2800" dirty="0" smtClean="0">
                <a:solidFill>
                  <a:srgbClr val="000000"/>
                </a:solidFill>
              </a:rPr>
              <a:t>.</a:t>
            </a:r>
          </a:p>
          <a:p>
            <a:pPr marL="336550" indent="-336550" algn="l">
              <a:spcBef>
                <a:spcPts val="175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a:p>
            <a:pPr marL="336550" indent="-336550" algn="l">
              <a:spcBef>
                <a:spcPts val="175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a:p>
            <a:pPr marL="336550" indent="-336550" algn="l">
              <a:spcBef>
                <a:spcPts val="7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nimBg="1"/>
      <p:bldP spid="23555"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395536" y="490527"/>
            <a:ext cx="8640960" cy="1384995"/>
          </a:xfrm>
          <a:prstGeom prst="rect">
            <a:avLst/>
          </a:prstGeom>
        </p:spPr>
        <p:txBody>
          <a:bodyPr wrap="square">
            <a:spAutoFit/>
          </a:bodyPr>
          <a:lstStyle/>
          <a:p>
            <a:pPr algn="l"/>
            <a:r>
              <a:rPr lang="sv-SE" sz="2800" dirty="0" smtClean="0">
                <a:solidFill>
                  <a:schemeClr val="tx1"/>
                </a:solidFill>
              </a:rPr>
              <a:t>Dagens bilcentrerade köp-och-släng-ekonomi, som baseras på förbränning av fossila bränslen kommer inte att kunna fungera länge till.</a:t>
            </a:r>
            <a:endParaRPr lang="sv-SE" sz="2800" b="1" dirty="0" smtClean="0">
              <a:solidFill>
                <a:schemeClr val="tx1"/>
              </a:solidFill>
            </a:endParaRPr>
          </a:p>
        </p:txBody>
      </p:sp>
      <p:sp>
        <p:nvSpPr>
          <p:cNvPr id="3" name="Rektangel 2"/>
          <p:cNvSpPr/>
          <p:nvPr/>
        </p:nvSpPr>
        <p:spPr>
          <a:xfrm>
            <a:off x="395536" y="2193826"/>
            <a:ext cx="8640960" cy="1815882"/>
          </a:xfrm>
          <a:prstGeom prst="rect">
            <a:avLst/>
          </a:prstGeom>
        </p:spPr>
        <p:txBody>
          <a:bodyPr wrap="square">
            <a:spAutoFit/>
          </a:bodyPr>
          <a:lstStyle/>
          <a:p>
            <a:pPr algn="l"/>
            <a:r>
              <a:rPr lang="sv-SE" sz="2800" dirty="0" smtClean="0">
                <a:solidFill>
                  <a:schemeClr val="tx1"/>
                </a:solidFill>
              </a:rPr>
              <a:t>Vi behöver bygga en ny typ av ekonomi:</a:t>
            </a:r>
            <a:br>
              <a:rPr lang="sv-SE" sz="2800" dirty="0" smtClean="0">
                <a:solidFill>
                  <a:schemeClr val="tx1"/>
                </a:solidFill>
              </a:rPr>
            </a:br>
            <a:r>
              <a:rPr lang="sv-SE" sz="2800" dirty="0" smtClean="0">
                <a:solidFill>
                  <a:schemeClr val="tx1"/>
                </a:solidFill>
              </a:rPr>
              <a:t>- som har ett </a:t>
            </a:r>
            <a:r>
              <a:rPr lang="sv-SE" sz="2800" b="1" dirty="0" smtClean="0">
                <a:solidFill>
                  <a:schemeClr val="tx1"/>
                </a:solidFill>
              </a:rPr>
              <a:t>mångsidigt transportsystem</a:t>
            </a:r>
          </a:p>
          <a:p>
            <a:pPr algn="l"/>
            <a:r>
              <a:rPr lang="sv-SE" sz="2800" dirty="0" smtClean="0">
                <a:solidFill>
                  <a:schemeClr val="tx1"/>
                </a:solidFill>
              </a:rPr>
              <a:t>- som baseras på </a:t>
            </a:r>
            <a:r>
              <a:rPr lang="sv-SE" sz="2800" b="1" dirty="0" smtClean="0">
                <a:solidFill>
                  <a:schemeClr val="tx1"/>
                </a:solidFill>
              </a:rPr>
              <a:t>förnybara energikällor</a:t>
            </a:r>
          </a:p>
          <a:p>
            <a:pPr algn="l"/>
            <a:r>
              <a:rPr lang="sv-SE" sz="2800" dirty="0" smtClean="0">
                <a:solidFill>
                  <a:schemeClr val="tx1"/>
                </a:solidFill>
              </a:rPr>
              <a:t>- som </a:t>
            </a:r>
            <a:r>
              <a:rPr lang="sv-SE" sz="2800" b="1" dirty="0" smtClean="0">
                <a:solidFill>
                  <a:schemeClr val="tx1"/>
                </a:solidFill>
              </a:rPr>
              <a:t>återvinner och återanvänder allt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3555"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Sönderfallande stater</a:t>
            </a:r>
          </a:p>
        </p:txBody>
      </p:sp>
      <p:sp>
        <p:nvSpPr>
          <p:cNvPr id="24579" name="Rectangle 3"/>
          <p:cNvSpPr>
            <a:spLocks noChangeArrowheads="1"/>
          </p:cNvSpPr>
          <p:nvPr/>
        </p:nvSpPr>
        <p:spPr bwMode="auto">
          <a:xfrm>
            <a:off x="304800" y="1436688"/>
            <a:ext cx="8534400" cy="4656608"/>
          </a:xfrm>
          <a:prstGeom prst="rect">
            <a:avLst/>
          </a:prstGeom>
          <a:solidFill>
            <a:srgbClr val="FFFFFF">
              <a:alpha val="89803"/>
            </a:srgbClr>
          </a:solidFill>
          <a:ln w="9525">
            <a:noFill/>
            <a:round/>
            <a:headEnd/>
            <a:tailEnd/>
          </a:ln>
        </p:spPr>
        <p:txBody>
          <a:bodyPr wrap="none" anchor="ctr"/>
          <a:lstStyle/>
          <a:p>
            <a:endParaRPr lang="sv-SE"/>
          </a:p>
        </p:txBody>
      </p:sp>
      <p:sp>
        <p:nvSpPr>
          <p:cNvPr id="24580" name="Text Box 4"/>
          <p:cNvSpPr txBox="1">
            <a:spLocks noChangeArrowheads="1"/>
          </p:cNvSpPr>
          <p:nvPr/>
        </p:nvSpPr>
        <p:spPr bwMode="auto">
          <a:xfrm>
            <a:off x="457200" y="1600201"/>
            <a:ext cx="8229600" cy="1252735"/>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En stat </a:t>
            </a:r>
            <a:r>
              <a:rPr lang="en-US" sz="2800" dirty="0" err="1">
                <a:solidFill>
                  <a:srgbClr val="000000"/>
                </a:solidFill>
              </a:rPr>
              <a:t>kollapsar</a:t>
            </a:r>
            <a:r>
              <a:rPr lang="en-US" sz="2800" dirty="0">
                <a:solidFill>
                  <a:srgbClr val="000000"/>
                </a:solidFill>
              </a:rPr>
              <a:t> </a:t>
            </a:r>
            <a:r>
              <a:rPr lang="en-US" sz="2800" dirty="0" err="1" smtClean="0">
                <a:solidFill>
                  <a:srgbClr val="000000"/>
                </a:solidFill>
              </a:rPr>
              <a:t>om</a:t>
            </a:r>
            <a:r>
              <a:rPr lang="en-US" sz="2800" dirty="0" smtClean="0">
                <a:solidFill>
                  <a:srgbClr val="000000"/>
                </a:solidFill>
              </a:rPr>
              <a:t> </a:t>
            </a:r>
            <a:r>
              <a:rPr lang="en-US" sz="2800" dirty="0" err="1" smtClean="0">
                <a:solidFill>
                  <a:srgbClr val="000000"/>
                </a:solidFill>
              </a:rPr>
              <a:t>dess</a:t>
            </a:r>
            <a:r>
              <a:rPr lang="en-US" sz="2800" dirty="0" smtClean="0">
                <a:solidFill>
                  <a:srgbClr val="000000"/>
                </a:solidFill>
              </a:rPr>
              <a:t> </a:t>
            </a:r>
            <a:r>
              <a:rPr lang="en-US" sz="2800" dirty="0" err="1" smtClean="0">
                <a:solidFill>
                  <a:srgbClr val="000000"/>
                </a:solidFill>
              </a:rPr>
              <a:t>regering</a:t>
            </a:r>
            <a:r>
              <a:rPr lang="en-US" sz="2800" dirty="0" smtClean="0">
                <a:solidFill>
                  <a:srgbClr val="000000"/>
                </a:solidFill>
              </a:rPr>
              <a:t> </a:t>
            </a:r>
            <a:r>
              <a:rPr lang="en-US" sz="2800" dirty="0" err="1">
                <a:solidFill>
                  <a:srgbClr val="000000"/>
                </a:solidFill>
              </a:rPr>
              <a:t>tappar</a:t>
            </a:r>
            <a:r>
              <a:rPr lang="en-US" sz="2800" dirty="0">
                <a:solidFill>
                  <a:srgbClr val="000000"/>
                </a:solidFill>
              </a:rPr>
              <a:t> </a:t>
            </a:r>
            <a:r>
              <a:rPr lang="en-US" sz="2800" dirty="0" err="1">
                <a:solidFill>
                  <a:srgbClr val="000000"/>
                </a:solidFill>
              </a:rPr>
              <a:t>kontrollen</a:t>
            </a:r>
            <a:r>
              <a:rPr lang="en-US" sz="2800" dirty="0">
                <a:solidFill>
                  <a:srgbClr val="000000"/>
                </a:solidFill>
              </a:rPr>
              <a:t> </a:t>
            </a:r>
            <a:r>
              <a:rPr lang="en-US" sz="2800" dirty="0" err="1">
                <a:solidFill>
                  <a:srgbClr val="000000"/>
                </a:solidFill>
              </a:rPr>
              <a:t>över</a:t>
            </a:r>
            <a:r>
              <a:rPr lang="en-US" sz="2800" dirty="0">
                <a:solidFill>
                  <a:srgbClr val="000000"/>
                </a:solidFill>
              </a:rPr>
              <a:t> </a:t>
            </a:r>
            <a:r>
              <a:rPr lang="en-US" sz="2800" dirty="0" err="1" smtClean="0">
                <a:solidFill>
                  <a:srgbClr val="000000"/>
                </a:solidFill>
              </a:rPr>
              <a:t>sitt</a:t>
            </a:r>
            <a:r>
              <a:rPr lang="en-US" sz="2800" dirty="0" smtClean="0">
                <a:solidFill>
                  <a:srgbClr val="000000"/>
                </a:solidFill>
              </a:rPr>
              <a:t> </a:t>
            </a:r>
            <a:r>
              <a:rPr lang="en-US" sz="2800" dirty="0" err="1">
                <a:solidFill>
                  <a:srgbClr val="000000"/>
                </a:solidFill>
              </a:rPr>
              <a:t>territorium</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inte</a:t>
            </a:r>
            <a:r>
              <a:rPr lang="en-US" sz="2800" dirty="0">
                <a:solidFill>
                  <a:srgbClr val="000000"/>
                </a:solidFill>
              </a:rPr>
              <a:t> </a:t>
            </a:r>
            <a:r>
              <a:rPr lang="en-US" sz="2800" dirty="0" err="1">
                <a:solidFill>
                  <a:srgbClr val="000000"/>
                </a:solidFill>
              </a:rPr>
              <a:t>längre</a:t>
            </a:r>
            <a:r>
              <a:rPr lang="en-US" sz="2800" dirty="0">
                <a:solidFill>
                  <a:srgbClr val="000000"/>
                </a:solidFill>
              </a:rPr>
              <a:t> </a:t>
            </a:r>
            <a:r>
              <a:rPr lang="en-US" sz="2800" dirty="0" err="1">
                <a:solidFill>
                  <a:srgbClr val="000000"/>
                </a:solidFill>
              </a:rPr>
              <a:t>kan</a:t>
            </a:r>
            <a:r>
              <a:rPr lang="en-US" sz="2800" dirty="0">
                <a:solidFill>
                  <a:srgbClr val="000000"/>
                </a:solidFill>
              </a:rPr>
              <a:t> </a:t>
            </a:r>
            <a:r>
              <a:rPr lang="en-US" sz="2800" dirty="0" err="1">
                <a:solidFill>
                  <a:srgbClr val="000000"/>
                </a:solidFill>
              </a:rPr>
              <a:t>garantera</a:t>
            </a:r>
            <a:r>
              <a:rPr lang="en-US" sz="2800" dirty="0">
                <a:solidFill>
                  <a:srgbClr val="000000"/>
                </a:solidFill>
              </a:rPr>
              <a:t> </a:t>
            </a:r>
            <a:r>
              <a:rPr lang="en-US" sz="2800" dirty="0" err="1">
                <a:solidFill>
                  <a:srgbClr val="000000"/>
                </a:solidFill>
              </a:rPr>
              <a:t>invånarnas</a:t>
            </a:r>
            <a:r>
              <a:rPr lang="en-US" sz="2800" dirty="0">
                <a:solidFill>
                  <a:srgbClr val="000000"/>
                </a:solidFill>
              </a:rPr>
              <a:t> </a:t>
            </a:r>
            <a:r>
              <a:rPr lang="en-US" sz="2800" dirty="0" err="1" smtClean="0">
                <a:solidFill>
                  <a:srgbClr val="000000"/>
                </a:solidFill>
              </a:rPr>
              <a:t>trygghet</a:t>
            </a:r>
            <a:r>
              <a:rPr lang="en-US" sz="2800" dirty="0" smtClean="0">
                <a:solidFill>
                  <a:srgbClr val="000000"/>
                </a:solidFill>
              </a:rPr>
              <a:t>.</a:t>
            </a:r>
            <a:endParaRPr lang="en-US" sz="2600" i="1" dirty="0">
              <a:solidFill>
                <a:srgbClr val="000000"/>
              </a:solidFill>
            </a:endParaRPr>
          </a:p>
        </p:txBody>
      </p:sp>
      <p:sp>
        <p:nvSpPr>
          <p:cNvPr id="23558"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3559"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William Walsh</a:t>
            </a:r>
          </a:p>
        </p:txBody>
      </p:sp>
      <p:sp>
        <p:nvSpPr>
          <p:cNvPr id="8" name="Text Box 4"/>
          <p:cNvSpPr txBox="1">
            <a:spLocks noChangeArrowheads="1"/>
          </p:cNvSpPr>
          <p:nvPr/>
        </p:nvSpPr>
        <p:spPr bwMode="auto">
          <a:xfrm>
            <a:off x="467544" y="2924944"/>
            <a:ext cx="8229600" cy="2160240"/>
          </a:xfrm>
          <a:prstGeom prst="rect">
            <a:avLst/>
          </a:prstGeom>
          <a:noFill/>
          <a:ln w="9525">
            <a:noFill/>
            <a:round/>
            <a:headEnd/>
            <a:tailEnd/>
          </a:ln>
        </p:spPr>
        <p:txBody>
          <a:bodyPr/>
          <a:lstStyle/>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Snabbt</a:t>
            </a:r>
            <a:r>
              <a:rPr lang="en-US" sz="2800" dirty="0" smtClean="0">
                <a:solidFill>
                  <a:srgbClr val="000000"/>
                </a:solidFill>
              </a:rPr>
              <a:t> </a:t>
            </a:r>
            <a:r>
              <a:rPr lang="en-US" sz="2800" dirty="0" err="1">
                <a:solidFill>
                  <a:srgbClr val="000000"/>
                </a:solidFill>
              </a:rPr>
              <a:t>växande</a:t>
            </a:r>
            <a:r>
              <a:rPr lang="en-US" sz="2800" dirty="0">
                <a:solidFill>
                  <a:srgbClr val="000000"/>
                </a:solidFill>
              </a:rPr>
              <a:t> </a:t>
            </a:r>
            <a:r>
              <a:rPr lang="en-US" sz="2800" dirty="0" err="1">
                <a:solidFill>
                  <a:srgbClr val="000000"/>
                </a:solidFill>
              </a:rPr>
              <a:t>befolkning</a:t>
            </a:r>
            <a:r>
              <a:rPr lang="en-US" sz="2800" dirty="0">
                <a:solidFill>
                  <a:srgbClr val="000000"/>
                </a:solidFill>
              </a:rPr>
              <a:t>, </a:t>
            </a:r>
            <a:r>
              <a:rPr lang="en-US" sz="2800" dirty="0" err="1">
                <a:solidFill>
                  <a:srgbClr val="000000"/>
                </a:solidFill>
              </a:rPr>
              <a:t>ökande</a:t>
            </a:r>
            <a:r>
              <a:rPr lang="en-US" sz="2800" dirty="0">
                <a:solidFill>
                  <a:srgbClr val="000000"/>
                </a:solidFill>
              </a:rPr>
              <a:t> hunger </a:t>
            </a:r>
            <a:r>
              <a:rPr lang="en-US" sz="2800" dirty="0" err="1">
                <a:solidFill>
                  <a:srgbClr val="000000"/>
                </a:solidFill>
              </a:rPr>
              <a:t>och</a:t>
            </a:r>
            <a:r>
              <a:rPr lang="en-US" sz="2800" dirty="0">
                <a:solidFill>
                  <a:srgbClr val="000000"/>
                </a:solidFill>
              </a:rPr>
              <a:t> </a:t>
            </a:r>
            <a:r>
              <a:rPr lang="en-US" sz="2800" dirty="0" err="1">
                <a:solidFill>
                  <a:srgbClr val="000000"/>
                </a:solidFill>
              </a:rPr>
              <a:t>fattigdom</a:t>
            </a:r>
            <a:r>
              <a:rPr lang="en-US" sz="2800" dirty="0">
                <a:solidFill>
                  <a:srgbClr val="000000"/>
                </a:solidFill>
              </a:rPr>
              <a:t>, </a:t>
            </a:r>
            <a:r>
              <a:rPr lang="en-US" sz="2800" dirty="0" err="1">
                <a:solidFill>
                  <a:srgbClr val="000000"/>
                </a:solidFill>
              </a:rPr>
              <a:t>utarmning</a:t>
            </a:r>
            <a:r>
              <a:rPr lang="en-US" sz="2800" dirty="0">
                <a:solidFill>
                  <a:srgbClr val="000000"/>
                </a:solidFill>
              </a:rPr>
              <a:t> </a:t>
            </a:r>
            <a:r>
              <a:rPr lang="en-US" sz="2800" dirty="0" err="1">
                <a:solidFill>
                  <a:srgbClr val="000000"/>
                </a:solidFill>
              </a:rPr>
              <a:t>av</a:t>
            </a:r>
            <a:r>
              <a:rPr lang="en-US" sz="2800" dirty="0">
                <a:solidFill>
                  <a:srgbClr val="000000"/>
                </a:solidFill>
              </a:rPr>
              <a:t> </a:t>
            </a:r>
            <a:r>
              <a:rPr lang="en-US" sz="2800" dirty="0" err="1">
                <a:solidFill>
                  <a:srgbClr val="000000"/>
                </a:solidFill>
              </a:rPr>
              <a:t>resurserna</a:t>
            </a:r>
            <a:r>
              <a:rPr lang="en-US" sz="2800" dirty="0">
                <a:solidFill>
                  <a:srgbClr val="000000"/>
                </a:solidFill>
              </a:rPr>
              <a:t> </a:t>
            </a:r>
            <a:r>
              <a:rPr lang="en-US" sz="2800" dirty="0" err="1">
                <a:solidFill>
                  <a:srgbClr val="000000"/>
                </a:solidFill>
              </a:rPr>
              <a:t>och</a:t>
            </a:r>
            <a:r>
              <a:rPr lang="en-US" sz="2800" dirty="0">
                <a:solidFill>
                  <a:srgbClr val="000000"/>
                </a:solidFill>
              </a:rPr>
              <a:t> </a:t>
            </a:r>
            <a:r>
              <a:rPr lang="en-US" sz="2800" dirty="0" err="1">
                <a:solidFill>
                  <a:srgbClr val="000000"/>
                </a:solidFill>
              </a:rPr>
              <a:t>politisk</a:t>
            </a:r>
            <a:r>
              <a:rPr lang="en-US" sz="2800" dirty="0">
                <a:solidFill>
                  <a:srgbClr val="000000"/>
                </a:solidFill>
              </a:rPr>
              <a:t> </a:t>
            </a:r>
            <a:r>
              <a:rPr lang="en-US" sz="2800" dirty="0" err="1">
                <a:solidFill>
                  <a:srgbClr val="000000"/>
                </a:solidFill>
              </a:rPr>
              <a:t>oro</a:t>
            </a:r>
            <a:r>
              <a:rPr lang="en-US" sz="2800" dirty="0">
                <a:solidFill>
                  <a:srgbClr val="000000"/>
                </a:solidFill>
              </a:rPr>
              <a:t> </a:t>
            </a:r>
            <a:r>
              <a:rPr lang="en-US" sz="2800" dirty="0" err="1">
                <a:solidFill>
                  <a:srgbClr val="000000"/>
                </a:solidFill>
              </a:rPr>
              <a:t>pressar</a:t>
            </a:r>
            <a:r>
              <a:rPr lang="en-US" sz="2800" dirty="0">
                <a:solidFill>
                  <a:srgbClr val="000000"/>
                </a:solidFill>
              </a:rPr>
              <a:t> </a:t>
            </a:r>
            <a:r>
              <a:rPr lang="en-US" sz="2800" dirty="0" err="1" smtClean="0">
                <a:solidFill>
                  <a:srgbClr val="000000"/>
                </a:solidFill>
              </a:rPr>
              <a:t>efterhand</a:t>
            </a:r>
            <a:r>
              <a:rPr lang="en-US" sz="2800" dirty="0" smtClean="0">
                <a:solidFill>
                  <a:srgbClr val="000000"/>
                </a:solidFill>
              </a:rPr>
              <a:t> </a:t>
            </a:r>
            <a:r>
              <a:rPr lang="en-US" sz="2800" dirty="0" err="1">
                <a:solidFill>
                  <a:srgbClr val="000000"/>
                </a:solidFill>
              </a:rPr>
              <a:t>allt</a:t>
            </a:r>
            <a:r>
              <a:rPr lang="en-US" sz="2800" dirty="0">
                <a:solidFill>
                  <a:srgbClr val="000000"/>
                </a:solidFill>
              </a:rPr>
              <a:t> </a:t>
            </a:r>
            <a:r>
              <a:rPr lang="en-US" sz="2800" dirty="0" err="1">
                <a:solidFill>
                  <a:srgbClr val="000000"/>
                </a:solidFill>
              </a:rPr>
              <a:t>fler</a:t>
            </a:r>
            <a:r>
              <a:rPr lang="en-US" sz="2800" dirty="0">
                <a:solidFill>
                  <a:srgbClr val="000000"/>
                </a:solidFill>
              </a:rPr>
              <a:t> </a:t>
            </a:r>
            <a:r>
              <a:rPr lang="en-US" sz="2800" dirty="0" err="1">
                <a:solidFill>
                  <a:srgbClr val="000000"/>
                </a:solidFill>
              </a:rPr>
              <a:t>stater</a:t>
            </a:r>
            <a:r>
              <a:rPr lang="en-US" sz="2800" dirty="0">
                <a:solidFill>
                  <a:srgbClr val="000000"/>
                </a:solidFill>
              </a:rPr>
              <a:t> </a:t>
            </a:r>
            <a:r>
              <a:rPr lang="en-US" sz="2800" dirty="0" smtClean="0">
                <a:solidFill>
                  <a:srgbClr val="000000"/>
                </a:solidFill>
              </a:rPr>
              <a:t>(</a:t>
            </a:r>
            <a:r>
              <a:rPr lang="en-US" sz="2800" dirty="0" err="1" smtClean="0">
                <a:solidFill>
                  <a:srgbClr val="000000"/>
                </a:solidFill>
              </a:rPr>
              <a:t>som</a:t>
            </a:r>
            <a:r>
              <a:rPr lang="en-US" sz="2800" dirty="0" smtClean="0">
                <a:solidFill>
                  <a:srgbClr val="000000"/>
                </a:solidFill>
              </a:rPr>
              <a:t> </a:t>
            </a:r>
            <a:r>
              <a:rPr lang="en-US" sz="2800" dirty="0">
                <a:solidFill>
                  <a:srgbClr val="000000"/>
                </a:solidFill>
              </a:rPr>
              <a:t>Afghanistan, Haiti </a:t>
            </a:r>
            <a:r>
              <a:rPr lang="en-US" sz="2800" dirty="0" err="1">
                <a:solidFill>
                  <a:srgbClr val="000000"/>
                </a:solidFill>
              </a:rPr>
              <a:t>och</a:t>
            </a:r>
            <a:r>
              <a:rPr lang="en-US" sz="2800" dirty="0">
                <a:solidFill>
                  <a:srgbClr val="000000"/>
                </a:solidFill>
              </a:rPr>
              <a:t> </a:t>
            </a:r>
            <a:r>
              <a:rPr lang="en-US" sz="2800" dirty="0" smtClean="0">
                <a:solidFill>
                  <a:srgbClr val="000000"/>
                </a:solidFill>
              </a:rPr>
              <a:t>Sudan) </a:t>
            </a:r>
            <a:r>
              <a:rPr lang="en-US" sz="2800" dirty="0">
                <a:solidFill>
                  <a:srgbClr val="000000"/>
                </a:solidFill>
              </a:rPr>
              <a:t>mot </a:t>
            </a:r>
            <a:r>
              <a:rPr lang="en-US" sz="2800" dirty="0" err="1" smtClean="0">
                <a:solidFill>
                  <a:srgbClr val="000000"/>
                </a:solidFill>
              </a:rPr>
              <a:t>sammanbrott</a:t>
            </a:r>
            <a:r>
              <a:rPr lang="en-US" sz="2800" dirty="0" smtClean="0">
                <a:solidFill>
                  <a:srgbClr val="000000"/>
                </a:solidFill>
              </a:rPr>
              <a:t> -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detta</a:t>
            </a:r>
            <a:r>
              <a:rPr lang="en-US" sz="2800" dirty="0" smtClean="0">
                <a:solidFill>
                  <a:srgbClr val="000000"/>
                </a:solidFill>
              </a:rPr>
              <a:t> </a:t>
            </a:r>
            <a:r>
              <a:rPr lang="en-US" sz="2800" dirty="0" err="1" smtClean="0">
                <a:solidFill>
                  <a:srgbClr val="000000"/>
                </a:solidFill>
              </a:rPr>
              <a:t>minskar</a:t>
            </a:r>
            <a:r>
              <a:rPr lang="en-US" sz="2800" dirty="0" smtClean="0">
                <a:solidFill>
                  <a:srgbClr val="000000"/>
                </a:solidFill>
              </a:rPr>
              <a:t> </a:t>
            </a:r>
            <a:r>
              <a:rPr lang="en-US" sz="2800" dirty="0" err="1" smtClean="0">
                <a:solidFill>
                  <a:srgbClr val="000000"/>
                </a:solidFill>
              </a:rPr>
              <a:t>stabiliteten</a:t>
            </a:r>
            <a:r>
              <a:rPr lang="en-US" sz="2800" dirty="0" smtClean="0">
                <a:solidFill>
                  <a:srgbClr val="000000"/>
                </a:solidFill>
              </a:rPr>
              <a:t> </a:t>
            </a:r>
            <a:r>
              <a:rPr lang="en-US" sz="2800" dirty="0" err="1" smtClean="0">
                <a:solidFill>
                  <a:srgbClr val="000000"/>
                </a:solidFill>
              </a:rPr>
              <a:t>i</a:t>
            </a:r>
            <a:r>
              <a:rPr lang="en-US" sz="2800" dirty="0" smtClean="0">
                <a:solidFill>
                  <a:srgbClr val="000000"/>
                </a:solidFill>
              </a:rPr>
              <a:t> </a:t>
            </a:r>
            <a:r>
              <a:rPr lang="en-US" sz="2800" dirty="0" err="1" smtClean="0">
                <a:solidFill>
                  <a:srgbClr val="000000"/>
                </a:solidFill>
              </a:rPr>
              <a:t>hela</a:t>
            </a:r>
            <a:r>
              <a:rPr lang="en-US" sz="2800" dirty="0" smtClean="0">
                <a:solidFill>
                  <a:srgbClr val="000000"/>
                </a:solidFill>
              </a:rPr>
              <a:t> </a:t>
            </a:r>
            <a:r>
              <a:rPr lang="en-US" sz="2800" dirty="0" err="1" smtClean="0">
                <a:solidFill>
                  <a:srgbClr val="000000"/>
                </a:solidFill>
              </a:rPr>
              <a:t>världen</a:t>
            </a:r>
            <a:r>
              <a:rPr lang="en-US" sz="2800" dirty="0" smtClean="0">
                <a:solidFill>
                  <a:srgbClr val="000000"/>
                </a:solidFill>
              </a:rPr>
              <a:t>. </a:t>
            </a:r>
            <a:endParaRPr lang="en-US" sz="2600" i="1" dirty="0">
              <a:solidFill>
                <a:srgbClr val="000000"/>
              </a:solidFill>
            </a:endParaRPr>
          </a:p>
        </p:txBody>
      </p:sp>
      <p:sp>
        <p:nvSpPr>
          <p:cNvPr id="9" name="Text Box 4"/>
          <p:cNvSpPr txBox="1">
            <a:spLocks noChangeArrowheads="1"/>
          </p:cNvSpPr>
          <p:nvPr/>
        </p:nvSpPr>
        <p:spPr bwMode="auto">
          <a:xfrm>
            <a:off x="467544" y="5056584"/>
            <a:ext cx="8229600" cy="1324744"/>
          </a:xfrm>
          <a:prstGeom prst="rect">
            <a:avLst/>
          </a:prstGeom>
          <a:noFill/>
          <a:ln w="9525">
            <a:noFill/>
            <a:round/>
            <a:headEnd/>
            <a:tailEnd/>
          </a:ln>
        </p:spPr>
        <p:txBody>
          <a:bodyPr/>
          <a:lstStyle/>
          <a:p>
            <a:pPr marL="93663" indent="-1588" algn="l">
              <a:lnSpc>
                <a:spcPct val="90000"/>
              </a:lnSpc>
              <a:spcBef>
                <a:spcPts val="1800"/>
              </a:spcBef>
              <a:buClrTx/>
              <a:buSzTx/>
              <a:buFontTx/>
              <a:buNone/>
              <a:tabLst>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600" i="1" dirty="0" err="1" smtClean="0">
                <a:solidFill>
                  <a:srgbClr val="000000"/>
                </a:solidFill>
              </a:rPr>
              <a:t>Hur</a:t>
            </a:r>
            <a:r>
              <a:rPr lang="en-US" sz="2600" i="1" dirty="0" smtClean="0">
                <a:solidFill>
                  <a:srgbClr val="000000"/>
                </a:solidFill>
              </a:rPr>
              <a:t> </a:t>
            </a:r>
            <a:r>
              <a:rPr lang="en-US" sz="2600" i="1" dirty="0" err="1">
                <a:solidFill>
                  <a:srgbClr val="000000"/>
                </a:solidFill>
              </a:rPr>
              <a:t>många</a:t>
            </a:r>
            <a:r>
              <a:rPr lang="en-US" sz="2600" i="1" dirty="0">
                <a:solidFill>
                  <a:srgbClr val="000000"/>
                </a:solidFill>
              </a:rPr>
              <a:t> </a:t>
            </a:r>
            <a:r>
              <a:rPr lang="en-US" sz="2600" i="1" dirty="0" err="1">
                <a:solidFill>
                  <a:srgbClr val="000000"/>
                </a:solidFill>
              </a:rPr>
              <a:t>sönderfallande</a:t>
            </a:r>
            <a:r>
              <a:rPr lang="en-US" sz="2600" i="1" dirty="0">
                <a:solidFill>
                  <a:srgbClr val="000000"/>
                </a:solidFill>
              </a:rPr>
              <a:t> </a:t>
            </a:r>
            <a:r>
              <a:rPr lang="en-US" sz="2600" i="1" dirty="0" err="1">
                <a:solidFill>
                  <a:srgbClr val="000000"/>
                </a:solidFill>
              </a:rPr>
              <a:t>stater</a:t>
            </a:r>
            <a:r>
              <a:rPr lang="en-US" sz="2600" i="1" dirty="0">
                <a:solidFill>
                  <a:srgbClr val="000000"/>
                </a:solidFill>
              </a:rPr>
              <a:t> </a:t>
            </a:r>
            <a:r>
              <a:rPr lang="en-US" sz="2600" i="1" dirty="0" err="1">
                <a:solidFill>
                  <a:srgbClr val="000000"/>
                </a:solidFill>
              </a:rPr>
              <a:t>klarar</a:t>
            </a:r>
            <a:r>
              <a:rPr lang="en-US" sz="2600" i="1" dirty="0">
                <a:solidFill>
                  <a:srgbClr val="000000"/>
                </a:solidFill>
              </a:rPr>
              <a:t> </a:t>
            </a:r>
            <a:r>
              <a:rPr lang="en-US" sz="2600" i="1" dirty="0" err="1">
                <a:solidFill>
                  <a:srgbClr val="000000"/>
                </a:solidFill>
              </a:rPr>
              <a:t>världen</a:t>
            </a:r>
            <a:r>
              <a:rPr lang="en-US" sz="2600" i="1" dirty="0">
                <a:solidFill>
                  <a:srgbClr val="000000"/>
                </a:solidFill>
              </a:rPr>
              <a:t> </a:t>
            </a:r>
            <a:r>
              <a:rPr lang="en-US" sz="2600" i="1" dirty="0" err="1">
                <a:solidFill>
                  <a:srgbClr val="000000"/>
                </a:solidFill>
              </a:rPr>
              <a:t>innan</a:t>
            </a:r>
            <a:r>
              <a:rPr lang="en-US" sz="2600" i="1" dirty="0">
                <a:solidFill>
                  <a:srgbClr val="000000"/>
                </a:solidFill>
              </a:rPr>
              <a:t> den </a:t>
            </a:r>
            <a:r>
              <a:rPr lang="en-US" sz="2600" i="1" dirty="0" err="1">
                <a:solidFill>
                  <a:srgbClr val="000000"/>
                </a:solidFill>
              </a:rPr>
              <a:t>globala</a:t>
            </a:r>
            <a:r>
              <a:rPr lang="en-US" sz="2600" i="1" dirty="0">
                <a:solidFill>
                  <a:srgbClr val="000000"/>
                </a:solidFill>
              </a:rPr>
              <a:t> </a:t>
            </a:r>
            <a:r>
              <a:rPr lang="en-US" sz="2600" i="1" dirty="0" err="1">
                <a:solidFill>
                  <a:srgbClr val="000000"/>
                </a:solidFill>
              </a:rPr>
              <a:t>civilisationen</a:t>
            </a:r>
            <a:r>
              <a:rPr lang="en-US" sz="2600" i="1" dirty="0">
                <a:solidFill>
                  <a:srgbClr val="000000"/>
                </a:solidFill>
              </a:rPr>
              <a:t> </a:t>
            </a:r>
            <a:r>
              <a:rPr lang="en-US" sz="2600" i="1" dirty="0" err="1">
                <a:solidFill>
                  <a:srgbClr val="000000"/>
                </a:solidFill>
              </a:rPr>
              <a:t>börjar</a:t>
            </a:r>
            <a:r>
              <a:rPr lang="en-US" sz="2600" i="1" dirty="0">
                <a:solidFill>
                  <a:srgbClr val="000000"/>
                </a:solidFill>
              </a:rPr>
              <a:t> </a:t>
            </a:r>
            <a:r>
              <a:rPr lang="en-US" sz="2600" i="1" dirty="0" err="1">
                <a:solidFill>
                  <a:srgbClr val="000000"/>
                </a:solidFill>
              </a:rPr>
              <a:t>upplösas</a:t>
            </a:r>
            <a:r>
              <a:rPr lang="en-US" sz="2600" i="1" dirty="0">
                <a:solidFill>
                  <a:srgbClr val="000000"/>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1" animBg="1"/>
      <p:bldP spid="24580"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4579"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Omslagspunkter</a:t>
            </a:r>
          </a:p>
        </p:txBody>
      </p:sp>
      <p:sp>
        <p:nvSpPr>
          <p:cNvPr id="25603" name="Rectangle 3"/>
          <p:cNvSpPr>
            <a:spLocks noChangeArrowheads="1"/>
          </p:cNvSpPr>
          <p:nvPr/>
        </p:nvSpPr>
        <p:spPr bwMode="auto">
          <a:xfrm>
            <a:off x="304800" y="1408112"/>
            <a:ext cx="8505825" cy="4757191"/>
          </a:xfrm>
          <a:prstGeom prst="rect">
            <a:avLst/>
          </a:prstGeom>
          <a:solidFill>
            <a:srgbClr val="FFFFFF">
              <a:alpha val="89803"/>
            </a:srgbClr>
          </a:solidFill>
          <a:ln w="9525">
            <a:noFill/>
            <a:round/>
            <a:headEnd/>
            <a:tailEnd/>
          </a:ln>
        </p:spPr>
        <p:txBody>
          <a:bodyPr wrap="none" anchor="ctr"/>
          <a:lstStyle/>
          <a:p>
            <a:endParaRPr lang="sv-SE"/>
          </a:p>
        </p:txBody>
      </p:sp>
      <p:sp>
        <p:nvSpPr>
          <p:cNvPr id="25604" name="Text Box 4"/>
          <p:cNvSpPr txBox="1">
            <a:spLocks noChangeArrowheads="1"/>
          </p:cNvSpPr>
          <p:nvPr/>
        </p:nvSpPr>
        <p:spPr bwMode="auto">
          <a:xfrm>
            <a:off x="457200" y="1600200"/>
            <a:ext cx="8229600" cy="1108720"/>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a:solidFill>
                  <a:srgbClr val="000000"/>
                </a:solidFill>
              </a:rPr>
              <a:t>Hinner</a:t>
            </a:r>
            <a:r>
              <a:rPr lang="en-US" sz="2400" dirty="0">
                <a:solidFill>
                  <a:srgbClr val="000000"/>
                </a:solidFill>
              </a:rPr>
              <a:t> vi </a:t>
            </a:r>
            <a:r>
              <a:rPr lang="en-US" sz="2400" dirty="0" err="1" smtClean="0">
                <a:solidFill>
                  <a:srgbClr val="000000"/>
                </a:solidFill>
              </a:rPr>
              <a:t>hejda</a:t>
            </a:r>
            <a:r>
              <a:rPr lang="en-US" sz="2400" dirty="0" smtClean="0">
                <a:solidFill>
                  <a:srgbClr val="000000"/>
                </a:solidFill>
              </a:rPr>
              <a:t> de </a:t>
            </a:r>
            <a:r>
              <a:rPr lang="en-US" sz="2400" dirty="0" err="1">
                <a:solidFill>
                  <a:srgbClr val="000000"/>
                </a:solidFill>
              </a:rPr>
              <a:t>bräckliga</a:t>
            </a:r>
            <a:r>
              <a:rPr lang="en-US" sz="2400" dirty="0">
                <a:solidFill>
                  <a:srgbClr val="000000"/>
                </a:solidFill>
              </a:rPr>
              <a:t> </a:t>
            </a:r>
            <a:r>
              <a:rPr lang="en-US" sz="2400" dirty="0" err="1">
                <a:solidFill>
                  <a:srgbClr val="000000"/>
                </a:solidFill>
              </a:rPr>
              <a:t>staternas</a:t>
            </a:r>
            <a:r>
              <a:rPr lang="en-US" sz="2400" dirty="0">
                <a:solidFill>
                  <a:srgbClr val="000000"/>
                </a:solidFill>
              </a:rPr>
              <a:t> </a:t>
            </a:r>
            <a:r>
              <a:rPr lang="en-US" sz="2400" dirty="0" err="1">
                <a:solidFill>
                  <a:srgbClr val="000000"/>
                </a:solidFill>
              </a:rPr>
              <a:t>sönderfall</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a:solidFill>
                  <a:srgbClr val="000000"/>
                </a:solidFill>
              </a:rPr>
              <a:t>öka</a:t>
            </a:r>
            <a:r>
              <a:rPr lang="en-US" sz="2400" dirty="0">
                <a:solidFill>
                  <a:srgbClr val="000000"/>
                </a:solidFill>
              </a:rPr>
              <a:t> </a:t>
            </a:r>
            <a:r>
              <a:rPr lang="en-US" sz="2400" dirty="0" err="1">
                <a:solidFill>
                  <a:srgbClr val="000000"/>
                </a:solidFill>
              </a:rPr>
              <a:t>livsmedelstryggheten</a:t>
            </a:r>
            <a:r>
              <a:rPr lang="en-US" sz="2400" dirty="0">
                <a:solidFill>
                  <a:srgbClr val="000000"/>
                </a:solidFill>
              </a:rPr>
              <a:t> </a:t>
            </a:r>
            <a:r>
              <a:rPr lang="en-US" sz="2400" dirty="0" err="1">
                <a:solidFill>
                  <a:srgbClr val="000000"/>
                </a:solidFill>
              </a:rPr>
              <a:t>tillräckligt</a:t>
            </a:r>
            <a:r>
              <a:rPr lang="en-US" sz="2400" dirty="0">
                <a:solidFill>
                  <a:srgbClr val="000000"/>
                </a:solidFill>
              </a:rPr>
              <a:t> fort, </a:t>
            </a:r>
            <a:r>
              <a:rPr lang="en-US" sz="2400" dirty="0" err="1">
                <a:solidFill>
                  <a:srgbClr val="000000"/>
                </a:solidFill>
              </a:rPr>
              <a:t>så</a:t>
            </a:r>
            <a:r>
              <a:rPr lang="en-US" sz="2400" dirty="0">
                <a:solidFill>
                  <a:srgbClr val="000000"/>
                </a:solidFill>
              </a:rPr>
              <a:t> </a:t>
            </a:r>
            <a:r>
              <a:rPr lang="en-US" sz="2400" dirty="0" err="1">
                <a:solidFill>
                  <a:srgbClr val="000000"/>
                </a:solidFill>
              </a:rPr>
              <a:t>att</a:t>
            </a:r>
            <a:r>
              <a:rPr lang="en-US" sz="2400" dirty="0">
                <a:solidFill>
                  <a:srgbClr val="000000"/>
                </a:solidFill>
              </a:rPr>
              <a:t> global </a:t>
            </a:r>
            <a:r>
              <a:rPr lang="en-US" sz="2400" dirty="0" err="1">
                <a:solidFill>
                  <a:srgbClr val="000000"/>
                </a:solidFill>
              </a:rPr>
              <a:t>politisk</a:t>
            </a:r>
            <a:r>
              <a:rPr lang="en-US" sz="2400" dirty="0">
                <a:solidFill>
                  <a:srgbClr val="000000"/>
                </a:solidFill>
              </a:rPr>
              <a:t> </a:t>
            </a:r>
            <a:r>
              <a:rPr lang="en-US" sz="2400" dirty="0" err="1">
                <a:solidFill>
                  <a:srgbClr val="000000"/>
                </a:solidFill>
              </a:rPr>
              <a:t>instabilitet</a:t>
            </a:r>
            <a:r>
              <a:rPr lang="en-US" sz="2400" dirty="0">
                <a:solidFill>
                  <a:srgbClr val="000000"/>
                </a:solidFill>
              </a:rPr>
              <a:t> </a:t>
            </a:r>
            <a:r>
              <a:rPr lang="en-US" sz="2400" dirty="0" err="1">
                <a:solidFill>
                  <a:srgbClr val="000000"/>
                </a:solidFill>
              </a:rPr>
              <a:t>kan</a:t>
            </a:r>
            <a:r>
              <a:rPr lang="en-US" sz="2400" dirty="0">
                <a:solidFill>
                  <a:srgbClr val="000000"/>
                </a:solidFill>
              </a:rPr>
              <a:t> </a:t>
            </a:r>
            <a:r>
              <a:rPr lang="en-US" sz="2400" dirty="0" err="1">
                <a:solidFill>
                  <a:srgbClr val="000000"/>
                </a:solidFill>
              </a:rPr>
              <a:t>undvikas</a:t>
            </a:r>
            <a:r>
              <a:rPr lang="en-US" sz="2400" dirty="0" smtClean="0">
                <a:solidFill>
                  <a:srgbClr val="000000"/>
                </a:solidFill>
              </a:rPr>
              <a:t>?</a:t>
            </a:r>
            <a:endParaRPr lang="en-US" sz="2400" dirty="0">
              <a:solidFill>
                <a:srgbClr val="000000"/>
              </a:solidFill>
            </a:endParaRPr>
          </a:p>
        </p:txBody>
      </p:sp>
      <p:sp>
        <p:nvSpPr>
          <p:cNvPr id="24582"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4583" name="Text Box 6"/>
          <p:cNvSpPr txBox="1">
            <a:spLocks noChangeArrowheads="1"/>
          </p:cNvSpPr>
          <p:nvPr/>
        </p:nvSpPr>
        <p:spPr bwMode="auto">
          <a:xfrm>
            <a:off x="6924675" y="64912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8" name="Text Box 4"/>
          <p:cNvSpPr txBox="1">
            <a:spLocks noChangeArrowheads="1"/>
          </p:cNvSpPr>
          <p:nvPr/>
        </p:nvSpPr>
        <p:spPr bwMode="auto">
          <a:xfrm>
            <a:off x="467544" y="2680320"/>
            <a:ext cx="8229600" cy="820688"/>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Hinner</a:t>
            </a:r>
            <a:r>
              <a:rPr lang="en-US" sz="2400" dirty="0" smtClean="0">
                <a:solidFill>
                  <a:srgbClr val="000000"/>
                </a:solidFill>
              </a:rPr>
              <a:t> </a:t>
            </a:r>
            <a:r>
              <a:rPr lang="en-US" sz="2400" dirty="0">
                <a:solidFill>
                  <a:srgbClr val="000000"/>
                </a:solidFill>
              </a:rPr>
              <a:t>vi </a:t>
            </a:r>
            <a:r>
              <a:rPr lang="en-US" sz="2400" dirty="0" err="1">
                <a:solidFill>
                  <a:srgbClr val="000000"/>
                </a:solidFill>
              </a:rPr>
              <a:t>stoppa</a:t>
            </a:r>
            <a:r>
              <a:rPr lang="en-US" sz="2400" dirty="0">
                <a:solidFill>
                  <a:srgbClr val="000000"/>
                </a:solidFill>
              </a:rPr>
              <a:t> </a:t>
            </a:r>
            <a:r>
              <a:rPr lang="en-US" sz="2400" dirty="0" err="1" smtClean="0">
                <a:solidFill>
                  <a:srgbClr val="000000"/>
                </a:solidFill>
              </a:rPr>
              <a:t>avskogningen</a:t>
            </a:r>
            <a:r>
              <a:rPr lang="en-US" sz="2400" dirty="0" smtClean="0">
                <a:solidFill>
                  <a:srgbClr val="000000"/>
                </a:solidFill>
              </a:rPr>
              <a:t>, </a:t>
            </a:r>
            <a:r>
              <a:rPr lang="en-US" sz="2400" dirty="0" err="1">
                <a:solidFill>
                  <a:srgbClr val="000000"/>
                </a:solidFill>
              </a:rPr>
              <a:t>innan</a:t>
            </a:r>
            <a:r>
              <a:rPr lang="en-US" sz="2400" dirty="0">
                <a:solidFill>
                  <a:srgbClr val="000000"/>
                </a:solidFill>
              </a:rPr>
              <a:t> Amazonas </a:t>
            </a:r>
            <a:r>
              <a:rPr lang="en-US" sz="2400" dirty="0" err="1">
                <a:solidFill>
                  <a:srgbClr val="000000"/>
                </a:solidFill>
              </a:rPr>
              <a:t>regnskog</a:t>
            </a:r>
            <a:r>
              <a:rPr lang="en-US" sz="2400" dirty="0">
                <a:solidFill>
                  <a:srgbClr val="000000"/>
                </a:solidFill>
              </a:rPr>
              <a:t> </a:t>
            </a:r>
            <a:r>
              <a:rPr lang="en-US" sz="2400" dirty="0" err="1">
                <a:solidFill>
                  <a:srgbClr val="000000"/>
                </a:solidFill>
              </a:rPr>
              <a:t>torkar</a:t>
            </a:r>
            <a:r>
              <a:rPr lang="en-US" sz="2400" dirty="0">
                <a:solidFill>
                  <a:srgbClr val="000000"/>
                </a:solidFill>
              </a:rPr>
              <a:t> </a:t>
            </a:r>
            <a:r>
              <a:rPr lang="en-US" sz="2400" dirty="0" err="1">
                <a:solidFill>
                  <a:srgbClr val="000000"/>
                </a:solidFill>
              </a:rPr>
              <a:t>ut</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a:solidFill>
                  <a:srgbClr val="000000"/>
                </a:solidFill>
              </a:rPr>
              <a:t>brinner</a:t>
            </a:r>
            <a:r>
              <a:rPr lang="en-US" sz="2400" dirty="0">
                <a:solidFill>
                  <a:srgbClr val="000000"/>
                </a:solidFill>
              </a:rPr>
              <a:t> </a:t>
            </a:r>
            <a:r>
              <a:rPr lang="en-US" sz="2400" dirty="0" err="1">
                <a:solidFill>
                  <a:srgbClr val="000000"/>
                </a:solidFill>
              </a:rPr>
              <a:t>upp</a:t>
            </a:r>
            <a:r>
              <a:rPr lang="en-US" sz="2400" dirty="0">
                <a:solidFill>
                  <a:srgbClr val="000000"/>
                </a:solidFill>
              </a:rPr>
              <a:t>? </a:t>
            </a:r>
          </a:p>
        </p:txBody>
      </p:sp>
      <p:sp>
        <p:nvSpPr>
          <p:cNvPr id="9" name="Text Box 4"/>
          <p:cNvSpPr txBox="1">
            <a:spLocks noChangeArrowheads="1"/>
          </p:cNvSpPr>
          <p:nvPr/>
        </p:nvSpPr>
        <p:spPr bwMode="auto">
          <a:xfrm>
            <a:off x="467544" y="3429000"/>
            <a:ext cx="8229600" cy="1224136"/>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Hinner</a:t>
            </a:r>
            <a:r>
              <a:rPr lang="en-US" sz="2400" dirty="0" smtClean="0">
                <a:solidFill>
                  <a:srgbClr val="000000"/>
                </a:solidFill>
              </a:rPr>
              <a:t> </a:t>
            </a:r>
            <a:r>
              <a:rPr lang="en-US" sz="2400" dirty="0">
                <a:solidFill>
                  <a:srgbClr val="000000"/>
                </a:solidFill>
              </a:rPr>
              <a:t>vi </a:t>
            </a:r>
            <a:r>
              <a:rPr lang="en-US" sz="2400" dirty="0" err="1">
                <a:solidFill>
                  <a:srgbClr val="000000"/>
                </a:solidFill>
              </a:rPr>
              <a:t>stänga</a:t>
            </a:r>
            <a:r>
              <a:rPr lang="en-US" sz="2400" dirty="0">
                <a:solidFill>
                  <a:srgbClr val="000000"/>
                </a:solidFill>
              </a:rPr>
              <a:t> </a:t>
            </a:r>
            <a:r>
              <a:rPr lang="en-US" sz="2400" dirty="0" err="1">
                <a:solidFill>
                  <a:srgbClr val="000000"/>
                </a:solidFill>
              </a:rPr>
              <a:t>kolkraftverken</a:t>
            </a:r>
            <a:r>
              <a:rPr lang="en-US" sz="2400" dirty="0">
                <a:solidFill>
                  <a:srgbClr val="000000"/>
                </a:solidFill>
              </a:rPr>
              <a:t> </a:t>
            </a:r>
            <a:r>
              <a:rPr lang="en-US" sz="2400" dirty="0" err="1">
                <a:solidFill>
                  <a:srgbClr val="000000"/>
                </a:solidFill>
              </a:rPr>
              <a:t>tillräckligt</a:t>
            </a:r>
            <a:r>
              <a:rPr lang="en-US" sz="2400" dirty="0">
                <a:solidFill>
                  <a:srgbClr val="000000"/>
                </a:solidFill>
              </a:rPr>
              <a:t> </a:t>
            </a:r>
            <a:r>
              <a:rPr lang="en-US" sz="2400" dirty="0" err="1">
                <a:solidFill>
                  <a:srgbClr val="000000"/>
                </a:solidFill>
              </a:rPr>
              <a:t>snabbt</a:t>
            </a:r>
            <a:r>
              <a:rPr lang="en-US" sz="2400" dirty="0">
                <a:solidFill>
                  <a:srgbClr val="000000"/>
                </a:solidFill>
              </a:rPr>
              <a:t> </a:t>
            </a:r>
            <a:r>
              <a:rPr lang="en-US" sz="2400" dirty="0" err="1">
                <a:solidFill>
                  <a:srgbClr val="000000"/>
                </a:solidFill>
              </a:rPr>
              <a:t>för</a:t>
            </a:r>
            <a:r>
              <a:rPr lang="en-US" sz="2400" dirty="0">
                <a:solidFill>
                  <a:srgbClr val="000000"/>
                </a:solidFill>
              </a:rPr>
              <a:t> </a:t>
            </a:r>
            <a:r>
              <a:rPr lang="en-US" sz="2400" dirty="0" err="1">
                <a:solidFill>
                  <a:srgbClr val="000000"/>
                </a:solidFill>
              </a:rPr>
              <a:t>att</a:t>
            </a:r>
            <a:r>
              <a:rPr lang="en-US" sz="2400" dirty="0">
                <a:solidFill>
                  <a:srgbClr val="000000"/>
                </a:solidFill>
              </a:rPr>
              <a:t> </a:t>
            </a:r>
            <a:r>
              <a:rPr lang="en-US" sz="2400" dirty="0" err="1">
                <a:solidFill>
                  <a:srgbClr val="000000"/>
                </a:solidFill>
              </a:rPr>
              <a:t>undvika</a:t>
            </a:r>
            <a:r>
              <a:rPr lang="en-US" sz="2400" dirty="0">
                <a:solidFill>
                  <a:srgbClr val="000000"/>
                </a:solidFill>
              </a:rPr>
              <a:t> </a:t>
            </a:r>
            <a:r>
              <a:rPr lang="en-US" sz="2400" dirty="0" err="1">
                <a:solidFill>
                  <a:srgbClr val="000000"/>
                </a:solidFill>
              </a:rPr>
              <a:t>att</a:t>
            </a:r>
            <a:r>
              <a:rPr lang="en-US" sz="2400" dirty="0">
                <a:solidFill>
                  <a:srgbClr val="000000"/>
                </a:solidFill>
              </a:rPr>
              <a:t> </a:t>
            </a:r>
            <a:r>
              <a:rPr lang="en-US" sz="2400" dirty="0" err="1">
                <a:solidFill>
                  <a:srgbClr val="000000"/>
                </a:solidFill>
              </a:rPr>
              <a:t>landisarna</a:t>
            </a:r>
            <a:r>
              <a:rPr lang="en-US" sz="2400" dirty="0">
                <a:solidFill>
                  <a:srgbClr val="000000"/>
                </a:solidFill>
              </a:rPr>
              <a:t> </a:t>
            </a:r>
            <a:r>
              <a:rPr lang="en-US" sz="2400" dirty="0" err="1">
                <a:solidFill>
                  <a:srgbClr val="000000"/>
                </a:solidFill>
              </a:rPr>
              <a:t>på</a:t>
            </a:r>
            <a:r>
              <a:rPr lang="en-US" sz="2400" dirty="0">
                <a:solidFill>
                  <a:srgbClr val="000000"/>
                </a:solidFill>
              </a:rPr>
              <a:t> </a:t>
            </a:r>
            <a:r>
              <a:rPr lang="en-US" sz="2400" dirty="0" err="1">
                <a:solidFill>
                  <a:srgbClr val="000000"/>
                </a:solidFill>
              </a:rPr>
              <a:t>Grönland</a:t>
            </a:r>
            <a:r>
              <a:rPr lang="en-US" sz="2400" dirty="0">
                <a:solidFill>
                  <a:srgbClr val="000000"/>
                </a:solidFill>
              </a:rPr>
              <a:t> </a:t>
            </a:r>
            <a:r>
              <a:rPr lang="en-US" sz="2400" dirty="0" err="1">
                <a:solidFill>
                  <a:srgbClr val="000000"/>
                </a:solidFill>
              </a:rPr>
              <a:t>och</a:t>
            </a:r>
            <a:r>
              <a:rPr lang="en-US" sz="2400" dirty="0">
                <a:solidFill>
                  <a:srgbClr val="000000"/>
                </a:solidFill>
              </a:rPr>
              <a:t> </a:t>
            </a:r>
            <a:r>
              <a:rPr lang="en-US" sz="2400" dirty="0" err="1">
                <a:solidFill>
                  <a:srgbClr val="000000"/>
                </a:solidFill>
              </a:rPr>
              <a:t>Västantarktis</a:t>
            </a:r>
            <a:r>
              <a:rPr lang="en-US" sz="2400" dirty="0">
                <a:solidFill>
                  <a:srgbClr val="000000"/>
                </a:solidFill>
              </a:rPr>
              <a:t> </a:t>
            </a:r>
            <a:r>
              <a:rPr lang="en-US" sz="2400" dirty="0" err="1" smtClean="0">
                <a:solidFill>
                  <a:srgbClr val="000000"/>
                </a:solidFill>
              </a:rPr>
              <a:t>smälter</a:t>
            </a:r>
            <a:r>
              <a:rPr lang="en-US" sz="2400" dirty="0" smtClean="0">
                <a:solidFill>
                  <a:srgbClr val="000000"/>
                </a:solidFill>
              </a:rPr>
              <a:t> </a:t>
            </a:r>
            <a:r>
              <a:rPr lang="en-US" sz="2400" dirty="0" err="1" smtClean="0">
                <a:solidFill>
                  <a:srgbClr val="000000"/>
                </a:solidFill>
              </a:rPr>
              <a:t>bortom</a:t>
            </a:r>
            <a:r>
              <a:rPr lang="en-US" sz="2400" dirty="0" smtClean="0">
                <a:solidFill>
                  <a:srgbClr val="000000"/>
                </a:solidFill>
              </a:rPr>
              <a:t> </a:t>
            </a:r>
            <a:r>
              <a:rPr lang="en-US" sz="2400" dirty="0" err="1" smtClean="0">
                <a:solidFill>
                  <a:srgbClr val="000000"/>
                </a:solidFill>
              </a:rPr>
              <a:t>återvändo</a:t>
            </a:r>
            <a:r>
              <a:rPr lang="en-US" sz="2400" dirty="0" smtClean="0">
                <a:solidFill>
                  <a:srgbClr val="000000"/>
                </a:solidFill>
              </a:rPr>
              <a:t>?</a:t>
            </a:r>
            <a:endParaRPr lang="en-US" sz="2400" i="1" dirty="0">
              <a:solidFill>
                <a:srgbClr val="000000"/>
              </a:solidFill>
            </a:endParaRPr>
          </a:p>
        </p:txBody>
      </p:sp>
      <p:sp>
        <p:nvSpPr>
          <p:cNvPr id="10" name="Text Box 4"/>
          <p:cNvSpPr txBox="1">
            <a:spLocks noChangeArrowheads="1"/>
          </p:cNvSpPr>
          <p:nvPr/>
        </p:nvSpPr>
        <p:spPr bwMode="auto">
          <a:xfrm>
            <a:off x="467544" y="4509120"/>
            <a:ext cx="8229600" cy="792088"/>
          </a:xfrm>
          <a:prstGeom prst="rect">
            <a:avLst/>
          </a:prstGeom>
          <a:noFill/>
          <a:ln w="9525">
            <a:noFill/>
            <a:round/>
            <a:headEnd/>
            <a:tailEnd/>
          </a:ln>
        </p:spPr>
        <p:txBody>
          <a:bodyPr/>
          <a:lstStyle/>
          <a:p>
            <a:pPr marL="336550" indent="-336550" algn="l">
              <a:lnSpc>
                <a:spcPct val="9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Hinner</a:t>
            </a:r>
            <a:r>
              <a:rPr lang="en-US" sz="2400" dirty="0" smtClean="0">
                <a:solidFill>
                  <a:srgbClr val="000000"/>
                </a:solidFill>
              </a:rPr>
              <a:t> </a:t>
            </a:r>
            <a:r>
              <a:rPr lang="en-US" sz="2400" dirty="0">
                <a:solidFill>
                  <a:srgbClr val="000000"/>
                </a:solidFill>
              </a:rPr>
              <a:t>vi </a:t>
            </a:r>
            <a:r>
              <a:rPr lang="en-US" sz="2400" dirty="0" err="1">
                <a:solidFill>
                  <a:srgbClr val="000000"/>
                </a:solidFill>
              </a:rPr>
              <a:t>skära</a:t>
            </a:r>
            <a:r>
              <a:rPr lang="en-US" sz="2400" dirty="0">
                <a:solidFill>
                  <a:srgbClr val="000000"/>
                </a:solidFill>
              </a:rPr>
              <a:t> </a:t>
            </a:r>
            <a:r>
              <a:rPr lang="en-US" sz="2400" dirty="0" err="1">
                <a:solidFill>
                  <a:srgbClr val="000000"/>
                </a:solidFill>
              </a:rPr>
              <a:t>ner</a:t>
            </a:r>
            <a:r>
              <a:rPr lang="en-US" sz="2400" dirty="0">
                <a:solidFill>
                  <a:srgbClr val="000000"/>
                </a:solidFill>
              </a:rPr>
              <a:t> </a:t>
            </a:r>
            <a:r>
              <a:rPr lang="en-US" sz="2400" dirty="0" err="1">
                <a:solidFill>
                  <a:srgbClr val="000000"/>
                </a:solidFill>
              </a:rPr>
              <a:t>koldioxidutsläppen</a:t>
            </a:r>
            <a:r>
              <a:rPr lang="en-US" sz="2400" dirty="0">
                <a:solidFill>
                  <a:srgbClr val="000000"/>
                </a:solidFill>
              </a:rPr>
              <a:t> fort </a:t>
            </a:r>
            <a:r>
              <a:rPr lang="en-US" sz="2400" dirty="0" err="1">
                <a:solidFill>
                  <a:srgbClr val="000000"/>
                </a:solidFill>
              </a:rPr>
              <a:t>nog</a:t>
            </a:r>
            <a:r>
              <a:rPr lang="en-US" sz="2400" dirty="0">
                <a:solidFill>
                  <a:srgbClr val="000000"/>
                </a:solidFill>
              </a:rPr>
              <a:t> </a:t>
            </a:r>
            <a:r>
              <a:rPr lang="en-US" sz="2400" dirty="0" err="1">
                <a:solidFill>
                  <a:srgbClr val="000000"/>
                </a:solidFill>
              </a:rPr>
              <a:t>för</a:t>
            </a:r>
            <a:r>
              <a:rPr lang="en-US" sz="2400" dirty="0">
                <a:solidFill>
                  <a:srgbClr val="000000"/>
                </a:solidFill>
              </a:rPr>
              <a:t> </a:t>
            </a:r>
            <a:r>
              <a:rPr lang="en-US" sz="2400" dirty="0" err="1">
                <a:solidFill>
                  <a:srgbClr val="000000"/>
                </a:solidFill>
              </a:rPr>
              <a:t>att</a:t>
            </a:r>
            <a:r>
              <a:rPr lang="en-US" sz="2400" dirty="0">
                <a:solidFill>
                  <a:srgbClr val="000000"/>
                </a:solidFill>
              </a:rPr>
              <a:t> </a:t>
            </a:r>
            <a:r>
              <a:rPr lang="en-US" sz="2400" dirty="0" err="1">
                <a:solidFill>
                  <a:srgbClr val="000000"/>
                </a:solidFill>
              </a:rPr>
              <a:t>undvika</a:t>
            </a:r>
            <a:r>
              <a:rPr lang="en-US" sz="2400" dirty="0">
                <a:solidFill>
                  <a:srgbClr val="000000"/>
                </a:solidFill>
              </a:rPr>
              <a:t> </a:t>
            </a:r>
            <a:r>
              <a:rPr lang="en-US" sz="2400" dirty="0" err="1">
                <a:solidFill>
                  <a:srgbClr val="000000"/>
                </a:solidFill>
              </a:rPr>
              <a:t>att</a:t>
            </a:r>
            <a:r>
              <a:rPr lang="en-US" sz="2400" dirty="0">
                <a:solidFill>
                  <a:srgbClr val="000000"/>
                </a:solidFill>
              </a:rPr>
              <a:t> </a:t>
            </a:r>
            <a:r>
              <a:rPr lang="en-US" sz="2400" dirty="0" err="1">
                <a:solidFill>
                  <a:srgbClr val="000000"/>
                </a:solidFill>
              </a:rPr>
              <a:t>temperaturen</a:t>
            </a:r>
            <a:r>
              <a:rPr lang="en-US" sz="2400" dirty="0">
                <a:solidFill>
                  <a:srgbClr val="000000"/>
                </a:solidFill>
              </a:rPr>
              <a:t> </a:t>
            </a:r>
            <a:r>
              <a:rPr lang="en-US" sz="2400" dirty="0" err="1" smtClean="0">
                <a:solidFill>
                  <a:srgbClr val="000000"/>
                </a:solidFill>
              </a:rPr>
              <a:t>stiger</a:t>
            </a:r>
            <a:r>
              <a:rPr lang="en-US" sz="2400" dirty="0" smtClean="0">
                <a:solidFill>
                  <a:srgbClr val="000000"/>
                </a:solidFill>
              </a:rPr>
              <a:t> </a:t>
            </a:r>
            <a:r>
              <a:rPr lang="en-US" sz="2400" dirty="0" err="1" smtClean="0">
                <a:solidFill>
                  <a:srgbClr val="000000"/>
                </a:solidFill>
              </a:rPr>
              <a:t>okontrollerbart</a:t>
            </a:r>
            <a:r>
              <a:rPr lang="en-US" sz="2400" dirty="0" smtClean="0">
                <a:solidFill>
                  <a:srgbClr val="000000"/>
                </a:solidFill>
              </a:rPr>
              <a:t>?</a:t>
            </a:r>
            <a:endParaRPr lang="en-US" sz="2400" dirty="0">
              <a:solidFill>
                <a:srgbClr val="000000"/>
              </a:solidFill>
            </a:endParaRPr>
          </a:p>
          <a:p>
            <a:pPr marL="336550" indent="-336550" algn="l">
              <a:lnSpc>
                <a:spcPct val="90000"/>
              </a:lnSpc>
              <a:spcBef>
                <a:spcPts val="6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i="1" dirty="0">
                <a:solidFill>
                  <a:srgbClr val="000000"/>
                </a:solidFill>
              </a:rPr>
              <a:t>	</a:t>
            </a:r>
          </a:p>
        </p:txBody>
      </p:sp>
      <p:sp>
        <p:nvSpPr>
          <p:cNvPr id="11" name="Text Box 4"/>
          <p:cNvSpPr txBox="1">
            <a:spLocks noChangeArrowheads="1"/>
          </p:cNvSpPr>
          <p:nvPr/>
        </p:nvSpPr>
        <p:spPr bwMode="auto">
          <a:xfrm>
            <a:off x="539552" y="5488632"/>
            <a:ext cx="8208912" cy="460648"/>
          </a:xfrm>
          <a:prstGeom prst="rect">
            <a:avLst/>
          </a:prstGeom>
          <a:noFill/>
          <a:ln w="9525">
            <a:noFill/>
            <a:round/>
            <a:headEnd/>
            <a:tailEnd/>
          </a:ln>
        </p:spPr>
        <p:txBody>
          <a:bodyPr/>
          <a:lstStyle/>
          <a:p>
            <a:pPr marL="336550" indent="-336550">
              <a:lnSpc>
                <a:spcPct val="90000"/>
              </a:lnSpc>
              <a:spcBef>
                <a:spcPts val="600"/>
              </a:spcBef>
              <a:buClrTx/>
              <a:buSzTx/>
              <a:buFontTx/>
              <a:buNone/>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i="1" dirty="0" smtClean="0">
                <a:solidFill>
                  <a:srgbClr val="000000"/>
                </a:solidFill>
              </a:rPr>
              <a:t>Business- </a:t>
            </a:r>
            <a:r>
              <a:rPr lang="en-US" sz="2400" i="1" dirty="0">
                <a:solidFill>
                  <a:srgbClr val="000000"/>
                </a:solidFill>
              </a:rPr>
              <a:t>as-usual </a:t>
            </a:r>
            <a:r>
              <a:rPr lang="en-US" sz="2400" i="1" dirty="0" err="1">
                <a:solidFill>
                  <a:srgbClr val="000000"/>
                </a:solidFill>
              </a:rPr>
              <a:t>fungerar</a:t>
            </a:r>
            <a:r>
              <a:rPr lang="en-US" sz="2400" i="1" dirty="0">
                <a:solidFill>
                  <a:srgbClr val="000000"/>
                </a:solidFill>
              </a:rPr>
              <a:t> </a:t>
            </a:r>
            <a:r>
              <a:rPr lang="en-US" sz="2400" i="1" dirty="0" err="1">
                <a:solidFill>
                  <a:srgbClr val="000000"/>
                </a:solidFill>
              </a:rPr>
              <a:t>inte</a:t>
            </a:r>
            <a:r>
              <a:rPr lang="en-US" sz="2400" i="1" dirty="0">
                <a:solidFill>
                  <a:srgbClr val="000000"/>
                </a:solidFill>
              </a:rPr>
              <a:t> – </a:t>
            </a:r>
            <a:r>
              <a:rPr lang="en-US" sz="2400" i="1" dirty="0" err="1">
                <a:solidFill>
                  <a:srgbClr val="000000"/>
                </a:solidFill>
              </a:rPr>
              <a:t>det</a:t>
            </a:r>
            <a:r>
              <a:rPr lang="en-US" sz="2400" i="1" dirty="0">
                <a:solidFill>
                  <a:srgbClr val="000000"/>
                </a:solidFill>
              </a:rPr>
              <a:t> </a:t>
            </a:r>
            <a:r>
              <a:rPr lang="en-US" sz="2400" i="1" dirty="0" err="1">
                <a:solidFill>
                  <a:srgbClr val="000000"/>
                </a:solidFill>
              </a:rPr>
              <a:t>är</a:t>
            </a:r>
            <a:r>
              <a:rPr lang="en-US" sz="2400" i="1" dirty="0">
                <a:solidFill>
                  <a:srgbClr val="000000"/>
                </a:solidFill>
              </a:rPr>
              <a:t> </a:t>
            </a:r>
            <a:r>
              <a:rPr lang="en-US" sz="2400" i="1" dirty="0" err="1" smtClean="0">
                <a:solidFill>
                  <a:srgbClr val="000000"/>
                </a:solidFill>
              </a:rPr>
              <a:t>hög</a:t>
            </a:r>
            <a:r>
              <a:rPr lang="en-US" sz="2400" i="1" dirty="0" smtClean="0">
                <a:solidFill>
                  <a:srgbClr val="000000"/>
                </a:solidFill>
              </a:rPr>
              <a:t> </a:t>
            </a:r>
            <a:r>
              <a:rPr lang="en-US" sz="2400" i="1" dirty="0" err="1" smtClean="0">
                <a:solidFill>
                  <a:srgbClr val="000000"/>
                </a:solidFill>
              </a:rPr>
              <a:t>tid</a:t>
            </a:r>
            <a:r>
              <a:rPr lang="en-US" sz="2400" i="1" dirty="0" smtClean="0">
                <a:solidFill>
                  <a:srgbClr val="000000"/>
                </a:solidFill>
              </a:rPr>
              <a:t> </a:t>
            </a:r>
            <a:r>
              <a:rPr lang="en-US" sz="2400" i="1" dirty="0" err="1">
                <a:solidFill>
                  <a:srgbClr val="000000"/>
                </a:solidFill>
              </a:rPr>
              <a:t>för</a:t>
            </a:r>
            <a:r>
              <a:rPr lang="en-US" sz="2400" i="1" dirty="0">
                <a:solidFill>
                  <a:srgbClr val="000000"/>
                </a:solidFill>
              </a:rPr>
              <a:t> Plan B.</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6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P spid="25604" grpId="0"/>
      <p:bldP spid="8" grpId="0"/>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424843" y="6205124"/>
            <a:ext cx="8228763" cy="37492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391867" indent="-195934" algn="l" hangingPunct="0">
              <a:buNone/>
            </a:pPr>
            <a:r>
              <a:rPr lang="sv-SE" sz="1500" dirty="0">
                <a:latin typeface="Arial" pitchFamily="18"/>
                <a:ea typeface="MS Gothic" pitchFamily="2"/>
                <a:cs typeface="Tahoma" pitchFamily="2"/>
              </a:rPr>
              <a:t>Norra ishavet</a:t>
            </a:r>
          </a:p>
        </p:txBody>
      </p:sp>
      <p:pic>
        <p:nvPicPr>
          <p:cNvPr id="3" name="Bildobjekt 2"/>
          <p:cNvPicPr>
            <a:picLocks/>
          </p:cNvPicPr>
          <p:nvPr/>
        </p:nvPicPr>
        <p:blipFill>
          <a:blip r:embed="rId3" cstate="print">
            <a:alphaModFix/>
            <a:lum/>
          </a:blip>
          <a:srcRect/>
          <a:stretch>
            <a:fillRect/>
          </a:stretch>
        </p:blipFill>
        <p:spPr>
          <a:xfrm>
            <a:off x="-35496" y="1"/>
            <a:ext cx="9216008" cy="6885384"/>
          </a:xfrm>
          <a:prstGeom prst="rect">
            <a:avLst/>
          </a:prstGeom>
          <a:noFill/>
          <a:ln>
            <a:noFill/>
          </a:ln>
        </p:spPr>
      </p:pic>
      <p:sp>
        <p:nvSpPr>
          <p:cNvPr id="5" name="Rectangle 3"/>
          <p:cNvSpPr>
            <a:spLocks noChangeArrowheads="1"/>
          </p:cNvSpPr>
          <p:nvPr/>
        </p:nvSpPr>
        <p:spPr bwMode="auto">
          <a:xfrm>
            <a:off x="458663" y="620688"/>
            <a:ext cx="8505825" cy="4752528"/>
          </a:xfrm>
          <a:prstGeom prst="rect">
            <a:avLst/>
          </a:prstGeom>
          <a:solidFill>
            <a:srgbClr val="FFFFFF">
              <a:alpha val="89803"/>
            </a:srgbClr>
          </a:solidFill>
          <a:ln w="9525">
            <a:noFill/>
            <a:round/>
            <a:headEnd/>
            <a:tailEnd/>
          </a:ln>
        </p:spPr>
        <p:txBody>
          <a:bodyPr wrap="none" anchor="ctr"/>
          <a:lstStyle/>
          <a:p>
            <a:endParaRPr lang="sv-SE"/>
          </a:p>
        </p:txBody>
      </p:sp>
      <p:sp>
        <p:nvSpPr>
          <p:cNvPr id="6" name="Frihandsfigur 5"/>
          <p:cNvSpPr/>
          <p:nvPr/>
        </p:nvSpPr>
        <p:spPr>
          <a:xfrm>
            <a:off x="397119" y="648072"/>
            <a:ext cx="8423353" cy="1628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pPr>
            <a:r>
              <a:rPr lang="sv-SE" sz="2500" b="1" dirty="0">
                <a:solidFill>
                  <a:srgbClr val="000000"/>
                </a:solidFill>
                <a:latin typeface="Arial" pitchFamily="34"/>
                <a:ea typeface="SabonMT" pitchFamily="18"/>
                <a:cs typeface="SabonMT" pitchFamily="18"/>
              </a:rPr>
              <a:t>	</a:t>
            </a:r>
          </a:p>
          <a:p>
            <a:pPr algn="l" hangingPunct="0">
              <a:spcBef>
                <a:spcPts val="0"/>
              </a:spcBef>
              <a:spcAft>
                <a:spcPts val="0"/>
              </a:spcAft>
              <a:buNone/>
            </a:pPr>
            <a:r>
              <a:rPr lang="sv-SE" sz="2500" b="1" dirty="0">
                <a:solidFill>
                  <a:srgbClr val="000000"/>
                </a:solidFill>
                <a:latin typeface="Arial" pitchFamily="34"/>
                <a:ea typeface="SabonMT" pitchFamily="18"/>
                <a:cs typeface="SabonMT" pitchFamily="18"/>
              </a:rPr>
              <a:t>	</a:t>
            </a:r>
            <a:r>
              <a:rPr lang="sv-SE" sz="2500" dirty="0">
                <a:solidFill>
                  <a:srgbClr val="000000"/>
                </a:solidFill>
                <a:latin typeface="Arial" pitchFamily="34"/>
                <a:ea typeface="SabonMT" pitchFamily="18"/>
                <a:cs typeface="SabonMT" pitchFamily="18"/>
              </a:rPr>
              <a:t>Den tid vi har på oss förkortas av </a:t>
            </a:r>
            <a:r>
              <a:rPr lang="sv-SE" sz="2500" b="1" dirty="0">
                <a:solidFill>
                  <a:srgbClr val="000000"/>
                </a:solidFill>
                <a:latin typeface="Arial" pitchFamily="34"/>
                <a:ea typeface="SabonMT" pitchFamily="18"/>
                <a:cs typeface="SabonMT" pitchFamily="18"/>
              </a:rPr>
              <a:t>återkopplings-	</a:t>
            </a:r>
          </a:p>
          <a:p>
            <a:pPr algn="l" hangingPunct="0">
              <a:spcBef>
                <a:spcPts val="0"/>
              </a:spcBef>
              <a:spcAft>
                <a:spcPts val="0"/>
              </a:spcAft>
              <a:buNone/>
            </a:pPr>
            <a:r>
              <a:rPr lang="sv-SE" sz="2500" b="1" dirty="0">
                <a:solidFill>
                  <a:srgbClr val="000000"/>
                </a:solidFill>
                <a:latin typeface="Arial" pitchFamily="34"/>
                <a:ea typeface="SabonMT" pitchFamily="18"/>
                <a:cs typeface="SabonMT" pitchFamily="18"/>
              </a:rPr>
              <a:t>	mekanismer, </a:t>
            </a:r>
            <a:r>
              <a:rPr lang="sv-SE" sz="2500" dirty="0">
                <a:solidFill>
                  <a:srgbClr val="000000"/>
                </a:solidFill>
                <a:latin typeface="Arial" pitchFamily="34"/>
                <a:ea typeface="SabonMT" pitchFamily="18"/>
                <a:cs typeface="SabonMT" pitchFamily="18"/>
              </a:rPr>
              <a:t>som förstärker klimatförändringen</a:t>
            </a:r>
          </a:p>
          <a:p>
            <a:pPr algn="l" hangingPunct="0">
              <a:spcBef>
                <a:spcPts val="0"/>
              </a:spcBef>
              <a:spcAft>
                <a:spcPts val="0"/>
              </a:spcAft>
              <a:buNone/>
            </a:pPr>
            <a:r>
              <a:rPr lang="sv-SE" sz="2500" dirty="0">
                <a:solidFill>
                  <a:srgbClr val="000000"/>
                </a:solidFill>
                <a:latin typeface="Arial" pitchFamily="34"/>
                <a:ea typeface="SabonMT" pitchFamily="18"/>
                <a:cs typeface="SabonMT" pitchFamily="18"/>
              </a:rPr>
              <a:t>	så att den förvärrar sig själv</a:t>
            </a:r>
            <a:r>
              <a:rPr lang="sv-SE" sz="2500" dirty="0" smtClean="0">
                <a:solidFill>
                  <a:srgbClr val="000000"/>
                </a:solidFill>
                <a:latin typeface="Arial" pitchFamily="34"/>
                <a:ea typeface="SabonMT" pitchFamily="18"/>
                <a:cs typeface="SabonMT" pitchFamily="18"/>
              </a:rPr>
              <a:t>.</a:t>
            </a:r>
            <a:endParaRPr lang="sv-SE" sz="2500" dirty="0">
              <a:latin typeface="ArialMT" pitchFamily="34"/>
              <a:ea typeface="ArialMT" pitchFamily="34"/>
              <a:cs typeface="ArialMT" pitchFamily="34"/>
            </a:endParaRPr>
          </a:p>
        </p:txBody>
      </p:sp>
      <p:sp>
        <p:nvSpPr>
          <p:cNvPr id="7" name="Frihandsfigur 6"/>
          <p:cNvSpPr/>
          <p:nvPr/>
        </p:nvSpPr>
        <p:spPr>
          <a:xfrm>
            <a:off x="395537" y="2088232"/>
            <a:ext cx="8496944" cy="11247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pPr>
            <a:r>
              <a:rPr lang="sv-SE" sz="2500" b="1" dirty="0">
                <a:solidFill>
                  <a:srgbClr val="000000"/>
                </a:solidFill>
                <a:latin typeface="Arial" pitchFamily="34"/>
                <a:ea typeface="SabonMT" pitchFamily="18"/>
                <a:cs typeface="SabonMT" pitchFamily="18"/>
              </a:rPr>
              <a:t>	</a:t>
            </a:r>
          </a:p>
          <a:p>
            <a:pPr algn="l" hangingPunct="0">
              <a:spcBef>
                <a:spcPts val="0"/>
              </a:spcBef>
              <a:spcAft>
                <a:spcPts val="0"/>
              </a:spcAft>
              <a:buNone/>
            </a:pPr>
            <a:r>
              <a:rPr lang="sv-SE" sz="2500" b="1" dirty="0">
                <a:solidFill>
                  <a:srgbClr val="000000"/>
                </a:solidFill>
                <a:latin typeface="Arial" pitchFamily="34"/>
                <a:ea typeface="SabonMT" pitchFamily="18"/>
                <a:cs typeface="SabonMT" pitchFamily="18"/>
              </a:rPr>
              <a:t>	</a:t>
            </a:r>
            <a:r>
              <a:rPr lang="sv-SE" sz="2500" dirty="0" smtClean="0">
                <a:solidFill>
                  <a:srgbClr val="000000"/>
                </a:solidFill>
                <a:latin typeface="Arial" pitchFamily="34"/>
                <a:ea typeface="SabonMT" pitchFamily="18"/>
                <a:cs typeface="SabonMT" pitchFamily="18"/>
              </a:rPr>
              <a:t>Ex</a:t>
            </a:r>
            <a:r>
              <a:rPr lang="sv-SE" sz="2500" dirty="0">
                <a:solidFill>
                  <a:srgbClr val="000000"/>
                </a:solidFill>
                <a:latin typeface="Arial" pitchFamily="34"/>
                <a:ea typeface="SabonMT" pitchFamily="18"/>
                <a:cs typeface="SabonMT" pitchFamily="18"/>
              </a:rPr>
              <a:t>:</a:t>
            </a:r>
          </a:p>
          <a:p>
            <a:pPr algn="l" hangingPunct="0">
              <a:spcBef>
                <a:spcPts val="0"/>
              </a:spcBef>
              <a:spcAft>
                <a:spcPts val="0"/>
              </a:spcAft>
              <a:buNone/>
            </a:pPr>
            <a:r>
              <a:rPr lang="sv-SE" sz="2500" dirty="0">
                <a:solidFill>
                  <a:srgbClr val="000000"/>
                </a:solidFill>
                <a:latin typeface="Arial" pitchFamily="34"/>
                <a:ea typeface="SabonMT" pitchFamily="18"/>
                <a:cs typeface="SabonMT" pitchFamily="18"/>
              </a:rPr>
              <a:t>	- isarna minskar, då reflekteras mindre </a:t>
            </a:r>
            <a:r>
              <a:rPr lang="sv-SE" sz="2500" dirty="0" err="1" smtClean="0">
                <a:solidFill>
                  <a:srgbClr val="000000"/>
                </a:solidFill>
                <a:latin typeface="Arial" pitchFamily="34"/>
                <a:ea typeface="SabonMT" pitchFamily="18"/>
                <a:cs typeface="SabonMT" pitchFamily="18"/>
              </a:rPr>
              <a:t>sol-ljus</a:t>
            </a:r>
            <a:endParaRPr lang="sv-SE" sz="2500" dirty="0">
              <a:latin typeface="ArialMT" pitchFamily="34"/>
              <a:ea typeface="ArialMT" pitchFamily="34"/>
              <a:cs typeface="ArialMT" pitchFamily="34"/>
            </a:endParaRPr>
          </a:p>
        </p:txBody>
      </p:sp>
      <p:sp>
        <p:nvSpPr>
          <p:cNvPr id="8" name="Frihandsfigur 7"/>
          <p:cNvSpPr/>
          <p:nvPr/>
        </p:nvSpPr>
        <p:spPr>
          <a:xfrm>
            <a:off x="395536" y="3240360"/>
            <a:ext cx="8496944" cy="476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500" b="1" dirty="0" smtClean="0">
                <a:solidFill>
                  <a:srgbClr val="000000"/>
                </a:solidFill>
                <a:latin typeface="Arial" pitchFamily="34"/>
                <a:ea typeface="SabonMT" pitchFamily="18"/>
                <a:cs typeface="SabonMT" pitchFamily="18"/>
              </a:rPr>
              <a:t>	</a:t>
            </a:r>
            <a:r>
              <a:rPr lang="sv-SE" sz="2500" dirty="0" smtClean="0">
                <a:solidFill>
                  <a:srgbClr val="000000"/>
                </a:solidFill>
                <a:latin typeface="Arial" pitchFamily="34"/>
                <a:ea typeface="SabonMT" pitchFamily="18"/>
                <a:cs typeface="SabonMT" pitchFamily="18"/>
              </a:rPr>
              <a:t>- </a:t>
            </a:r>
            <a:r>
              <a:rPr lang="sv-SE" sz="2500" dirty="0">
                <a:solidFill>
                  <a:srgbClr val="000000"/>
                </a:solidFill>
                <a:latin typeface="Arial" pitchFamily="34"/>
                <a:ea typeface="SabonMT" pitchFamily="18"/>
                <a:cs typeface="SabonMT" pitchFamily="18"/>
              </a:rPr>
              <a:t>permafrosten i Sibirien tinar och släpper ut </a:t>
            </a:r>
            <a:r>
              <a:rPr lang="sv-SE" sz="2500" dirty="0" smtClean="0">
                <a:solidFill>
                  <a:srgbClr val="000000"/>
                </a:solidFill>
                <a:latin typeface="Arial" pitchFamily="34"/>
                <a:ea typeface="SabonMT" pitchFamily="18"/>
                <a:cs typeface="SabonMT" pitchFamily="18"/>
              </a:rPr>
              <a:t>metan</a:t>
            </a:r>
            <a:endParaRPr lang="sv-SE" sz="2500" dirty="0">
              <a:latin typeface="ArialMT" pitchFamily="34"/>
              <a:ea typeface="ArialMT" pitchFamily="34"/>
              <a:cs typeface="ArialMT" pitchFamily="34"/>
            </a:endParaRPr>
          </a:p>
        </p:txBody>
      </p:sp>
      <p:sp>
        <p:nvSpPr>
          <p:cNvPr id="9" name="Frihandsfigur 8"/>
          <p:cNvSpPr/>
          <p:nvPr/>
        </p:nvSpPr>
        <p:spPr>
          <a:xfrm>
            <a:off x="395536" y="3672408"/>
            <a:ext cx="8496944" cy="476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500" b="1" dirty="0" smtClean="0">
                <a:solidFill>
                  <a:srgbClr val="000000"/>
                </a:solidFill>
                <a:latin typeface="Arial" pitchFamily="34"/>
                <a:ea typeface="SabonMT" pitchFamily="18"/>
                <a:cs typeface="SabonMT" pitchFamily="18"/>
              </a:rPr>
              <a:t>	</a:t>
            </a:r>
            <a:r>
              <a:rPr lang="sv-SE" sz="2500" dirty="0" smtClean="0">
                <a:solidFill>
                  <a:srgbClr val="000000"/>
                </a:solidFill>
                <a:latin typeface="Arial" pitchFamily="34"/>
                <a:ea typeface="SabonMT" pitchFamily="18"/>
                <a:cs typeface="SabonMT" pitchFamily="18"/>
              </a:rPr>
              <a:t>- </a:t>
            </a:r>
            <a:r>
              <a:rPr lang="sv-SE" sz="2500" dirty="0">
                <a:solidFill>
                  <a:srgbClr val="000000"/>
                </a:solidFill>
                <a:latin typeface="Arial" pitchFamily="34"/>
                <a:ea typeface="SabonMT" pitchFamily="18"/>
                <a:cs typeface="SabonMT" pitchFamily="18"/>
              </a:rPr>
              <a:t>skogarna minskar på grund av </a:t>
            </a:r>
            <a:r>
              <a:rPr lang="sv-SE" sz="2500" dirty="0" smtClean="0">
                <a:solidFill>
                  <a:srgbClr val="000000"/>
                </a:solidFill>
                <a:latin typeface="Arial" pitchFamily="34"/>
                <a:ea typeface="SabonMT" pitchFamily="18"/>
                <a:cs typeface="SabonMT" pitchFamily="18"/>
              </a:rPr>
              <a:t>bränder</a:t>
            </a:r>
            <a:endParaRPr lang="sv-SE" sz="2500" dirty="0">
              <a:latin typeface="ArialMT" pitchFamily="34"/>
              <a:ea typeface="ArialMT" pitchFamily="34"/>
              <a:cs typeface="ArialMT" pitchFamily="34"/>
            </a:endParaRPr>
          </a:p>
        </p:txBody>
      </p:sp>
      <p:sp>
        <p:nvSpPr>
          <p:cNvPr id="10" name="Frihandsfigur 9"/>
          <p:cNvSpPr/>
          <p:nvPr/>
        </p:nvSpPr>
        <p:spPr>
          <a:xfrm>
            <a:off x="395536" y="4104456"/>
            <a:ext cx="8496944" cy="476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500" b="1" dirty="0" smtClean="0">
                <a:solidFill>
                  <a:srgbClr val="000000"/>
                </a:solidFill>
                <a:latin typeface="Arial" pitchFamily="34"/>
                <a:ea typeface="SabonMT" pitchFamily="18"/>
                <a:cs typeface="SabonMT" pitchFamily="18"/>
              </a:rPr>
              <a:t>	</a:t>
            </a:r>
            <a:r>
              <a:rPr lang="sv-SE" sz="2500" dirty="0" smtClean="0">
                <a:solidFill>
                  <a:srgbClr val="000000"/>
                </a:solidFill>
                <a:latin typeface="Arial" pitchFamily="34"/>
                <a:ea typeface="SabonMT" pitchFamily="18"/>
                <a:cs typeface="SabonMT" pitchFamily="18"/>
              </a:rPr>
              <a:t>- </a:t>
            </a:r>
            <a:r>
              <a:rPr lang="sv-SE" sz="2500" dirty="0">
                <a:solidFill>
                  <a:srgbClr val="000000"/>
                </a:solidFill>
                <a:latin typeface="Arial" pitchFamily="34"/>
                <a:ea typeface="SabonMT" pitchFamily="18"/>
                <a:cs typeface="SabonMT" pitchFamily="18"/>
              </a:rPr>
              <a:t>haven </a:t>
            </a:r>
            <a:r>
              <a:rPr lang="sv-SE" sz="2500" u="sng" dirty="0">
                <a:solidFill>
                  <a:srgbClr val="000000"/>
                </a:solidFill>
                <a:latin typeface="Arial" pitchFamily="34"/>
                <a:ea typeface="SabonMT" pitchFamily="18"/>
                <a:cs typeface="SabonMT" pitchFamily="18"/>
              </a:rPr>
              <a:t>absorberar</a:t>
            </a:r>
            <a:r>
              <a:rPr lang="sv-SE" sz="2500" dirty="0">
                <a:solidFill>
                  <a:srgbClr val="000000"/>
                </a:solidFill>
                <a:latin typeface="Arial" pitchFamily="34"/>
                <a:ea typeface="SabonMT" pitchFamily="18"/>
                <a:cs typeface="SabonMT" pitchFamily="18"/>
              </a:rPr>
              <a:t> mindre koldioxid när de blir </a:t>
            </a:r>
            <a:r>
              <a:rPr lang="sv-SE" sz="2500" dirty="0" smtClean="0">
                <a:solidFill>
                  <a:srgbClr val="000000"/>
                </a:solidFill>
                <a:latin typeface="Arial" pitchFamily="34"/>
                <a:ea typeface="SabonMT" pitchFamily="18"/>
                <a:cs typeface="SabonMT" pitchFamily="18"/>
              </a:rPr>
              <a:t>varmare</a:t>
            </a:r>
            <a:endParaRPr lang="sv-SE" sz="2500" dirty="0">
              <a:latin typeface="ArialMT" pitchFamily="34"/>
              <a:ea typeface="ArialMT" pitchFamily="34"/>
              <a:cs typeface="ArialMT" pitchFamily="34"/>
            </a:endParaRPr>
          </a:p>
        </p:txBody>
      </p:sp>
      <p:sp>
        <p:nvSpPr>
          <p:cNvPr id="11" name="Frihandsfigur 10"/>
          <p:cNvSpPr/>
          <p:nvPr/>
        </p:nvSpPr>
        <p:spPr>
          <a:xfrm>
            <a:off x="395536" y="4536504"/>
            <a:ext cx="8496944" cy="476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None/>
            </a:pPr>
            <a:r>
              <a:rPr lang="sv-SE" sz="2500" b="1" dirty="0" smtClean="0">
                <a:solidFill>
                  <a:srgbClr val="000000"/>
                </a:solidFill>
                <a:latin typeface="Arial" pitchFamily="34"/>
                <a:ea typeface="SabonMT" pitchFamily="18"/>
                <a:cs typeface="SabonMT" pitchFamily="18"/>
              </a:rPr>
              <a:t>	</a:t>
            </a:r>
            <a:r>
              <a:rPr lang="sv-SE" sz="2500" dirty="0" smtClean="0">
                <a:solidFill>
                  <a:srgbClr val="000000"/>
                </a:solidFill>
                <a:latin typeface="Arial" pitchFamily="34"/>
                <a:ea typeface="SabonMT" pitchFamily="18"/>
                <a:cs typeface="SabonMT" pitchFamily="18"/>
              </a:rPr>
              <a:t>- markområden </a:t>
            </a:r>
            <a:r>
              <a:rPr lang="sv-SE" sz="2500" u="sng" dirty="0" smtClean="0">
                <a:solidFill>
                  <a:srgbClr val="000000"/>
                </a:solidFill>
                <a:latin typeface="Arial" pitchFamily="34"/>
                <a:ea typeface="SabonMT" pitchFamily="18"/>
                <a:cs typeface="SabonMT" pitchFamily="18"/>
              </a:rPr>
              <a:t>avger</a:t>
            </a:r>
            <a:r>
              <a:rPr lang="sv-SE" sz="2500" dirty="0" smtClean="0">
                <a:solidFill>
                  <a:srgbClr val="000000"/>
                </a:solidFill>
                <a:latin typeface="Arial" pitchFamily="34"/>
                <a:ea typeface="SabonMT" pitchFamily="18"/>
                <a:cs typeface="SabonMT" pitchFamily="18"/>
              </a:rPr>
              <a:t> mer koldioxid när de blir varmare</a:t>
            </a:r>
            <a:endParaRPr lang="sv-SE" sz="2500" dirty="0">
              <a:latin typeface="ArialMT" pitchFamily="34"/>
              <a:ea typeface="ArialMT" pitchFamily="34"/>
              <a:cs typeface="ArialMT" pitchFamily="3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p:cNvPicPr>
          <p:nvPr/>
        </p:nvPicPr>
        <p:blipFill>
          <a:blip r:embed="rId3" cstate="print">
            <a:alphaModFix/>
            <a:lum/>
          </a:blip>
          <a:srcRect/>
          <a:stretch>
            <a:fillRect/>
          </a:stretch>
        </p:blipFill>
        <p:spPr>
          <a:xfrm>
            <a:off x="-35496" y="1"/>
            <a:ext cx="9216008" cy="6885384"/>
          </a:xfrm>
          <a:prstGeom prst="rect">
            <a:avLst/>
          </a:prstGeom>
          <a:noFill/>
          <a:ln>
            <a:noFill/>
          </a:ln>
        </p:spPr>
      </p:pic>
      <p:sp>
        <p:nvSpPr>
          <p:cNvPr id="2" name="textruta 1"/>
          <p:cNvSpPr txBox="1"/>
          <p:nvPr/>
        </p:nvSpPr>
        <p:spPr>
          <a:xfrm>
            <a:off x="424843" y="6205124"/>
            <a:ext cx="8228763" cy="37492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391867" indent="-195934" algn="l" hangingPunct="0">
              <a:buNone/>
            </a:pPr>
            <a:r>
              <a:rPr lang="sv-SE" sz="1500" dirty="0">
                <a:latin typeface="Arial" pitchFamily="18"/>
                <a:ea typeface="MS Gothic" pitchFamily="2"/>
                <a:cs typeface="Tahoma" pitchFamily="2"/>
              </a:rPr>
              <a:t>Norra ishavet</a:t>
            </a:r>
          </a:p>
        </p:txBody>
      </p:sp>
      <p:sp>
        <p:nvSpPr>
          <p:cNvPr id="4" name="textruta 3"/>
          <p:cNvSpPr txBox="1"/>
          <p:nvPr/>
        </p:nvSpPr>
        <p:spPr>
          <a:xfrm>
            <a:off x="489827" y="404664"/>
            <a:ext cx="8228763" cy="374920"/>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391867" indent="-195934" hangingPunct="0">
              <a:buNone/>
            </a:pPr>
            <a:r>
              <a:rPr lang="sv-SE" sz="2000" b="1" dirty="0">
                <a:solidFill>
                  <a:srgbClr val="FFFFFF"/>
                </a:solidFill>
                <a:latin typeface="Arial" pitchFamily="18"/>
                <a:ea typeface="MS Gothic" pitchFamily="2"/>
                <a:cs typeface="Tahoma" pitchFamily="2"/>
              </a:rPr>
              <a:t>När isen smälter reflekteras mindre solljus – det blir varmare i vattnet</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alphaModFix/>
            <a:lum/>
          </a:blip>
          <a:srcRect/>
          <a:stretch>
            <a:fillRect/>
          </a:stretch>
        </p:blipFill>
        <p:spPr>
          <a:xfrm>
            <a:off x="2142329" y="260555"/>
            <a:ext cx="4877943" cy="6696837"/>
          </a:xfrm>
          <a:prstGeom prst="rect">
            <a:avLst/>
          </a:prstGeom>
          <a:noFill/>
          <a:ln>
            <a:noFill/>
          </a:ln>
        </p:spPr>
      </p:pic>
      <p:sp>
        <p:nvSpPr>
          <p:cNvPr id="3" name="textruta 2"/>
          <p:cNvSpPr txBox="1"/>
          <p:nvPr/>
        </p:nvSpPr>
        <p:spPr>
          <a:xfrm>
            <a:off x="2252326" y="653171"/>
            <a:ext cx="1959634" cy="451128"/>
          </a:xfrm>
          <a:prstGeom prst="rect">
            <a:avLst/>
          </a:prstGeom>
          <a:noFill/>
          <a:ln>
            <a:noFill/>
          </a:ln>
        </p:spPr>
        <p:txBody>
          <a:bodyPr vert="horz"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defRPr sz="2800"/>
            </a:pPr>
            <a:r>
              <a:rPr lang="sv-SE" sz="2500" dirty="0">
                <a:solidFill>
                  <a:srgbClr val="FFFFFF"/>
                </a:solidFill>
                <a:latin typeface="Arial" pitchFamily="18"/>
                <a:ea typeface="MS Gothic" pitchFamily="2"/>
                <a:cs typeface="Tahoma" pitchFamily="2"/>
              </a:rPr>
              <a:t>Metanhydrat</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alphaModFix/>
            <a:lum/>
          </a:blip>
          <a:srcRect/>
          <a:stretch>
            <a:fillRect/>
          </a:stretch>
        </p:blipFill>
        <p:spPr>
          <a:xfrm>
            <a:off x="0" y="0"/>
            <a:ext cx="9143433" cy="6858295"/>
          </a:xfrm>
          <a:prstGeom prst="rect">
            <a:avLst/>
          </a:prstGeom>
          <a:noFill/>
          <a:ln>
            <a:noFill/>
          </a:ln>
        </p:spPr>
      </p:pic>
      <p:sp>
        <p:nvSpPr>
          <p:cNvPr id="3" name="textruta 2"/>
          <p:cNvSpPr txBox="1"/>
          <p:nvPr/>
        </p:nvSpPr>
        <p:spPr>
          <a:xfrm>
            <a:off x="5869431" y="653171"/>
            <a:ext cx="2294349" cy="672342"/>
          </a:xfrm>
          <a:prstGeom prst="rect">
            <a:avLst/>
          </a:prstGeom>
          <a:noFill/>
          <a:ln>
            <a:noFill/>
          </a:ln>
        </p:spPr>
        <p:txBody>
          <a:bodyPr vert="horz" lIns="81639" tIns="40820" rIns="81639" bIns="4082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pPr>
            <a:r>
              <a:rPr lang="sv-SE" sz="2000" b="1" dirty="0">
                <a:solidFill>
                  <a:srgbClr val="FFFFFF"/>
                </a:solidFill>
                <a:latin typeface="Arial" pitchFamily="18"/>
                <a:ea typeface="MS Gothic" pitchFamily="2"/>
                <a:cs typeface="Tahoma" pitchFamily="2"/>
              </a:rPr>
              <a:t>Skogsbränderna ökar</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44035"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FFFFFF"/>
                </a:solidFill>
              </a:rPr>
              <a:t>Snabbast</a:t>
            </a:r>
            <a:r>
              <a:rPr lang="en-US" sz="4400" dirty="0" smtClean="0">
                <a:solidFill>
                  <a:srgbClr val="FFFFFF"/>
                </a:solidFill>
              </a:rPr>
              <a:t> </a:t>
            </a:r>
            <a:r>
              <a:rPr lang="en-US" sz="4400" dirty="0" err="1" smtClean="0">
                <a:solidFill>
                  <a:srgbClr val="FFFFFF"/>
                </a:solidFill>
              </a:rPr>
              <a:t>tänkbara</a:t>
            </a:r>
            <a:r>
              <a:rPr lang="en-US" sz="4400" dirty="0" smtClean="0">
                <a:solidFill>
                  <a:srgbClr val="FFFFFF"/>
                </a:solidFill>
              </a:rPr>
              <a:t> </a:t>
            </a:r>
            <a:r>
              <a:rPr lang="en-US" sz="4400" dirty="0" err="1" smtClean="0">
                <a:solidFill>
                  <a:srgbClr val="FFFFFF"/>
                </a:solidFill>
              </a:rPr>
              <a:t>mobilisering</a:t>
            </a:r>
            <a:endParaRPr lang="en-US" sz="4400" dirty="0">
              <a:solidFill>
                <a:srgbClr val="FFFFFF"/>
              </a:solidFill>
            </a:endParaRPr>
          </a:p>
        </p:txBody>
      </p:sp>
      <p:sp>
        <p:nvSpPr>
          <p:cNvPr id="45059" name="Rectangle 3"/>
          <p:cNvSpPr>
            <a:spLocks noChangeArrowheads="1"/>
          </p:cNvSpPr>
          <p:nvPr/>
        </p:nvSpPr>
        <p:spPr bwMode="auto">
          <a:xfrm>
            <a:off x="420688" y="1481139"/>
            <a:ext cx="8142287" cy="3460029"/>
          </a:xfrm>
          <a:prstGeom prst="rect">
            <a:avLst/>
          </a:prstGeom>
          <a:solidFill>
            <a:srgbClr val="FFFFFF">
              <a:alpha val="89803"/>
            </a:srgbClr>
          </a:solidFill>
          <a:ln w="9525">
            <a:noFill/>
            <a:round/>
            <a:headEnd/>
            <a:tailEnd/>
          </a:ln>
        </p:spPr>
        <p:txBody>
          <a:bodyPr wrap="none" anchor="ctr"/>
          <a:lstStyle/>
          <a:p>
            <a:endParaRPr lang="sv-SE"/>
          </a:p>
        </p:txBody>
      </p:sp>
      <p:sp>
        <p:nvSpPr>
          <p:cNvPr id="45060" name="Text Box 4"/>
          <p:cNvSpPr txBox="1">
            <a:spLocks noChangeArrowheads="1"/>
          </p:cNvSpPr>
          <p:nvPr/>
        </p:nvSpPr>
        <p:spPr bwMode="auto">
          <a:xfrm>
            <a:off x="457200" y="1600201"/>
            <a:ext cx="7931224" cy="1252735"/>
          </a:xfrm>
          <a:prstGeom prst="rect">
            <a:avLst/>
          </a:prstGeom>
          <a:noFill/>
          <a:ln w="9525">
            <a:noFill/>
            <a:round/>
            <a:headEnd/>
            <a:tailEnd/>
          </a:ln>
        </p:spPr>
        <p:txBody>
          <a:bodyPr/>
          <a:lstStyle/>
          <a:p>
            <a:pPr marL="336550" indent="-336550" algn="l">
              <a:lnSpc>
                <a:spcPct val="90000"/>
              </a:lnSpc>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På</a:t>
            </a:r>
            <a:r>
              <a:rPr lang="en-US" sz="2800" dirty="0" smtClean="0">
                <a:solidFill>
                  <a:srgbClr val="000000"/>
                </a:solidFill>
              </a:rPr>
              <a:t> </a:t>
            </a:r>
            <a:r>
              <a:rPr lang="en-US" sz="2800" dirty="0" err="1" smtClean="0">
                <a:solidFill>
                  <a:srgbClr val="000000"/>
                </a:solidFill>
              </a:rPr>
              <a:t>bara</a:t>
            </a:r>
            <a:r>
              <a:rPr lang="en-US" sz="2800" dirty="0" smtClean="0">
                <a:solidFill>
                  <a:srgbClr val="000000"/>
                </a:solidFill>
              </a:rPr>
              <a:t> </a:t>
            </a:r>
            <a:r>
              <a:rPr lang="en-US" sz="2800" dirty="0" err="1" smtClean="0">
                <a:solidFill>
                  <a:srgbClr val="000000"/>
                </a:solidFill>
              </a:rPr>
              <a:t>några</a:t>
            </a:r>
            <a:r>
              <a:rPr lang="en-US" sz="2800" dirty="0" smtClean="0">
                <a:solidFill>
                  <a:srgbClr val="000000"/>
                </a:solidFill>
              </a:rPr>
              <a:t> </a:t>
            </a:r>
            <a:r>
              <a:rPr lang="en-US" sz="2800" dirty="0" err="1" smtClean="0">
                <a:solidFill>
                  <a:srgbClr val="000000"/>
                </a:solidFill>
              </a:rPr>
              <a:t>få</a:t>
            </a:r>
            <a:r>
              <a:rPr lang="en-US" sz="2800" dirty="0" smtClean="0">
                <a:solidFill>
                  <a:srgbClr val="000000"/>
                </a:solidFill>
              </a:rPr>
              <a:t> </a:t>
            </a:r>
            <a:r>
              <a:rPr lang="en-US" sz="2800" dirty="0" err="1" smtClean="0">
                <a:solidFill>
                  <a:srgbClr val="000000"/>
                </a:solidFill>
              </a:rPr>
              <a:t>månader</a:t>
            </a:r>
            <a:r>
              <a:rPr lang="en-US" sz="2800" dirty="0" smtClean="0">
                <a:solidFill>
                  <a:srgbClr val="000000"/>
                </a:solidFill>
              </a:rPr>
              <a:t> </a:t>
            </a:r>
            <a:r>
              <a:rPr lang="en-US" sz="2800" dirty="0" err="1" smtClean="0">
                <a:solidFill>
                  <a:srgbClr val="000000"/>
                </a:solidFill>
              </a:rPr>
              <a:t>lyckades</a:t>
            </a:r>
            <a:r>
              <a:rPr lang="en-US" sz="2800" dirty="0" smtClean="0">
                <a:solidFill>
                  <a:srgbClr val="000000"/>
                </a:solidFill>
              </a:rPr>
              <a:t> USA </a:t>
            </a:r>
            <a:r>
              <a:rPr lang="en-US" sz="2800" dirty="0" err="1" smtClean="0">
                <a:solidFill>
                  <a:srgbClr val="000000"/>
                </a:solidFill>
              </a:rPr>
              <a:t>mobilisera</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totalt</a:t>
            </a:r>
            <a:r>
              <a:rPr lang="en-US" sz="2800" dirty="0" smtClean="0">
                <a:solidFill>
                  <a:srgbClr val="000000"/>
                </a:solidFill>
              </a:rPr>
              <a:t> </a:t>
            </a:r>
            <a:r>
              <a:rPr lang="en-US" sz="2800" dirty="0" err="1" smtClean="0">
                <a:solidFill>
                  <a:srgbClr val="000000"/>
                </a:solidFill>
              </a:rPr>
              <a:t>strukturera</a:t>
            </a:r>
            <a:r>
              <a:rPr lang="en-US" sz="2800" dirty="0" smtClean="0">
                <a:solidFill>
                  <a:srgbClr val="000000"/>
                </a:solidFill>
              </a:rPr>
              <a:t> </a:t>
            </a:r>
            <a:r>
              <a:rPr lang="en-US" sz="2800" dirty="0" err="1" smtClean="0">
                <a:solidFill>
                  <a:srgbClr val="000000"/>
                </a:solidFill>
              </a:rPr>
              <a:t>om</a:t>
            </a:r>
            <a:r>
              <a:rPr lang="en-US" sz="2800" dirty="0" smtClean="0">
                <a:solidFill>
                  <a:srgbClr val="000000"/>
                </a:solidFill>
              </a:rPr>
              <a:t> sin </a:t>
            </a:r>
            <a:r>
              <a:rPr lang="en-US" sz="2800" dirty="0" err="1" smtClean="0">
                <a:solidFill>
                  <a:srgbClr val="000000"/>
                </a:solidFill>
              </a:rPr>
              <a:t>eko-nomi</a:t>
            </a:r>
            <a:r>
              <a:rPr lang="en-US" sz="2800" dirty="0" smtClean="0">
                <a:solidFill>
                  <a:srgbClr val="000000"/>
                </a:solidFill>
              </a:rPr>
              <a:t>, </a:t>
            </a:r>
            <a:r>
              <a:rPr lang="en-US" sz="2800" dirty="0" err="1" smtClean="0">
                <a:solidFill>
                  <a:srgbClr val="000000"/>
                </a:solidFill>
              </a:rPr>
              <a:t>när</a:t>
            </a:r>
            <a:r>
              <a:rPr lang="en-US" sz="2800" dirty="0" smtClean="0">
                <a:solidFill>
                  <a:srgbClr val="000000"/>
                </a:solidFill>
              </a:rPr>
              <a:t> </a:t>
            </a:r>
            <a:r>
              <a:rPr lang="en-US" sz="2800" dirty="0" err="1" smtClean="0">
                <a:solidFill>
                  <a:srgbClr val="000000"/>
                </a:solidFill>
              </a:rPr>
              <a:t>landet</a:t>
            </a:r>
            <a:r>
              <a:rPr lang="en-US" sz="2800" dirty="0" smtClean="0">
                <a:solidFill>
                  <a:srgbClr val="000000"/>
                </a:solidFill>
              </a:rPr>
              <a:t> </a:t>
            </a:r>
            <a:r>
              <a:rPr lang="en-US" sz="2800" dirty="0" err="1" smtClean="0">
                <a:solidFill>
                  <a:srgbClr val="000000"/>
                </a:solidFill>
              </a:rPr>
              <a:t>gav</a:t>
            </a:r>
            <a:r>
              <a:rPr lang="en-US" sz="2800" dirty="0" smtClean="0">
                <a:solidFill>
                  <a:srgbClr val="000000"/>
                </a:solidFill>
              </a:rPr>
              <a:t> sig in </a:t>
            </a:r>
            <a:r>
              <a:rPr lang="en-US" sz="2800" dirty="0" err="1" smtClean="0">
                <a:solidFill>
                  <a:srgbClr val="000000"/>
                </a:solidFill>
              </a:rPr>
              <a:t>i</a:t>
            </a:r>
            <a:r>
              <a:rPr lang="en-US" sz="2800" dirty="0" smtClean="0">
                <a:solidFill>
                  <a:srgbClr val="000000"/>
                </a:solidFill>
              </a:rPr>
              <a:t> </a:t>
            </a:r>
            <a:r>
              <a:rPr lang="en-US" sz="2800" dirty="0" err="1" smtClean="0">
                <a:solidFill>
                  <a:srgbClr val="000000"/>
                </a:solidFill>
              </a:rPr>
              <a:t>andra</a:t>
            </a:r>
            <a:r>
              <a:rPr lang="en-US" sz="2800" dirty="0" smtClean="0">
                <a:solidFill>
                  <a:srgbClr val="000000"/>
                </a:solidFill>
              </a:rPr>
              <a:t> </a:t>
            </a:r>
            <a:r>
              <a:rPr lang="en-US" sz="2800" dirty="0" err="1" smtClean="0">
                <a:solidFill>
                  <a:srgbClr val="000000"/>
                </a:solidFill>
              </a:rPr>
              <a:t>världskriget</a:t>
            </a:r>
            <a:r>
              <a:rPr lang="en-US" sz="2800" dirty="0" smtClean="0">
                <a:solidFill>
                  <a:srgbClr val="000000"/>
                </a:solidFill>
              </a:rPr>
              <a:t>.</a:t>
            </a:r>
            <a:endParaRPr lang="en-US" sz="2800" dirty="0">
              <a:solidFill>
                <a:srgbClr val="000000"/>
              </a:solidFill>
            </a:endParaRPr>
          </a:p>
        </p:txBody>
      </p:sp>
      <p:sp>
        <p:nvSpPr>
          <p:cNvPr id="44038"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44039" name="Text Box 6"/>
          <p:cNvSpPr txBox="1">
            <a:spLocks noChangeArrowheads="1"/>
          </p:cNvSpPr>
          <p:nvPr/>
        </p:nvSpPr>
        <p:spPr bwMode="auto">
          <a:xfrm>
            <a:off x="6924675" y="64912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8" name="Text Box 4"/>
          <p:cNvSpPr txBox="1">
            <a:spLocks noChangeArrowheads="1"/>
          </p:cNvSpPr>
          <p:nvPr/>
        </p:nvSpPr>
        <p:spPr bwMode="auto">
          <a:xfrm>
            <a:off x="467544" y="2896344"/>
            <a:ext cx="8229600" cy="892696"/>
          </a:xfrm>
          <a:prstGeom prst="rect">
            <a:avLst/>
          </a:prstGeom>
          <a:noFill/>
          <a:ln w="9525">
            <a:noFill/>
            <a:round/>
            <a:headEnd/>
            <a:tailEnd/>
          </a:ln>
        </p:spPr>
        <p:txBody>
          <a:bodyPr/>
          <a:lstStyle/>
          <a:p>
            <a:pPr marL="336550" indent="-336550" algn="l">
              <a:lnSpc>
                <a:spcPct val="90000"/>
              </a:lnSpc>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rädda</a:t>
            </a:r>
            <a:r>
              <a:rPr lang="en-US" sz="2800" dirty="0" smtClean="0">
                <a:solidFill>
                  <a:srgbClr val="000000"/>
                </a:solidFill>
              </a:rPr>
              <a:t> </a:t>
            </a:r>
            <a:r>
              <a:rPr lang="en-US" sz="2800" dirty="0" err="1" smtClean="0">
                <a:solidFill>
                  <a:srgbClr val="000000"/>
                </a:solidFill>
              </a:rPr>
              <a:t>civilisationen</a:t>
            </a:r>
            <a:r>
              <a:rPr lang="en-US" sz="2800" dirty="0" smtClean="0">
                <a:solidFill>
                  <a:srgbClr val="000000"/>
                </a:solidFill>
              </a:rPr>
              <a:t> </a:t>
            </a:r>
            <a:r>
              <a:rPr lang="en-US" sz="2800" dirty="0" err="1" smtClean="0">
                <a:solidFill>
                  <a:srgbClr val="000000"/>
                </a:solidFill>
              </a:rPr>
              <a:t>kommer</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kräva</a:t>
            </a:r>
            <a:r>
              <a:rPr lang="en-US" sz="2800" dirty="0" smtClean="0">
                <a:solidFill>
                  <a:srgbClr val="000000"/>
                </a:solidFill>
              </a:rPr>
              <a:t> en </a:t>
            </a:r>
            <a:r>
              <a:rPr lang="en-US" sz="2800" dirty="0" err="1" smtClean="0">
                <a:solidFill>
                  <a:srgbClr val="000000"/>
                </a:solidFill>
              </a:rPr>
              <a:t>lika</a:t>
            </a:r>
            <a:r>
              <a:rPr lang="en-US" sz="2800" dirty="0" smtClean="0">
                <a:solidFill>
                  <a:srgbClr val="000000"/>
                </a:solidFill>
              </a:rPr>
              <a:t> </a:t>
            </a:r>
            <a:r>
              <a:rPr lang="en-US" sz="2800" dirty="0" err="1" smtClean="0">
                <a:solidFill>
                  <a:srgbClr val="000000"/>
                </a:solidFill>
              </a:rPr>
              <a:t>brådskande</a:t>
            </a:r>
            <a:r>
              <a:rPr lang="en-US" sz="2800" dirty="0" smtClean="0">
                <a:solidFill>
                  <a:srgbClr val="000000"/>
                </a:solidFill>
              </a:rPr>
              <a:t> </a:t>
            </a:r>
            <a:r>
              <a:rPr lang="en-US" sz="2800" dirty="0" err="1" smtClean="0">
                <a:solidFill>
                  <a:srgbClr val="000000"/>
                </a:solidFill>
              </a:rPr>
              <a:t>insats</a:t>
            </a:r>
            <a:r>
              <a:rPr lang="en-US" sz="2800" dirty="0" smtClean="0">
                <a:solidFill>
                  <a:srgbClr val="000000"/>
                </a:solidFill>
              </a:rPr>
              <a:t>, men i </a:t>
            </a:r>
            <a:r>
              <a:rPr lang="en-US" sz="2800" dirty="0" err="1" smtClean="0">
                <a:solidFill>
                  <a:srgbClr val="000000"/>
                </a:solidFill>
              </a:rPr>
              <a:t>mycket</a:t>
            </a:r>
            <a:r>
              <a:rPr lang="en-US" sz="2800" dirty="0" smtClean="0">
                <a:solidFill>
                  <a:srgbClr val="000000"/>
                </a:solidFill>
              </a:rPr>
              <a:t> </a:t>
            </a:r>
            <a:r>
              <a:rPr lang="en-US" sz="2800" dirty="0" err="1" smtClean="0">
                <a:solidFill>
                  <a:srgbClr val="000000"/>
                </a:solidFill>
              </a:rPr>
              <a:t>större</a:t>
            </a:r>
            <a:r>
              <a:rPr lang="en-US" sz="2800" dirty="0" smtClean="0">
                <a:solidFill>
                  <a:srgbClr val="000000"/>
                </a:solidFill>
              </a:rPr>
              <a:t> </a:t>
            </a:r>
            <a:r>
              <a:rPr lang="en-US" sz="2800" dirty="0" err="1" smtClean="0">
                <a:solidFill>
                  <a:srgbClr val="000000"/>
                </a:solidFill>
              </a:rPr>
              <a:t>skala</a:t>
            </a:r>
            <a:r>
              <a:rPr lang="en-US" sz="2800" dirty="0" smtClean="0">
                <a:solidFill>
                  <a:srgbClr val="000000"/>
                </a:solidFill>
              </a:rPr>
              <a:t>.</a:t>
            </a:r>
            <a:endParaRPr lang="en-US" sz="2800" dirty="0">
              <a:solidFill>
                <a:srgbClr val="000000"/>
              </a:solidFill>
            </a:endParaRPr>
          </a:p>
        </p:txBody>
      </p:sp>
      <p:sp>
        <p:nvSpPr>
          <p:cNvPr id="9" name="Text Box 4"/>
          <p:cNvSpPr txBox="1">
            <a:spLocks noChangeArrowheads="1"/>
          </p:cNvSpPr>
          <p:nvPr/>
        </p:nvSpPr>
        <p:spPr bwMode="auto">
          <a:xfrm>
            <a:off x="467544" y="3789040"/>
            <a:ext cx="8229600" cy="936104"/>
          </a:xfrm>
          <a:prstGeom prst="rect">
            <a:avLst/>
          </a:prstGeom>
          <a:noFill/>
          <a:ln w="9525">
            <a:noFill/>
            <a:round/>
            <a:headEnd/>
            <a:tailEnd/>
          </a:ln>
        </p:spPr>
        <p:txBody>
          <a:bodyPr/>
          <a:lstStyle/>
          <a:p>
            <a:pPr marL="336550" indent="-336550" algn="l">
              <a:lnSpc>
                <a:spcPct val="90000"/>
              </a:lnSpc>
              <a:spcBef>
                <a:spcPts val="8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800" dirty="0" smtClean="0">
                <a:solidFill>
                  <a:srgbClr val="000000"/>
                </a:solidFill>
              </a:rPr>
              <a:t>Vi </a:t>
            </a:r>
            <a:r>
              <a:rPr lang="en-US" sz="2800" dirty="0" err="1" smtClean="0">
                <a:solidFill>
                  <a:srgbClr val="000000"/>
                </a:solidFill>
              </a:rPr>
              <a:t>har</a:t>
            </a:r>
            <a:r>
              <a:rPr lang="en-US" sz="2800" dirty="0" smtClean="0">
                <a:solidFill>
                  <a:srgbClr val="000000"/>
                </a:solidFill>
              </a:rPr>
              <a:t> den </a:t>
            </a:r>
            <a:r>
              <a:rPr lang="en-US" sz="2800" dirty="0" err="1" smtClean="0">
                <a:solidFill>
                  <a:srgbClr val="000000"/>
                </a:solidFill>
              </a:rPr>
              <a:t>teknik</a:t>
            </a:r>
            <a:r>
              <a:rPr lang="en-US" sz="2800" dirty="0" smtClean="0">
                <a:solidFill>
                  <a:srgbClr val="000000"/>
                </a:solidFill>
              </a:rPr>
              <a:t> </a:t>
            </a:r>
            <a:r>
              <a:rPr lang="en-US" sz="2800" dirty="0" err="1" smtClean="0">
                <a:solidFill>
                  <a:srgbClr val="000000"/>
                </a:solidFill>
              </a:rPr>
              <a:t>som</a:t>
            </a:r>
            <a:r>
              <a:rPr lang="en-US" sz="2800" dirty="0" smtClean="0">
                <a:solidFill>
                  <a:srgbClr val="000000"/>
                </a:solidFill>
              </a:rPr>
              <a:t> </a:t>
            </a:r>
            <a:r>
              <a:rPr lang="en-US" sz="2800" dirty="0" err="1" smtClean="0">
                <a:solidFill>
                  <a:srgbClr val="000000"/>
                </a:solidFill>
              </a:rPr>
              <a:t>behövs</a:t>
            </a:r>
            <a:r>
              <a:rPr lang="en-US" sz="2800" dirty="0" smtClean="0">
                <a:solidFill>
                  <a:srgbClr val="000000"/>
                </a:solidFill>
              </a:rPr>
              <a:t> </a:t>
            </a:r>
            <a:r>
              <a:rPr lang="en-US" sz="2800" dirty="0" err="1" smtClean="0">
                <a:solidFill>
                  <a:srgbClr val="000000"/>
                </a:solidFill>
              </a:rPr>
              <a:t>för</a:t>
            </a:r>
            <a:r>
              <a:rPr lang="en-US" sz="2800" dirty="0" smtClean="0">
                <a:solidFill>
                  <a:srgbClr val="000000"/>
                </a:solidFill>
              </a:rPr>
              <a:t> </a:t>
            </a:r>
            <a:r>
              <a:rPr lang="en-US" sz="2800" dirty="0" err="1" smtClean="0">
                <a:solidFill>
                  <a:srgbClr val="000000"/>
                </a:solidFill>
              </a:rPr>
              <a:t>att</a:t>
            </a:r>
            <a:r>
              <a:rPr lang="en-US" sz="2800" dirty="0" smtClean="0">
                <a:solidFill>
                  <a:srgbClr val="000000"/>
                </a:solidFill>
              </a:rPr>
              <a:t> </a:t>
            </a:r>
            <a:r>
              <a:rPr lang="en-US" sz="2800" dirty="0" err="1" smtClean="0">
                <a:solidFill>
                  <a:srgbClr val="000000"/>
                </a:solidFill>
              </a:rPr>
              <a:t>genomföra</a:t>
            </a:r>
            <a:r>
              <a:rPr lang="en-US" sz="2800" dirty="0" smtClean="0">
                <a:solidFill>
                  <a:srgbClr val="000000"/>
                </a:solidFill>
              </a:rPr>
              <a:t> Plan B – nu </a:t>
            </a:r>
            <a:r>
              <a:rPr lang="en-US" sz="2800" dirty="0" err="1" smtClean="0">
                <a:solidFill>
                  <a:srgbClr val="000000"/>
                </a:solidFill>
              </a:rPr>
              <a:t>behövs</a:t>
            </a:r>
            <a:r>
              <a:rPr lang="en-US" sz="2800" dirty="0" smtClean="0">
                <a:solidFill>
                  <a:srgbClr val="000000"/>
                </a:solidFill>
              </a:rPr>
              <a:t> </a:t>
            </a:r>
            <a:r>
              <a:rPr lang="en-US" sz="2800" dirty="0" err="1" smtClean="0">
                <a:solidFill>
                  <a:srgbClr val="000000"/>
                </a:solidFill>
              </a:rPr>
              <a:t>bara</a:t>
            </a:r>
            <a:r>
              <a:rPr lang="en-US" sz="2800" dirty="0" smtClean="0">
                <a:solidFill>
                  <a:srgbClr val="000000"/>
                </a:solidFill>
              </a:rPr>
              <a:t> den </a:t>
            </a:r>
            <a:r>
              <a:rPr lang="en-US" sz="2800" dirty="0" err="1" smtClean="0">
                <a:solidFill>
                  <a:srgbClr val="000000"/>
                </a:solidFill>
              </a:rPr>
              <a:t>politiska</a:t>
            </a:r>
            <a:r>
              <a:rPr lang="en-US" sz="2800" dirty="0" smtClean="0">
                <a:solidFill>
                  <a:srgbClr val="000000"/>
                </a:solidFill>
              </a:rPr>
              <a:t> </a:t>
            </a:r>
            <a:r>
              <a:rPr lang="en-US" sz="2800" dirty="0" err="1" smtClean="0">
                <a:solidFill>
                  <a:srgbClr val="000000"/>
                </a:solidFill>
              </a:rPr>
              <a:t>viljan</a:t>
            </a:r>
            <a:r>
              <a:rPr lang="en-US" sz="2800" dirty="0" smtClean="0">
                <a:solidFill>
                  <a:srgbClr val="000000"/>
                </a:solidFill>
              </a:rPr>
              <a:t>.</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lum bright="20000"/>
          </a:blip>
          <a:srcRect/>
          <a:stretch>
            <a:fillRect/>
          </a:stretch>
        </p:blipFill>
        <p:spPr bwMode="auto">
          <a:xfrm>
            <a:off x="0" y="0"/>
            <a:ext cx="9144000" cy="6858000"/>
          </a:xfrm>
          <a:prstGeom prst="rect">
            <a:avLst/>
          </a:prstGeom>
          <a:noFill/>
          <a:ln w="9525">
            <a:noFill/>
            <a:round/>
            <a:headEnd/>
            <a:tailEnd/>
          </a:ln>
        </p:spPr>
      </p:pic>
      <p:sp>
        <p:nvSpPr>
          <p:cNvPr id="45059" name="Text Box 2"/>
          <p:cNvSpPr txBox="1">
            <a:spLocks noChangeArrowheads="1"/>
          </p:cNvSpPr>
          <p:nvPr/>
        </p:nvSpPr>
        <p:spPr bwMode="auto">
          <a:xfrm>
            <a:off x="428625" y="24288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FFFFFF"/>
                </a:solidFill>
              </a:rPr>
              <a:t>Hoppfulla</a:t>
            </a:r>
            <a:r>
              <a:rPr lang="en-US" sz="4400" dirty="0" smtClean="0">
                <a:solidFill>
                  <a:srgbClr val="FFFFFF"/>
                </a:solidFill>
              </a:rPr>
              <a:t> </a:t>
            </a:r>
            <a:r>
              <a:rPr lang="en-US" sz="4400" dirty="0" err="1" smtClean="0">
                <a:solidFill>
                  <a:srgbClr val="FFFFFF"/>
                </a:solidFill>
              </a:rPr>
              <a:t>exempel</a:t>
            </a:r>
            <a:endParaRPr lang="en-US" sz="4400" dirty="0">
              <a:solidFill>
                <a:srgbClr val="FFFFFF"/>
              </a:solidFill>
            </a:endParaRPr>
          </a:p>
        </p:txBody>
      </p:sp>
      <p:sp>
        <p:nvSpPr>
          <p:cNvPr id="46083" name="Rectangle 3"/>
          <p:cNvSpPr>
            <a:spLocks noChangeArrowheads="1"/>
          </p:cNvSpPr>
          <p:nvPr/>
        </p:nvSpPr>
        <p:spPr bwMode="auto">
          <a:xfrm>
            <a:off x="363538" y="1638300"/>
            <a:ext cx="8388350" cy="4660900"/>
          </a:xfrm>
          <a:prstGeom prst="rect">
            <a:avLst/>
          </a:prstGeom>
          <a:solidFill>
            <a:srgbClr val="FFFFFF">
              <a:alpha val="89803"/>
            </a:srgbClr>
          </a:solidFill>
          <a:ln w="9525">
            <a:noFill/>
            <a:round/>
            <a:headEnd/>
            <a:tailEnd/>
          </a:ln>
        </p:spPr>
        <p:txBody>
          <a:bodyPr wrap="none" anchor="ctr"/>
          <a:lstStyle/>
          <a:p>
            <a:endParaRPr lang="sv-SE"/>
          </a:p>
        </p:txBody>
      </p:sp>
      <p:sp>
        <p:nvSpPr>
          <p:cNvPr id="46084" name="Text Box 4"/>
          <p:cNvSpPr txBox="1">
            <a:spLocks noChangeArrowheads="1"/>
          </p:cNvSpPr>
          <p:nvPr/>
        </p:nvSpPr>
        <p:spPr bwMode="auto">
          <a:xfrm>
            <a:off x="323528" y="1746250"/>
            <a:ext cx="8229600" cy="4563070"/>
          </a:xfrm>
          <a:prstGeom prst="rect">
            <a:avLst/>
          </a:prstGeom>
          <a:noFill/>
          <a:ln w="9525">
            <a:noFill/>
            <a:round/>
            <a:headEnd/>
            <a:tailEnd/>
          </a:ln>
        </p:spPr>
        <p:txBody>
          <a:bodyPr/>
          <a:lstStyle/>
          <a:p>
            <a:pPr marL="177800" algn="l">
              <a:lnSpc>
                <a:spcPct val="90000"/>
              </a:lnSpc>
              <a:spcBef>
                <a:spcPts val="7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800" dirty="0" err="1" smtClean="0">
                <a:solidFill>
                  <a:srgbClr val="000000"/>
                </a:solidFill>
              </a:rPr>
              <a:t>Länder</a:t>
            </a:r>
            <a:r>
              <a:rPr lang="en-US" sz="2800" dirty="0" smtClean="0">
                <a:solidFill>
                  <a:srgbClr val="000000"/>
                </a:solidFill>
              </a:rPr>
              <a:t> </a:t>
            </a:r>
            <a:r>
              <a:rPr lang="en-US" sz="2800" dirty="0" err="1" smtClean="0">
                <a:solidFill>
                  <a:srgbClr val="000000"/>
                </a:solidFill>
              </a:rPr>
              <a:t>och</a:t>
            </a:r>
            <a:r>
              <a:rPr lang="en-US" sz="2800" dirty="0" smtClean="0">
                <a:solidFill>
                  <a:srgbClr val="000000"/>
                </a:solidFill>
              </a:rPr>
              <a:t> </a:t>
            </a:r>
            <a:r>
              <a:rPr lang="en-US" sz="2800" dirty="0" err="1" smtClean="0">
                <a:solidFill>
                  <a:srgbClr val="000000"/>
                </a:solidFill>
              </a:rPr>
              <a:t>städer</a:t>
            </a:r>
            <a:r>
              <a:rPr lang="en-US" sz="2800" dirty="0" smtClean="0">
                <a:solidFill>
                  <a:srgbClr val="000000"/>
                </a:solidFill>
              </a:rPr>
              <a:t> runt </a:t>
            </a:r>
            <a:r>
              <a:rPr lang="en-US" sz="2800" dirty="0" err="1" smtClean="0">
                <a:solidFill>
                  <a:srgbClr val="000000"/>
                </a:solidFill>
              </a:rPr>
              <a:t>om</a:t>
            </a:r>
            <a:r>
              <a:rPr lang="en-US" sz="2800" dirty="0" smtClean="0">
                <a:solidFill>
                  <a:srgbClr val="000000"/>
                </a:solidFill>
              </a:rPr>
              <a:t> </a:t>
            </a:r>
            <a:r>
              <a:rPr lang="en-US" sz="2800" dirty="0" err="1" smtClean="0">
                <a:solidFill>
                  <a:srgbClr val="000000"/>
                </a:solidFill>
              </a:rPr>
              <a:t>i</a:t>
            </a:r>
            <a:r>
              <a:rPr lang="en-US" sz="2800" dirty="0" smtClean="0">
                <a:solidFill>
                  <a:srgbClr val="000000"/>
                </a:solidFill>
              </a:rPr>
              <a:t> </a:t>
            </a:r>
            <a:r>
              <a:rPr lang="en-US" sz="2800" dirty="0" err="1" smtClean="0">
                <a:solidFill>
                  <a:srgbClr val="000000"/>
                </a:solidFill>
              </a:rPr>
              <a:t>världen</a:t>
            </a:r>
            <a:r>
              <a:rPr lang="en-US" sz="2800" dirty="0" smtClean="0">
                <a:solidFill>
                  <a:srgbClr val="000000"/>
                </a:solidFill>
              </a:rPr>
              <a:t> </a:t>
            </a:r>
            <a:r>
              <a:rPr lang="en-US" sz="2800" dirty="0" err="1" smtClean="0">
                <a:solidFill>
                  <a:srgbClr val="000000"/>
                </a:solidFill>
              </a:rPr>
              <a:t>visar</a:t>
            </a:r>
            <a:r>
              <a:rPr lang="en-US" sz="2800" dirty="0" smtClean="0">
                <a:solidFill>
                  <a:srgbClr val="000000"/>
                </a:solidFill>
              </a:rPr>
              <a:t> </a:t>
            </a:r>
            <a:r>
              <a:rPr lang="en-US" sz="2800" dirty="0" err="1" smtClean="0">
                <a:solidFill>
                  <a:srgbClr val="000000"/>
                </a:solidFill>
              </a:rPr>
              <a:t>vad</a:t>
            </a:r>
            <a:r>
              <a:rPr lang="en-US" sz="2800" dirty="0" smtClean="0">
                <a:solidFill>
                  <a:srgbClr val="000000"/>
                </a:solidFill>
              </a:rPr>
              <a:t> </a:t>
            </a:r>
            <a:r>
              <a:rPr lang="en-US" sz="2800" dirty="0" err="1" smtClean="0">
                <a:solidFill>
                  <a:srgbClr val="000000"/>
                </a:solidFill>
              </a:rPr>
              <a:t>som</a:t>
            </a:r>
            <a:r>
              <a:rPr lang="en-US" sz="2800" dirty="0" smtClean="0">
                <a:solidFill>
                  <a:srgbClr val="000000"/>
                </a:solidFill>
              </a:rPr>
              <a:t> </a:t>
            </a:r>
            <a:r>
              <a:rPr lang="en-US" sz="2800" dirty="0" err="1" smtClean="0">
                <a:solidFill>
                  <a:srgbClr val="000000"/>
                </a:solidFill>
              </a:rPr>
              <a:t>redan</a:t>
            </a:r>
            <a:r>
              <a:rPr lang="en-US" sz="2800" dirty="0" smtClean="0">
                <a:solidFill>
                  <a:srgbClr val="000000"/>
                </a:solidFill>
              </a:rPr>
              <a:t> </a:t>
            </a:r>
            <a:r>
              <a:rPr lang="en-US" sz="2800" dirty="0" err="1" smtClean="0">
                <a:solidFill>
                  <a:srgbClr val="000000"/>
                </a:solidFill>
              </a:rPr>
              <a:t>idag</a:t>
            </a:r>
            <a:r>
              <a:rPr lang="en-US" sz="2800" dirty="0" smtClean="0">
                <a:solidFill>
                  <a:srgbClr val="000000"/>
                </a:solidFill>
              </a:rPr>
              <a:t> </a:t>
            </a:r>
            <a:r>
              <a:rPr lang="en-US" sz="2800" dirty="0" err="1" smtClean="0">
                <a:solidFill>
                  <a:srgbClr val="000000"/>
                </a:solidFill>
              </a:rPr>
              <a:t>kan</a:t>
            </a:r>
            <a:r>
              <a:rPr lang="en-US" sz="2800" dirty="0" smtClean="0">
                <a:solidFill>
                  <a:srgbClr val="000000"/>
                </a:solidFill>
              </a:rPr>
              <a:t> </a:t>
            </a:r>
            <a:r>
              <a:rPr lang="en-US" sz="2800" dirty="0" err="1" smtClean="0">
                <a:solidFill>
                  <a:srgbClr val="000000"/>
                </a:solidFill>
              </a:rPr>
              <a:t>göras</a:t>
            </a:r>
            <a:r>
              <a:rPr lang="en-US" sz="2800" dirty="0" smtClean="0">
                <a:solidFill>
                  <a:srgbClr val="000000"/>
                </a:solidFill>
              </a:rPr>
              <a:t>:</a:t>
            </a:r>
            <a:endParaRPr lang="en-US" sz="2400" dirty="0">
              <a:solidFill>
                <a:srgbClr val="000000"/>
              </a:solidFill>
            </a:endParaRPr>
          </a:p>
        </p:txBody>
      </p:sp>
      <p:sp>
        <p:nvSpPr>
          <p:cNvPr id="45062" name="Line 5"/>
          <p:cNvSpPr>
            <a:spLocks noChangeShapeType="1"/>
          </p:cNvSpPr>
          <p:nvPr/>
        </p:nvSpPr>
        <p:spPr bwMode="auto">
          <a:xfrm>
            <a:off x="914400" y="1208088"/>
            <a:ext cx="8229600" cy="1587"/>
          </a:xfrm>
          <a:prstGeom prst="line">
            <a:avLst/>
          </a:prstGeom>
          <a:noFill/>
          <a:ln w="38160">
            <a:solidFill>
              <a:srgbClr val="FFFFFF"/>
            </a:solidFill>
            <a:miter lim="800000"/>
            <a:headEnd/>
            <a:tailEnd/>
          </a:ln>
        </p:spPr>
        <p:txBody>
          <a:bodyPr/>
          <a:lstStyle/>
          <a:p>
            <a:endParaRPr lang="sv-SE"/>
          </a:p>
        </p:txBody>
      </p:sp>
      <p:sp>
        <p:nvSpPr>
          <p:cNvPr id="45063"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Sander Nagel</a:t>
            </a:r>
          </a:p>
        </p:txBody>
      </p:sp>
      <p:sp>
        <p:nvSpPr>
          <p:cNvPr id="8" name="Text Box 4"/>
          <p:cNvSpPr txBox="1">
            <a:spLocks noChangeArrowheads="1"/>
          </p:cNvSpPr>
          <p:nvPr/>
        </p:nvSpPr>
        <p:spPr bwMode="auto">
          <a:xfrm>
            <a:off x="323528" y="2610346"/>
            <a:ext cx="8229600" cy="458614"/>
          </a:xfrm>
          <a:prstGeom prst="rect">
            <a:avLst/>
          </a:prstGeom>
          <a:noFill/>
          <a:ln w="9525">
            <a:noFill/>
            <a:round/>
            <a:headEnd/>
            <a:tailEnd/>
          </a:ln>
        </p:spPr>
        <p:txBody>
          <a:bodyPr/>
          <a:lstStyle/>
          <a:p>
            <a:pPr marL="336550" indent="-336550" algn="l">
              <a:lnSpc>
                <a:spcPct val="90000"/>
              </a:lnSpc>
              <a:spcBef>
                <a:spcPts val="1200"/>
              </a:spcBef>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400" dirty="0" smtClean="0">
                <a:solidFill>
                  <a:srgbClr val="000000"/>
                </a:solidFill>
              </a:rPr>
              <a:t>I </a:t>
            </a:r>
            <a:r>
              <a:rPr lang="en-US" sz="2400" dirty="0" err="1" smtClean="0">
                <a:solidFill>
                  <a:srgbClr val="000000"/>
                </a:solidFill>
              </a:rPr>
              <a:t>Köpenhamn</a:t>
            </a:r>
            <a:r>
              <a:rPr lang="en-US" sz="2400" dirty="0" smtClean="0">
                <a:solidFill>
                  <a:srgbClr val="000000"/>
                </a:solidFill>
              </a:rPr>
              <a:t> </a:t>
            </a:r>
            <a:r>
              <a:rPr lang="en-US" sz="2400" dirty="0" err="1" smtClean="0">
                <a:solidFill>
                  <a:srgbClr val="000000"/>
                </a:solidFill>
              </a:rPr>
              <a:t>cyklar</a:t>
            </a:r>
            <a:r>
              <a:rPr lang="en-US" sz="2400" dirty="0" smtClean="0">
                <a:solidFill>
                  <a:srgbClr val="000000"/>
                </a:solidFill>
              </a:rPr>
              <a:t> 36 % </a:t>
            </a:r>
            <a:r>
              <a:rPr lang="en-US" sz="2400" dirty="0" err="1" smtClean="0">
                <a:solidFill>
                  <a:srgbClr val="000000"/>
                </a:solidFill>
              </a:rPr>
              <a:t>av</a:t>
            </a:r>
            <a:r>
              <a:rPr lang="en-US" sz="2400" dirty="0" smtClean="0">
                <a:solidFill>
                  <a:srgbClr val="000000"/>
                </a:solidFill>
              </a:rPr>
              <a:t> de </a:t>
            </a:r>
            <a:r>
              <a:rPr lang="en-US" sz="2400" dirty="0" err="1" smtClean="0">
                <a:solidFill>
                  <a:srgbClr val="000000"/>
                </a:solidFill>
              </a:rPr>
              <a:t>arbetande</a:t>
            </a:r>
            <a:r>
              <a:rPr lang="en-US" sz="2400" dirty="0" smtClean="0">
                <a:solidFill>
                  <a:srgbClr val="000000"/>
                </a:solidFill>
              </a:rPr>
              <a:t> till </a:t>
            </a:r>
            <a:r>
              <a:rPr lang="en-US" sz="2400" dirty="0" err="1" smtClean="0">
                <a:solidFill>
                  <a:srgbClr val="000000"/>
                </a:solidFill>
              </a:rPr>
              <a:t>jobbet</a:t>
            </a:r>
            <a:r>
              <a:rPr lang="en-US" sz="2400" dirty="0" smtClean="0">
                <a:solidFill>
                  <a:srgbClr val="000000"/>
                </a:solidFill>
              </a:rPr>
              <a:t>.</a:t>
            </a:r>
            <a:endParaRPr lang="en-US" sz="2400" dirty="0">
              <a:solidFill>
                <a:srgbClr val="000000"/>
              </a:solidFill>
            </a:endParaRPr>
          </a:p>
        </p:txBody>
      </p:sp>
      <p:sp>
        <p:nvSpPr>
          <p:cNvPr id="9" name="Text Box 4"/>
          <p:cNvSpPr txBox="1">
            <a:spLocks noChangeArrowheads="1"/>
          </p:cNvSpPr>
          <p:nvPr/>
        </p:nvSpPr>
        <p:spPr bwMode="auto">
          <a:xfrm>
            <a:off x="323528" y="3114402"/>
            <a:ext cx="8229600" cy="1178694"/>
          </a:xfrm>
          <a:prstGeom prst="rect">
            <a:avLst/>
          </a:prstGeom>
          <a:noFill/>
          <a:ln w="9525">
            <a:noFill/>
            <a:round/>
            <a:headEnd/>
            <a:tailEnd/>
          </a:ln>
        </p:spPr>
        <p:txBody>
          <a:bodyPr/>
          <a:lstStyle/>
          <a:p>
            <a:pPr marL="336550" indent="-336550" algn="l">
              <a:lnSpc>
                <a:spcPct val="90000"/>
              </a:lnSpc>
              <a:spcBef>
                <a:spcPts val="1200"/>
              </a:spcBef>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400" dirty="0" smtClean="0">
                <a:solidFill>
                  <a:srgbClr val="000000"/>
                </a:solidFill>
              </a:rPr>
              <a:t>Iran </a:t>
            </a:r>
            <a:r>
              <a:rPr lang="en-US" sz="2400" dirty="0" err="1" smtClean="0">
                <a:solidFill>
                  <a:srgbClr val="000000"/>
                </a:solidFill>
              </a:rPr>
              <a:t>skar</a:t>
            </a:r>
            <a:r>
              <a:rPr lang="en-US" sz="2400" dirty="0" smtClean="0">
                <a:solidFill>
                  <a:srgbClr val="000000"/>
                </a:solidFill>
              </a:rPr>
              <a:t> </a:t>
            </a:r>
            <a:r>
              <a:rPr lang="en-US" sz="2400" dirty="0" err="1" smtClean="0">
                <a:solidFill>
                  <a:srgbClr val="000000"/>
                </a:solidFill>
              </a:rPr>
              <a:t>ner</a:t>
            </a:r>
            <a:r>
              <a:rPr lang="en-US" sz="2400" dirty="0" smtClean="0">
                <a:solidFill>
                  <a:srgbClr val="000000"/>
                </a:solidFill>
              </a:rPr>
              <a:t> sin </a:t>
            </a:r>
            <a:r>
              <a:rPr lang="en-US" sz="2400" dirty="0" err="1" smtClean="0">
                <a:solidFill>
                  <a:srgbClr val="000000"/>
                </a:solidFill>
              </a:rPr>
              <a:t>befolkningstillväxt</a:t>
            </a:r>
            <a:r>
              <a:rPr lang="en-US" sz="2400" dirty="0" smtClean="0">
                <a:solidFill>
                  <a:srgbClr val="000000"/>
                </a:solidFill>
              </a:rPr>
              <a:t> </a:t>
            </a:r>
            <a:r>
              <a:rPr lang="en-US" sz="2400" dirty="0" err="1" smtClean="0">
                <a:solidFill>
                  <a:srgbClr val="000000"/>
                </a:solidFill>
              </a:rPr>
              <a:t>från</a:t>
            </a:r>
            <a:r>
              <a:rPr lang="en-US" sz="2400" dirty="0" smtClean="0">
                <a:solidFill>
                  <a:srgbClr val="000000"/>
                </a:solidFill>
              </a:rPr>
              <a:t> 4,2 % </a:t>
            </a:r>
            <a:r>
              <a:rPr lang="en-US" sz="2400" dirty="0" err="1" smtClean="0">
                <a:solidFill>
                  <a:srgbClr val="000000"/>
                </a:solidFill>
              </a:rPr>
              <a:t>år</a:t>
            </a:r>
            <a:r>
              <a:rPr lang="en-US" sz="2400" dirty="0" smtClean="0">
                <a:solidFill>
                  <a:srgbClr val="000000"/>
                </a:solidFill>
              </a:rPr>
              <a:t> 1980 till 1,3 % </a:t>
            </a:r>
            <a:r>
              <a:rPr lang="en-US" sz="2400" dirty="0" err="1" smtClean="0">
                <a:solidFill>
                  <a:srgbClr val="000000"/>
                </a:solidFill>
              </a:rPr>
              <a:t>år</a:t>
            </a:r>
            <a:r>
              <a:rPr lang="en-US" sz="2400" dirty="0" smtClean="0">
                <a:solidFill>
                  <a:srgbClr val="000000"/>
                </a:solidFill>
              </a:rPr>
              <a:t> 2006 med </a:t>
            </a:r>
            <a:r>
              <a:rPr lang="en-US" sz="2400" dirty="0" err="1" smtClean="0">
                <a:solidFill>
                  <a:srgbClr val="000000"/>
                </a:solidFill>
              </a:rPr>
              <a:t>hjälp</a:t>
            </a:r>
            <a:r>
              <a:rPr lang="en-US" sz="2400" dirty="0" smtClean="0">
                <a:solidFill>
                  <a:srgbClr val="000000"/>
                </a:solidFill>
              </a:rPr>
              <a:t> </a:t>
            </a:r>
            <a:r>
              <a:rPr lang="en-US" sz="2400" dirty="0" err="1" smtClean="0">
                <a:solidFill>
                  <a:srgbClr val="000000"/>
                </a:solidFill>
              </a:rPr>
              <a:t>av</a:t>
            </a:r>
            <a:r>
              <a:rPr lang="en-US" sz="2400" dirty="0" smtClean="0">
                <a:solidFill>
                  <a:srgbClr val="000000"/>
                </a:solidFill>
              </a:rPr>
              <a:t> </a:t>
            </a:r>
            <a:r>
              <a:rPr lang="en-US" sz="2400" dirty="0" err="1" smtClean="0">
                <a:solidFill>
                  <a:srgbClr val="000000"/>
                </a:solidFill>
              </a:rPr>
              <a:t>utbildning</a:t>
            </a:r>
            <a:r>
              <a:rPr lang="en-US" sz="2400" dirty="0" smtClean="0">
                <a:solidFill>
                  <a:srgbClr val="000000"/>
                </a:solidFill>
              </a:rPr>
              <a:t>, </a:t>
            </a:r>
            <a:r>
              <a:rPr lang="en-US" sz="2400" dirty="0" err="1" smtClean="0">
                <a:solidFill>
                  <a:srgbClr val="000000"/>
                </a:solidFill>
              </a:rPr>
              <a:t>hälsovård</a:t>
            </a:r>
            <a:r>
              <a:rPr lang="en-US" sz="2400" dirty="0" smtClean="0">
                <a:solidFill>
                  <a:srgbClr val="000000"/>
                </a:solidFill>
              </a:rPr>
              <a:t> </a:t>
            </a:r>
            <a:r>
              <a:rPr lang="en-US" sz="2400" dirty="0" err="1" smtClean="0">
                <a:solidFill>
                  <a:srgbClr val="000000"/>
                </a:solidFill>
              </a:rPr>
              <a:t>och</a:t>
            </a:r>
            <a:r>
              <a:rPr lang="en-US" sz="2400" dirty="0" smtClean="0">
                <a:solidFill>
                  <a:srgbClr val="000000"/>
                </a:solidFill>
              </a:rPr>
              <a:t> </a:t>
            </a:r>
            <a:r>
              <a:rPr lang="en-US" sz="2400" dirty="0" err="1" smtClean="0">
                <a:solidFill>
                  <a:srgbClr val="000000"/>
                </a:solidFill>
              </a:rPr>
              <a:t>familjeplanering</a:t>
            </a:r>
            <a:r>
              <a:rPr lang="en-US" sz="2400" dirty="0" smtClean="0">
                <a:solidFill>
                  <a:srgbClr val="000000"/>
                </a:solidFill>
              </a:rPr>
              <a:t>.</a:t>
            </a:r>
            <a:endParaRPr lang="en-US" sz="2400" dirty="0">
              <a:solidFill>
                <a:srgbClr val="000000"/>
              </a:solidFill>
            </a:endParaRPr>
          </a:p>
        </p:txBody>
      </p:sp>
      <p:sp>
        <p:nvSpPr>
          <p:cNvPr id="10" name="Text Box 4"/>
          <p:cNvSpPr txBox="1">
            <a:spLocks noChangeArrowheads="1"/>
          </p:cNvSpPr>
          <p:nvPr/>
        </p:nvSpPr>
        <p:spPr bwMode="auto">
          <a:xfrm>
            <a:off x="323528" y="4266530"/>
            <a:ext cx="8229600" cy="818654"/>
          </a:xfrm>
          <a:prstGeom prst="rect">
            <a:avLst/>
          </a:prstGeom>
          <a:noFill/>
          <a:ln w="9525">
            <a:noFill/>
            <a:round/>
            <a:headEnd/>
            <a:tailEnd/>
          </a:ln>
        </p:spPr>
        <p:txBody>
          <a:bodyPr/>
          <a:lstStyle/>
          <a:p>
            <a:pPr marL="336550" indent="-336550" algn="l">
              <a:lnSpc>
                <a:spcPct val="90000"/>
              </a:lnSpc>
              <a:spcBef>
                <a:spcPts val="1200"/>
              </a:spcBef>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400" dirty="0" smtClean="0">
                <a:solidFill>
                  <a:srgbClr val="000000"/>
                </a:solidFill>
              </a:rPr>
              <a:t>Kina </a:t>
            </a:r>
            <a:r>
              <a:rPr lang="en-US" sz="2400" dirty="0" err="1" smtClean="0">
                <a:solidFill>
                  <a:srgbClr val="000000"/>
                </a:solidFill>
              </a:rPr>
              <a:t>har</a:t>
            </a:r>
            <a:r>
              <a:rPr lang="en-US" sz="2400" dirty="0" smtClean="0">
                <a:solidFill>
                  <a:srgbClr val="000000"/>
                </a:solidFill>
              </a:rPr>
              <a:t> </a:t>
            </a:r>
            <a:r>
              <a:rPr lang="en-US" sz="2400" dirty="0">
                <a:solidFill>
                  <a:srgbClr val="000000"/>
                </a:solidFill>
              </a:rPr>
              <a:t>27 </a:t>
            </a:r>
            <a:r>
              <a:rPr lang="en-US" sz="2400" dirty="0" err="1" smtClean="0">
                <a:solidFill>
                  <a:srgbClr val="000000"/>
                </a:solidFill>
              </a:rPr>
              <a:t>miljoner</a:t>
            </a:r>
            <a:r>
              <a:rPr lang="en-US" sz="2400" dirty="0" smtClean="0">
                <a:solidFill>
                  <a:srgbClr val="000000"/>
                </a:solidFill>
              </a:rPr>
              <a:t> </a:t>
            </a:r>
            <a:r>
              <a:rPr lang="en-US" sz="2400" dirty="0" err="1" smtClean="0">
                <a:solidFill>
                  <a:srgbClr val="000000"/>
                </a:solidFill>
              </a:rPr>
              <a:t>solfångare</a:t>
            </a:r>
            <a:r>
              <a:rPr lang="en-US" sz="2400" dirty="0" smtClean="0">
                <a:solidFill>
                  <a:srgbClr val="000000"/>
                </a:solidFill>
              </a:rPr>
              <a:t> </a:t>
            </a:r>
            <a:r>
              <a:rPr lang="en-US" sz="2400" dirty="0" err="1" smtClean="0">
                <a:solidFill>
                  <a:srgbClr val="000000"/>
                </a:solidFill>
              </a:rPr>
              <a:t>på</a:t>
            </a:r>
            <a:r>
              <a:rPr lang="en-US" sz="2400" dirty="0" smtClean="0">
                <a:solidFill>
                  <a:srgbClr val="000000"/>
                </a:solidFill>
              </a:rPr>
              <a:t> taken. Den </a:t>
            </a:r>
            <a:r>
              <a:rPr lang="en-US" sz="2400" dirty="0" err="1" smtClean="0">
                <a:solidFill>
                  <a:srgbClr val="000000"/>
                </a:solidFill>
              </a:rPr>
              <a:t>energi</a:t>
            </a:r>
            <a:r>
              <a:rPr lang="en-US" sz="2400" dirty="0" smtClean="0">
                <a:solidFill>
                  <a:srgbClr val="000000"/>
                </a:solidFill>
              </a:rPr>
              <a:t> </a:t>
            </a:r>
            <a:r>
              <a:rPr lang="en-US" sz="2400" dirty="0" err="1" smtClean="0">
                <a:solidFill>
                  <a:srgbClr val="000000"/>
                </a:solidFill>
              </a:rPr>
              <a:t>som</a:t>
            </a:r>
            <a:r>
              <a:rPr lang="en-US" sz="2400" dirty="0" smtClean="0">
                <a:solidFill>
                  <a:srgbClr val="000000"/>
                </a:solidFill>
              </a:rPr>
              <a:t> </a:t>
            </a:r>
            <a:r>
              <a:rPr lang="en-US" sz="2400" dirty="0" err="1" smtClean="0">
                <a:solidFill>
                  <a:srgbClr val="000000"/>
                </a:solidFill>
              </a:rPr>
              <a:t>tillgodogörs</a:t>
            </a:r>
            <a:r>
              <a:rPr lang="en-US" sz="2400" dirty="0" smtClean="0">
                <a:solidFill>
                  <a:srgbClr val="000000"/>
                </a:solidFill>
              </a:rPr>
              <a:t> </a:t>
            </a:r>
            <a:r>
              <a:rPr lang="en-US" sz="2400" dirty="0" err="1" smtClean="0">
                <a:solidFill>
                  <a:srgbClr val="000000"/>
                </a:solidFill>
              </a:rPr>
              <a:t>motsvarar</a:t>
            </a:r>
            <a:r>
              <a:rPr lang="en-US" sz="2400" dirty="0" smtClean="0">
                <a:solidFill>
                  <a:srgbClr val="000000"/>
                </a:solidFill>
              </a:rPr>
              <a:t> </a:t>
            </a:r>
            <a:r>
              <a:rPr lang="en-US" sz="2400" dirty="0" err="1" smtClean="0">
                <a:solidFill>
                  <a:srgbClr val="000000"/>
                </a:solidFill>
              </a:rPr>
              <a:t>energin</a:t>
            </a:r>
            <a:r>
              <a:rPr lang="en-US" sz="2400" dirty="0" smtClean="0">
                <a:solidFill>
                  <a:srgbClr val="000000"/>
                </a:solidFill>
              </a:rPr>
              <a:t> </a:t>
            </a:r>
            <a:r>
              <a:rPr lang="en-US" sz="2400" dirty="0" err="1" smtClean="0">
                <a:solidFill>
                  <a:srgbClr val="000000"/>
                </a:solidFill>
              </a:rPr>
              <a:t>från</a:t>
            </a:r>
            <a:r>
              <a:rPr lang="en-US" sz="2400" dirty="0" smtClean="0">
                <a:solidFill>
                  <a:srgbClr val="000000"/>
                </a:solidFill>
              </a:rPr>
              <a:t> 49 </a:t>
            </a:r>
            <a:r>
              <a:rPr lang="en-US" sz="2400" dirty="0" err="1" smtClean="0">
                <a:solidFill>
                  <a:srgbClr val="000000"/>
                </a:solidFill>
              </a:rPr>
              <a:t>kolkraftverk</a:t>
            </a:r>
            <a:r>
              <a:rPr lang="en-US" sz="2400" dirty="0" smtClean="0">
                <a:solidFill>
                  <a:srgbClr val="000000"/>
                </a:solidFill>
              </a:rPr>
              <a:t>.</a:t>
            </a:r>
            <a:endParaRPr lang="en-US" sz="2400" dirty="0">
              <a:solidFill>
                <a:srgbClr val="000000"/>
              </a:solidFill>
            </a:endParaRPr>
          </a:p>
        </p:txBody>
      </p:sp>
      <p:sp>
        <p:nvSpPr>
          <p:cNvPr id="11" name="Text Box 4"/>
          <p:cNvSpPr txBox="1">
            <a:spLocks noChangeArrowheads="1"/>
          </p:cNvSpPr>
          <p:nvPr/>
        </p:nvSpPr>
        <p:spPr bwMode="auto">
          <a:xfrm>
            <a:off x="323528" y="5085184"/>
            <a:ext cx="8229600" cy="1080120"/>
          </a:xfrm>
          <a:prstGeom prst="rect">
            <a:avLst/>
          </a:prstGeom>
          <a:noFill/>
          <a:ln w="9525">
            <a:noFill/>
            <a:round/>
            <a:headEnd/>
            <a:tailEnd/>
          </a:ln>
        </p:spPr>
        <p:txBody>
          <a:bodyPr/>
          <a:lstStyle/>
          <a:p>
            <a:pPr marL="336550" indent="-336550" algn="l">
              <a:lnSpc>
                <a:spcPct val="90000"/>
              </a:lnSpc>
              <a:spcBef>
                <a:spcPts val="1200"/>
              </a:spcBef>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400" dirty="0" smtClean="0">
                <a:solidFill>
                  <a:srgbClr val="000000"/>
                </a:solidFill>
              </a:rPr>
              <a:t>Japans </a:t>
            </a:r>
            <a:r>
              <a:rPr lang="en-US" sz="2400" dirty="0" err="1" smtClean="0">
                <a:solidFill>
                  <a:srgbClr val="000000"/>
                </a:solidFill>
              </a:rPr>
              <a:t>höghastighetståg</a:t>
            </a:r>
            <a:r>
              <a:rPr lang="en-US" sz="2400" dirty="0" smtClean="0">
                <a:solidFill>
                  <a:srgbClr val="000000"/>
                </a:solidFill>
              </a:rPr>
              <a:t> </a:t>
            </a:r>
            <a:r>
              <a:rPr lang="en-US" sz="2400" dirty="0" err="1" smtClean="0">
                <a:solidFill>
                  <a:srgbClr val="000000"/>
                </a:solidFill>
              </a:rPr>
              <a:t>transporterar</a:t>
            </a:r>
            <a:r>
              <a:rPr lang="en-US" sz="2400" dirty="0" smtClean="0">
                <a:solidFill>
                  <a:srgbClr val="000000"/>
                </a:solidFill>
              </a:rPr>
              <a:t> </a:t>
            </a:r>
            <a:r>
              <a:rPr lang="en-US" sz="2400" dirty="0" err="1" smtClean="0">
                <a:solidFill>
                  <a:srgbClr val="000000"/>
                </a:solidFill>
              </a:rPr>
              <a:t>hundratusentals</a:t>
            </a:r>
            <a:r>
              <a:rPr lang="en-US" sz="2400" dirty="0" smtClean="0">
                <a:solidFill>
                  <a:srgbClr val="000000"/>
                </a:solidFill>
              </a:rPr>
              <a:t> </a:t>
            </a:r>
            <a:r>
              <a:rPr lang="en-US" sz="2400" dirty="0" err="1" smtClean="0">
                <a:solidFill>
                  <a:srgbClr val="000000"/>
                </a:solidFill>
              </a:rPr>
              <a:t>passagerare</a:t>
            </a:r>
            <a:r>
              <a:rPr lang="en-US" sz="2400" dirty="0" smtClean="0">
                <a:solidFill>
                  <a:srgbClr val="000000"/>
                </a:solidFill>
              </a:rPr>
              <a:t> </a:t>
            </a:r>
            <a:r>
              <a:rPr lang="en-US" sz="2400" dirty="0" err="1" smtClean="0">
                <a:solidFill>
                  <a:srgbClr val="000000"/>
                </a:solidFill>
              </a:rPr>
              <a:t>varje</a:t>
            </a:r>
            <a:r>
              <a:rPr lang="en-US" sz="2400" dirty="0" smtClean="0">
                <a:solidFill>
                  <a:srgbClr val="000000"/>
                </a:solidFill>
              </a:rPr>
              <a:t> dag med </a:t>
            </a:r>
            <a:r>
              <a:rPr lang="en-US" sz="2400" dirty="0" err="1" smtClean="0">
                <a:solidFill>
                  <a:srgbClr val="000000"/>
                </a:solidFill>
              </a:rPr>
              <a:t>förseningar</a:t>
            </a:r>
            <a:r>
              <a:rPr lang="en-US" sz="2400" dirty="0" smtClean="0">
                <a:solidFill>
                  <a:srgbClr val="000000"/>
                </a:solidFill>
              </a:rPr>
              <a:t> </a:t>
            </a:r>
            <a:r>
              <a:rPr lang="en-US" sz="2400" dirty="0" err="1" smtClean="0">
                <a:solidFill>
                  <a:srgbClr val="000000"/>
                </a:solidFill>
              </a:rPr>
              <a:t>som</a:t>
            </a:r>
            <a:r>
              <a:rPr lang="en-US" sz="2400" dirty="0" smtClean="0">
                <a:solidFill>
                  <a:srgbClr val="000000"/>
                </a:solidFill>
              </a:rPr>
              <a:t> </a:t>
            </a:r>
            <a:r>
              <a:rPr lang="en-US" sz="2400" dirty="0" err="1" smtClean="0">
                <a:solidFill>
                  <a:srgbClr val="000000"/>
                </a:solidFill>
              </a:rPr>
              <a:t>mäts</a:t>
            </a:r>
            <a:r>
              <a:rPr lang="en-US" sz="2400" dirty="0" smtClean="0">
                <a:solidFill>
                  <a:srgbClr val="000000"/>
                </a:solidFill>
              </a:rPr>
              <a:t> </a:t>
            </a:r>
            <a:r>
              <a:rPr lang="en-US" sz="2400" dirty="0" err="1" smtClean="0">
                <a:solidFill>
                  <a:srgbClr val="000000"/>
                </a:solidFill>
              </a:rPr>
              <a:t>i</a:t>
            </a:r>
            <a:r>
              <a:rPr lang="en-US" sz="2400" dirty="0" smtClean="0">
                <a:solidFill>
                  <a:srgbClr val="000000"/>
                </a:solidFill>
              </a:rPr>
              <a:t> </a:t>
            </a:r>
            <a:r>
              <a:rPr lang="en-US" sz="2400" dirty="0" err="1" smtClean="0">
                <a:solidFill>
                  <a:srgbClr val="000000"/>
                </a:solidFill>
              </a:rPr>
              <a:t>sekunder</a:t>
            </a:r>
            <a:r>
              <a:rPr lang="en-US" sz="2400" dirty="0" smtClean="0">
                <a:solidFill>
                  <a:srgbClr val="000000"/>
                </a:solidFill>
              </a:rPr>
              <a:t>.</a:t>
            </a: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0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cstate="print"/>
          <a:srcRect/>
          <a:stretch>
            <a:fillRect/>
          </a:stretch>
        </p:blipFill>
        <p:spPr bwMode="auto">
          <a:xfrm>
            <a:off x="0" y="0"/>
            <a:ext cx="9144000" cy="6872288"/>
          </a:xfrm>
          <a:prstGeom prst="rect">
            <a:avLst/>
          </a:prstGeom>
          <a:noFill/>
          <a:ln w="9525">
            <a:noFill/>
            <a:round/>
            <a:headEnd/>
            <a:tailEnd/>
          </a:ln>
        </p:spPr>
      </p:pic>
      <p:sp>
        <p:nvSpPr>
          <p:cNvPr id="47106" name="Rectangle 2"/>
          <p:cNvSpPr>
            <a:spLocks noChangeArrowheads="1"/>
          </p:cNvSpPr>
          <p:nvPr/>
        </p:nvSpPr>
        <p:spPr bwMode="auto">
          <a:xfrm>
            <a:off x="363538" y="1390650"/>
            <a:ext cx="8445500" cy="5134694"/>
          </a:xfrm>
          <a:prstGeom prst="rect">
            <a:avLst/>
          </a:prstGeom>
          <a:solidFill>
            <a:srgbClr val="FFFFFF">
              <a:alpha val="89803"/>
            </a:srgbClr>
          </a:solidFill>
          <a:ln w="9525">
            <a:noFill/>
            <a:round/>
            <a:headEnd/>
            <a:tailEnd/>
          </a:ln>
        </p:spPr>
        <p:txBody>
          <a:bodyPr wrap="none" anchor="ctr"/>
          <a:lstStyle/>
          <a:p>
            <a:endParaRPr lang="sv-SE"/>
          </a:p>
        </p:txBody>
      </p:sp>
      <p:sp>
        <p:nvSpPr>
          <p:cNvPr id="47107" name="Text Box 3"/>
          <p:cNvSpPr txBox="1">
            <a:spLocks noChangeArrowheads="1"/>
          </p:cNvSpPr>
          <p:nvPr/>
        </p:nvSpPr>
        <p:spPr bwMode="auto">
          <a:xfrm>
            <a:off x="395536" y="1457325"/>
            <a:ext cx="8229600" cy="603523"/>
          </a:xfrm>
          <a:prstGeom prst="rect">
            <a:avLst/>
          </a:prstGeom>
          <a:noFill/>
          <a:ln w="9525">
            <a:noFill/>
            <a:round/>
            <a:headEnd/>
            <a:tailEnd/>
          </a:ln>
        </p:spPr>
        <p:txBody>
          <a:bodyPr/>
          <a:lstStyle/>
          <a:p>
            <a:pPr marL="336550" indent="-336550" algn="l">
              <a:lnSpc>
                <a:spcPct val="8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Sydkorea</a:t>
            </a:r>
            <a:r>
              <a:rPr lang="en-US" sz="2400" dirty="0" smtClean="0">
                <a:solidFill>
                  <a:srgbClr val="000000"/>
                </a:solidFill>
              </a:rPr>
              <a:t>, </a:t>
            </a:r>
            <a:r>
              <a:rPr lang="en-US" sz="2400" dirty="0" err="1" smtClean="0">
                <a:solidFill>
                  <a:srgbClr val="000000"/>
                </a:solidFill>
              </a:rPr>
              <a:t>som</a:t>
            </a:r>
            <a:r>
              <a:rPr lang="en-US" sz="2400" dirty="0" smtClean="0">
                <a:solidFill>
                  <a:srgbClr val="000000"/>
                </a:solidFill>
              </a:rPr>
              <a:t> </a:t>
            </a:r>
            <a:r>
              <a:rPr lang="en-US" sz="2400" dirty="0" err="1" smtClean="0">
                <a:solidFill>
                  <a:srgbClr val="000000"/>
                </a:solidFill>
              </a:rPr>
              <a:t>efter</a:t>
            </a:r>
            <a:r>
              <a:rPr lang="en-US" sz="2400" dirty="0" smtClean="0">
                <a:solidFill>
                  <a:srgbClr val="000000"/>
                </a:solidFill>
              </a:rPr>
              <a:t> </a:t>
            </a:r>
            <a:r>
              <a:rPr lang="en-US" sz="2400" dirty="0" err="1" smtClean="0">
                <a:solidFill>
                  <a:srgbClr val="000000"/>
                </a:solidFill>
              </a:rPr>
              <a:t>koreakriget</a:t>
            </a:r>
            <a:r>
              <a:rPr lang="en-US" sz="2400" dirty="0" smtClean="0">
                <a:solidFill>
                  <a:srgbClr val="000000"/>
                </a:solidFill>
              </a:rPr>
              <a:t> </a:t>
            </a:r>
            <a:r>
              <a:rPr lang="en-US" sz="2400" dirty="0" err="1" smtClean="0">
                <a:solidFill>
                  <a:srgbClr val="000000"/>
                </a:solidFill>
              </a:rPr>
              <a:t>var</a:t>
            </a:r>
            <a:r>
              <a:rPr lang="en-US" sz="2400" dirty="0" smtClean="0">
                <a:solidFill>
                  <a:srgbClr val="000000"/>
                </a:solidFill>
              </a:rPr>
              <a:t> </a:t>
            </a:r>
            <a:r>
              <a:rPr lang="en-US" sz="2400" dirty="0" err="1" smtClean="0">
                <a:solidFill>
                  <a:srgbClr val="000000"/>
                </a:solidFill>
              </a:rPr>
              <a:t>helt</a:t>
            </a:r>
            <a:r>
              <a:rPr lang="en-US" sz="2400" dirty="0" smtClean="0">
                <a:solidFill>
                  <a:srgbClr val="000000"/>
                </a:solidFill>
              </a:rPr>
              <a:t> </a:t>
            </a:r>
            <a:r>
              <a:rPr lang="en-US" sz="2400" dirty="0" err="1" smtClean="0">
                <a:solidFill>
                  <a:srgbClr val="000000"/>
                </a:solidFill>
              </a:rPr>
              <a:t>skoglöst</a:t>
            </a:r>
            <a:r>
              <a:rPr lang="en-US" sz="2400" dirty="0" smtClean="0">
                <a:solidFill>
                  <a:srgbClr val="000000"/>
                </a:solidFill>
              </a:rPr>
              <a:t>, </a:t>
            </a:r>
            <a:r>
              <a:rPr lang="en-US" sz="2400" dirty="0" err="1" smtClean="0">
                <a:solidFill>
                  <a:srgbClr val="000000"/>
                </a:solidFill>
              </a:rPr>
              <a:t>har</a:t>
            </a:r>
            <a:r>
              <a:rPr lang="en-US" sz="2400" dirty="0" smtClean="0">
                <a:solidFill>
                  <a:srgbClr val="000000"/>
                </a:solidFill>
              </a:rPr>
              <a:t> </a:t>
            </a:r>
            <a:r>
              <a:rPr lang="en-US" sz="2400" dirty="0" err="1" smtClean="0">
                <a:solidFill>
                  <a:srgbClr val="000000"/>
                </a:solidFill>
              </a:rPr>
              <a:t>återskapat</a:t>
            </a:r>
            <a:r>
              <a:rPr lang="en-US" sz="2400" dirty="0" smtClean="0">
                <a:solidFill>
                  <a:srgbClr val="000000"/>
                </a:solidFill>
              </a:rPr>
              <a:t> </a:t>
            </a:r>
            <a:r>
              <a:rPr lang="en-US" sz="2400" dirty="0" err="1" smtClean="0">
                <a:solidFill>
                  <a:srgbClr val="000000"/>
                </a:solidFill>
              </a:rPr>
              <a:t>skogar</a:t>
            </a:r>
            <a:r>
              <a:rPr lang="en-US" sz="2400" dirty="0" smtClean="0">
                <a:solidFill>
                  <a:srgbClr val="000000"/>
                </a:solidFill>
              </a:rPr>
              <a:t> </a:t>
            </a:r>
            <a:r>
              <a:rPr lang="en-US" sz="2400" dirty="0" err="1" smtClean="0">
                <a:solidFill>
                  <a:srgbClr val="000000"/>
                </a:solidFill>
              </a:rPr>
              <a:t>på</a:t>
            </a:r>
            <a:r>
              <a:rPr lang="en-US" sz="2400" dirty="0" smtClean="0">
                <a:solidFill>
                  <a:srgbClr val="000000"/>
                </a:solidFill>
              </a:rPr>
              <a:t> 65 % </a:t>
            </a:r>
            <a:r>
              <a:rPr lang="en-US" sz="2400" dirty="0" err="1" smtClean="0">
                <a:solidFill>
                  <a:srgbClr val="000000"/>
                </a:solidFill>
              </a:rPr>
              <a:t>av</a:t>
            </a:r>
            <a:r>
              <a:rPr lang="en-US" sz="2400" dirty="0" smtClean="0">
                <a:solidFill>
                  <a:srgbClr val="000000"/>
                </a:solidFill>
              </a:rPr>
              <a:t> </a:t>
            </a:r>
            <a:r>
              <a:rPr lang="en-US" sz="2400" dirty="0" err="1" smtClean="0">
                <a:solidFill>
                  <a:srgbClr val="000000"/>
                </a:solidFill>
              </a:rPr>
              <a:t>landets</a:t>
            </a:r>
            <a:r>
              <a:rPr lang="en-US" sz="2400" dirty="0" smtClean="0">
                <a:solidFill>
                  <a:srgbClr val="000000"/>
                </a:solidFill>
              </a:rPr>
              <a:t> areal.</a:t>
            </a:r>
            <a:endParaRPr lang="en-US" sz="2400" dirty="0">
              <a:solidFill>
                <a:srgbClr val="000000"/>
              </a:solidFill>
            </a:endParaRPr>
          </a:p>
        </p:txBody>
      </p:sp>
      <p:sp>
        <p:nvSpPr>
          <p:cNvPr id="46085" name="Rectangle 4"/>
          <p:cNvSpPr>
            <a:spLocks noChangeArrowheads="1"/>
          </p:cNvSpPr>
          <p:nvPr/>
        </p:nvSpPr>
        <p:spPr bwMode="auto">
          <a:xfrm>
            <a:off x="420688" y="1519238"/>
            <a:ext cx="8388350" cy="4830762"/>
          </a:xfrm>
          <a:prstGeom prst="rect">
            <a:avLst/>
          </a:prstGeom>
          <a:noFill/>
          <a:ln w="9525">
            <a:noFill/>
            <a:round/>
            <a:headEnd/>
            <a:tailEnd/>
          </a:ln>
        </p:spPr>
        <p:txBody>
          <a:bodyPr wrap="none" anchor="ctr"/>
          <a:lstStyle/>
          <a:p>
            <a:endParaRPr lang="sv-SE"/>
          </a:p>
        </p:txBody>
      </p:sp>
      <p:sp>
        <p:nvSpPr>
          <p:cNvPr id="46086" name="Text Box 5"/>
          <p:cNvSpPr txBox="1">
            <a:spLocks noChangeArrowheads="1"/>
          </p:cNvSpPr>
          <p:nvPr/>
        </p:nvSpPr>
        <p:spPr bwMode="auto">
          <a:xfrm>
            <a:off x="6924675" y="6491288"/>
            <a:ext cx="22193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Yann Arthus-Bertrand</a:t>
            </a:r>
          </a:p>
        </p:txBody>
      </p:sp>
      <p:sp>
        <p:nvSpPr>
          <p:cNvPr id="46087" name="Line 6"/>
          <p:cNvSpPr>
            <a:spLocks noChangeShapeType="1"/>
          </p:cNvSpPr>
          <p:nvPr/>
        </p:nvSpPr>
        <p:spPr bwMode="auto">
          <a:xfrm>
            <a:off x="914400" y="1208088"/>
            <a:ext cx="8229600" cy="1587"/>
          </a:xfrm>
          <a:prstGeom prst="line">
            <a:avLst/>
          </a:prstGeom>
          <a:noFill/>
          <a:ln w="38160">
            <a:solidFill>
              <a:srgbClr val="FFFFFF"/>
            </a:solidFill>
            <a:miter lim="800000"/>
            <a:headEnd/>
            <a:tailEnd/>
          </a:ln>
        </p:spPr>
        <p:txBody>
          <a:bodyPr/>
          <a:lstStyle/>
          <a:p>
            <a:endParaRPr lang="sv-SE"/>
          </a:p>
        </p:txBody>
      </p:sp>
      <p:sp>
        <p:nvSpPr>
          <p:cNvPr id="46088" name="Text Box 7"/>
          <p:cNvSpPr txBox="1">
            <a:spLocks noChangeArrowheads="1"/>
          </p:cNvSpPr>
          <p:nvPr/>
        </p:nvSpPr>
        <p:spPr bwMode="auto">
          <a:xfrm>
            <a:off x="428625" y="24288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FFFFFF"/>
                </a:solidFill>
              </a:rPr>
              <a:t>Fler</a:t>
            </a:r>
            <a:r>
              <a:rPr lang="en-US" sz="4400" dirty="0" smtClean="0">
                <a:solidFill>
                  <a:srgbClr val="FFFFFF"/>
                </a:solidFill>
              </a:rPr>
              <a:t> </a:t>
            </a:r>
            <a:r>
              <a:rPr lang="en-US" sz="4400" dirty="0" err="1" smtClean="0">
                <a:solidFill>
                  <a:srgbClr val="FFFFFF"/>
                </a:solidFill>
              </a:rPr>
              <a:t>hoppfulla</a:t>
            </a:r>
            <a:r>
              <a:rPr lang="en-US" sz="4400" dirty="0" smtClean="0">
                <a:solidFill>
                  <a:srgbClr val="FFFFFF"/>
                </a:solidFill>
              </a:rPr>
              <a:t> </a:t>
            </a:r>
            <a:r>
              <a:rPr lang="en-US" sz="4400" dirty="0" err="1" smtClean="0">
                <a:solidFill>
                  <a:srgbClr val="FFFFFF"/>
                </a:solidFill>
              </a:rPr>
              <a:t>exempel</a:t>
            </a:r>
            <a:endParaRPr lang="en-US" sz="4400" dirty="0" smtClean="0">
              <a:solidFill>
                <a:srgbClr val="FFFFFF"/>
              </a:solidFill>
            </a:endParaRPr>
          </a:p>
        </p:txBody>
      </p:sp>
      <p:sp>
        <p:nvSpPr>
          <p:cNvPr id="9" name="Text Box 3"/>
          <p:cNvSpPr txBox="1">
            <a:spLocks noChangeArrowheads="1"/>
          </p:cNvSpPr>
          <p:nvPr/>
        </p:nvSpPr>
        <p:spPr bwMode="auto">
          <a:xfrm>
            <a:off x="395536" y="2132856"/>
            <a:ext cx="8229600" cy="648072"/>
          </a:xfrm>
          <a:prstGeom prst="rect">
            <a:avLst/>
          </a:prstGeom>
          <a:noFill/>
          <a:ln w="9525">
            <a:noFill/>
            <a:round/>
            <a:headEnd/>
            <a:tailEnd/>
          </a:ln>
        </p:spPr>
        <p:txBody>
          <a:bodyPr/>
          <a:lstStyle/>
          <a:p>
            <a:pPr marL="336550" indent="-336550" algn="l">
              <a:lnSpc>
                <a:spcPct val="8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På</a:t>
            </a:r>
            <a:r>
              <a:rPr lang="en-US" sz="2400" dirty="0" smtClean="0">
                <a:solidFill>
                  <a:srgbClr val="000000"/>
                </a:solidFill>
              </a:rPr>
              <a:t> </a:t>
            </a:r>
            <a:r>
              <a:rPr lang="en-US" sz="2400" dirty="0" err="1" smtClean="0">
                <a:solidFill>
                  <a:srgbClr val="000000"/>
                </a:solidFill>
              </a:rPr>
              <a:t>Filippinerna</a:t>
            </a:r>
            <a:r>
              <a:rPr lang="en-US" sz="2400" dirty="0" smtClean="0">
                <a:solidFill>
                  <a:srgbClr val="000000"/>
                </a:solidFill>
              </a:rPr>
              <a:t> </a:t>
            </a:r>
            <a:r>
              <a:rPr lang="en-US" sz="2400" dirty="0" err="1" smtClean="0">
                <a:solidFill>
                  <a:srgbClr val="000000"/>
                </a:solidFill>
              </a:rPr>
              <a:t>får</a:t>
            </a:r>
            <a:r>
              <a:rPr lang="en-US" sz="2400" dirty="0" smtClean="0">
                <a:solidFill>
                  <a:srgbClr val="000000"/>
                </a:solidFill>
              </a:rPr>
              <a:t> 19 </a:t>
            </a:r>
            <a:r>
              <a:rPr lang="en-US" sz="2400" dirty="0" err="1" smtClean="0">
                <a:solidFill>
                  <a:srgbClr val="000000"/>
                </a:solidFill>
              </a:rPr>
              <a:t>miljoner</a:t>
            </a:r>
            <a:r>
              <a:rPr lang="en-US" sz="2400" dirty="0" smtClean="0">
                <a:solidFill>
                  <a:srgbClr val="000000"/>
                </a:solidFill>
              </a:rPr>
              <a:t> </a:t>
            </a:r>
            <a:r>
              <a:rPr lang="en-US" sz="2400" dirty="0" err="1" smtClean="0">
                <a:solidFill>
                  <a:srgbClr val="000000"/>
                </a:solidFill>
              </a:rPr>
              <a:t>människor</a:t>
            </a:r>
            <a:r>
              <a:rPr lang="en-US" sz="2400" dirty="0" smtClean="0">
                <a:solidFill>
                  <a:srgbClr val="000000"/>
                </a:solidFill>
              </a:rPr>
              <a:t> sin el </a:t>
            </a:r>
            <a:r>
              <a:rPr lang="en-US" sz="2400" dirty="0" err="1" smtClean="0">
                <a:solidFill>
                  <a:srgbClr val="000000"/>
                </a:solidFill>
              </a:rPr>
              <a:t>från</a:t>
            </a:r>
            <a:r>
              <a:rPr lang="en-US" sz="2400" dirty="0" smtClean="0">
                <a:solidFill>
                  <a:srgbClr val="000000"/>
                </a:solidFill>
              </a:rPr>
              <a:t> </a:t>
            </a:r>
            <a:r>
              <a:rPr lang="en-US" sz="2400" dirty="0" err="1" smtClean="0">
                <a:solidFill>
                  <a:srgbClr val="000000"/>
                </a:solidFill>
              </a:rPr>
              <a:t>geotermiska</a:t>
            </a:r>
            <a:r>
              <a:rPr lang="en-US" sz="2400" dirty="0" smtClean="0">
                <a:solidFill>
                  <a:srgbClr val="000000"/>
                </a:solidFill>
              </a:rPr>
              <a:t> </a:t>
            </a:r>
            <a:r>
              <a:rPr lang="en-US" sz="2400" dirty="0" err="1" smtClean="0">
                <a:solidFill>
                  <a:srgbClr val="000000"/>
                </a:solidFill>
              </a:rPr>
              <a:t>kraftverk</a:t>
            </a:r>
            <a:r>
              <a:rPr lang="en-US" sz="2400" dirty="0" smtClean="0">
                <a:solidFill>
                  <a:srgbClr val="000000"/>
                </a:solidFill>
              </a:rPr>
              <a:t>.</a:t>
            </a:r>
            <a:endParaRPr lang="en-US" sz="2400" dirty="0">
              <a:solidFill>
                <a:srgbClr val="000000"/>
              </a:solidFill>
            </a:endParaRPr>
          </a:p>
        </p:txBody>
      </p:sp>
      <p:sp>
        <p:nvSpPr>
          <p:cNvPr id="10" name="Text Box 3"/>
          <p:cNvSpPr txBox="1">
            <a:spLocks noChangeArrowheads="1"/>
          </p:cNvSpPr>
          <p:nvPr/>
        </p:nvSpPr>
        <p:spPr bwMode="auto">
          <a:xfrm>
            <a:off x="395536" y="2817688"/>
            <a:ext cx="8229600" cy="899344"/>
          </a:xfrm>
          <a:prstGeom prst="rect">
            <a:avLst/>
          </a:prstGeom>
          <a:noFill/>
          <a:ln w="9525">
            <a:noFill/>
            <a:round/>
            <a:headEnd/>
            <a:tailEnd/>
          </a:ln>
        </p:spPr>
        <p:txBody>
          <a:bodyPr/>
          <a:lstStyle/>
          <a:p>
            <a:pPr marL="336550" indent="-336550" algn="l">
              <a:lnSpc>
                <a:spcPct val="8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USA </a:t>
            </a:r>
            <a:r>
              <a:rPr lang="en-US" sz="2400" dirty="0" err="1" smtClean="0">
                <a:solidFill>
                  <a:srgbClr val="000000"/>
                </a:solidFill>
              </a:rPr>
              <a:t>minskade</a:t>
            </a:r>
            <a:r>
              <a:rPr lang="en-US" sz="2400" dirty="0" smtClean="0">
                <a:solidFill>
                  <a:srgbClr val="000000"/>
                </a:solidFill>
              </a:rPr>
              <a:t> </a:t>
            </a:r>
            <a:r>
              <a:rPr lang="en-US" sz="2400" dirty="0" err="1" smtClean="0">
                <a:solidFill>
                  <a:srgbClr val="000000"/>
                </a:solidFill>
              </a:rPr>
              <a:t>jorderosionen</a:t>
            </a:r>
            <a:r>
              <a:rPr lang="en-US" sz="2400" dirty="0" smtClean="0">
                <a:solidFill>
                  <a:srgbClr val="000000"/>
                </a:solidFill>
              </a:rPr>
              <a:t> med 40 % </a:t>
            </a:r>
            <a:r>
              <a:rPr lang="en-US" sz="2400" dirty="0" err="1" smtClean="0">
                <a:solidFill>
                  <a:srgbClr val="000000"/>
                </a:solidFill>
              </a:rPr>
              <a:t>på</a:t>
            </a:r>
            <a:r>
              <a:rPr lang="en-US" sz="2400" dirty="0" smtClean="0">
                <a:solidFill>
                  <a:srgbClr val="000000"/>
                </a:solidFill>
              </a:rPr>
              <a:t> 25 </a:t>
            </a:r>
            <a:r>
              <a:rPr lang="en-US" sz="2400" dirty="0" err="1" smtClean="0">
                <a:solidFill>
                  <a:srgbClr val="000000"/>
                </a:solidFill>
              </a:rPr>
              <a:t>år</a:t>
            </a:r>
            <a:r>
              <a:rPr lang="en-US" sz="2400" dirty="0" smtClean="0">
                <a:solidFill>
                  <a:srgbClr val="000000"/>
                </a:solidFill>
              </a:rPr>
              <a:t> </a:t>
            </a:r>
            <a:r>
              <a:rPr lang="en-US" sz="2400" dirty="0" err="1" smtClean="0">
                <a:solidFill>
                  <a:srgbClr val="000000"/>
                </a:solidFill>
              </a:rPr>
              <a:t>genom</a:t>
            </a:r>
            <a:r>
              <a:rPr lang="en-US" sz="2400" dirty="0" smtClean="0">
                <a:solidFill>
                  <a:srgbClr val="000000"/>
                </a:solidFill>
              </a:rPr>
              <a:t> </a:t>
            </a:r>
            <a:r>
              <a:rPr lang="en-US" sz="2400" dirty="0" err="1" smtClean="0">
                <a:solidFill>
                  <a:srgbClr val="000000"/>
                </a:solidFill>
              </a:rPr>
              <a:t>att</a:t>
            </a:r>
            <a:r>
              <a:rPr lang="en-US" sz="2400" dirty="0" smtClean="0">
                <a:solidFill>
                  <a:srgbClr val="000000"/>
                </a:solidFill>
              </a:rPr>
              <a:t> </a:t>
            </a:r>
            <a:r>
              <a:rPr lang="en-US" sz="2400" dirty="0" err="1" smtClean="0">
                <a:solidFill>
                  <a:srgbClr val="000000"/>
                </a:solidFill>
              </a:rPr>
              <a:t>lägga</a:t>
            </a:r>
            <a:r>
              <a:rPr lang="en-US" sz="2400" dirty="0" smtClean="0">
                <a:solidFill>
                  <a:srgbClr val="000000"/>
                </a:solidFill>
              </a:rPr>
              <a:t> </a:t>
            </a:r>
            <a:r>
              <a:rPr lang="en-US" sz="2400" dirty="0" err="1" smtClean="0">
                <a:solidFill>
                  <a:srgbClr val="000000"/>
                </a:solidFill>
              </a:rPr>
              <a:t>igen</a:t>
            </a:r>
            <a:r>
              <a:rPr lang="en-US" sz="2400" dirty="0" smtClean="0">
                <a:solidFill>
                  <a:srgbClr val="000000"/>
                </a:solidFill>
              </a:rPr>
              <a:t> </a:t>
            </a:r>
            <a:r>
              <a:rPr lang="en-US" sz="2400" dirty="0" err="1" smtClean="0">
                <a:solidFill>
                  <a:srgbClr val="000000"/>
                </a:solidFill>
              </a:rPr>
              <a:t>åkrar</a:t>
            </a:r>
            <a:r>
              <a:rPr lang="en-US" sz="2400" dirty="0" smtClean="0">
                <a:solidFill>
                  <a:srgbClr val="000000"/>
                </a:solidFill>
              </a:rPr>
              <a:t> </a:t>
            </a:r>
            <a:r>
              <a:rPr lang="en-US" sz="2400" dirty="0" err="1" smtClean="0">
                <a:solidFill>
                  <a:srgbClr val="000000"/>
                </a:solidFill>
              </a:rPr>
              <a:t>och</a:t>
            </a:r>
            <a:r>
              <a:rPr lang="en-US" sz="2400" dirty="0" smtClean="0">
                <a:solidFill>
                  <a:srgbClr val="000000"/>
                </a:solidFill>
              </a:rPr>
              <a:t> </a:t>
            </a:r>
            <a:r>
              <a:rPr lang="en-US" sz="2400" dirty="0" err="1" smtClean="0">
                <a:solidFill>
                  <a:srgbClr val="000000"/>
                </a:solidFill>
              </a:rPr>
              <a:t>införa</a:t>
            </a:r>
            <a:r>
              <a:rPr lang="en-US" sz="2400" dirty="0" smtClean="0">
                <a:solidFill>
                  <a:srgbClr val="000000"/>
                </a:solidFill>
              </a:rPr>
              <a:t> </a:t>
            </a:r>
            <a:r>
              <a:rPr lang="en-US" sz="2400" dirty="0" err="1" smtClean="0">
                <a:solidFill>
                  <a:srgbClr val="000000"/>
                </a:solidFill>
              </a:rPr>
              <a:t>varsammare</a:t>
            </a:r>
            <a:r>
              <a:rPr lang="en-US" sz="2400" dirty="0" smtClean="0">
                <a:solidFill>
                  <a:srgbClr val="000000"/>
                </a:solidFill>
              </a:rPr>
              <a:t> </a:t>
            </a:r>
            <a:r>
              <a:rPr lang="en-US" sz="2400" dirty="0" err="1" smtClean="0">
                <a:solidFill>
                  <a:srgbClr val="000000"/>
                </a:solidFill>
              </a:rPr>
              <a:t>jordbearbet-ning</a:t>
            </a:r>
            <a:r>
              <a:rPr lang="en-US" sz="2400" dirty="0" smtClean="0">
                <a:solidFill>
                  <a:srgbClr val="000000"/>
                </a:solidFill>
              </a:rPr>
              <a:t>. </a:t>
            </a:r>
            <a:r>
              <a:rPr lang="en-US" sz="2400" dirty="0" err="1" smtClean="0">
                <a:solidFill>
                  <a:srgbClr val="000000"/>
                </a:solidFill>
              </a:rPr>
              <a:t>Samtidigt</a:t>
            </a:r>
            <a:r>
              <a:rPr lang="en-US" sz="2400" dirty="0" smtClean="0">
                <a:solidFill>
                  <a:srgbClr val="000000"/>
                </a:solidFill>
              </a:rPr>
              <a:t> </a:t>
            </a:r>
            <a:r>
              <a:rPr lang="en-US" sz="2400" dirty="0" err="1" smtClean="0">
                <a:solidFill>
                  <a:srgbClr val="000000"/>
                </a:solidFill>
              </a:rPr>
              <a:t>ökade</a:t>
            </a:r>
            <a:r>
              <a:rPr lang="en-US" sz="2400" dirty="0" smtClean="0">
                <a:solidFill>
                  <a:srgbClr val="000000"/>
                </a:solidFill>
              </a:rPr>
              <a:t> </a:t>
            </a:r>
            <a:r>
              <a:rPr lang="en-US" sz="2400" dirty="0" err="1" smtClean="0">
                <a:solidFill>
                  <a:srgbClr val="000000"/>
                </a:solidFill>
              </a:rPr>
              <a:t>spannmålsskörden</a:t>
            </a:r>
            <a:r>
              <a:rPr lang="en-US" sz="2400" dirty="0" smtClean="0">
                <a:solidFill>
                  <a:srgbClr val="000000"/>
                </a:solidFill>
              </a:rPr>
              <a:t> med 20 %.</a:t>
            </a:r>
            <a:endParaRPr lang="en-US" sz="2400" dirty="0">
              <a:solidFill>
                <a:srgbClr val="000000"/>
              </a:solidFill>
            </a:endParaRPr>
          </a:p>
        </p:txBody>
      </p:sp>
      <p:sp>
        <p:nvSpPr>
          <p:cNvPr id="11" name="Text Box 3"/>
          <p:cNvSpPr txBox="1">
            <a:spLocks noChangeArrowheads="1"/>
          </p:cNvSpPr>
          <p:nvPr/>
        </p:nvSpPr>
        <p:spPr bwMode="auto">
          <a:xfrm>
            <a:off x="395536" y="3789040"/>
            <a:ext cx="8229600" cy="1224136"/>
          </a:xfrm>
          <a:prstGeom prst="rect">
            <a:avLst/>
          </a:prstGeom>
          <a:noFill/>
          <a:ln w="9525">
            <a:noFill/>
            <a:round/>
            <a:headEnd/>
            <a:tailEnd/>
          </a:ln>
        </p:spPr>
        <p:txBody>
          <a:bodyPr/>
          <a:lstStyle/>
          <a:p>
            <a:pPr marL="336550" indent="-336550" algn="l">
              <a:lnSpc>
                <a:spcPct val="8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Tyskland</a:t>
            </a:r>
            <a:r>
              <a:rPr lang="en-US" sz="2400" dirty="0" smtClean="0">
                <a:solidFill>
                  <a:srgbClr val="000000"/>
                </a:solidFill>
              </a:rPr>
              <a:t> </a:t>
            </a:r>
            <a:r>
              <a:rPr lang="en-US" sz="2400" dirty="0" err="1" smtClean="0">
                <a:solidFill>
                  <a:srgbClr val="000000"/>
                </a:solidFill>
              </a:rPr>
              <a:t>minskade</a:t>
            </a:r>
            <a:r>
              <a:rPr lang="en-US" sz="2400" dirty="0" smtClean="0">
                <a:solidFill>
                  <a:srgbClr val="000000"/>
                </a:solidFill>
              </a:rPr>
              <a:t> de </a:t>
            </a:r>
            <a:r>
              <a:rPr lang="en-US" sz="2400" dirty="0" err="1" smtClean="0">
                <a:solidFill>
                  <a:srgbClr val="000000"/>
                </a:solidFill>
              </a:rPr>
              <a:t>årliga</a:t>
            </a:r>
            <a:r>
              <a:rPr lang="en-US" sz="2400" dirty="0" smtClean="0">
                <a:solidFill>
                  <a:srgbClr val="000000"/>
                </a:solidFill>
              </a:rPr>
              <a:t> </a:t>
            </a:r>
            <a:r>
              <a:rPr lang="en-US" sz="2400" dirty="0" err="1" smtClean="0">
                <a:solidFill>
                  <a:srgbClr val="000000"/>
                </a:solidFill>
              </a:rPr>
              <a:t>utsläppen</a:t>
            </a:r>
            <a:r>
              <a:rPr lang="en-US" sz="2400" dirty="0" smtClean="0">
                <a:solidFill>
                  <a:srgbClr val="000000"/>
                </a:solidFill>
              </a:rPr>
              <a:t> </a:t>
            </a:r>
            <a:r>
              <a:rPr lang="en-US" sz="2400" dirty="0" err="1" smtClean="0">
                <a:solidFill>
                  <a:srgbClr val="000000"/>
                </a:solidFill>
              </a:rPr>
              <a:t>av</a:t>
            </a:r>
            <a:r>
              <a:rPr lang="en-US" sz="2400" dirty="0" smtClean="0">
                <a:solidFill>
                  <a:srgbClr val="000000"/>
                </a:solidFill>
              </a:rPr>
              <a:t> </a:t>
            </a:r>
            <a:r>
              <a:rPr lang="en-US" sz="2400" dirty="0" err="1" smtClean="0">
                <a:solidFill>
                  <a:srgbClr val="000000"/>
                </a:solidFill>
              </a:rPr>
              <a:t>koldioxid</a:t>
            </a:r>
            <a:r>
              <a:rPr lang="en-US" sz="2400" dirty="0" smtClean="0">
                <a:solidFill>
                  <a:srgbClr val="000000"/>
                </a:solidFill>
              </a:rPr>
              <a:t> med 20 </a:t>
            </a:r>
            <a:r>
              <a:rPr lang="en-US" sz="2400" dirty="0" err="1" smtClean="0">
                <a:solidFill>
                  <a:srgbClr val="000000"/>
                </a:solidFill>
              </a:rPr>
              <a:t>miljoner</a:t>
            </a:r>
            <a:r>
              <a:rPr lang="en-US" sz="2400" dirty="0" smtClean="0">
                <a:solidFill>
                  <a:srgbClr val="000000"/>
                </a:solidFill>
              </a:rPr>
              <a:t> ton </a:t>
            </a:r>
            <a:r>
              <a:rPr lang="en-US" sz="2400" dirty="0" err="1" smtClean="0">
                <a:solidFill>
                  <a:srgbClr val="000000"/>
                </a:solidFill>
              </a:rPr>
              <a:t>och</a:t>
            </a:r>
            <a:r>
              <a:rPr lang="en-US" sz="2400" dirty="0" smtClean="0">
                <a:solidFill>
                  <a:srgbClr val="000000"/>
                </a:solidFill>
              </a:rPr>
              <a:t> </a:t>
            </a:r>
            <a:r>
              <a:rPr lang="en-US" sz="2400" dirty="0" err="1" smtClean="0">
                <a:solidFill>
                  <a:srgbClr val="000000"/>
                </a:solidFill>
              </a:rPr>
              <a:t>skapade</a:t>
            </a:r>
            <a:r>
              <a:rPr lang="en-US" sz="2400" dirty="0" smtClean="0">
                <a:solidFill>
                  <a:srgbClr val="000000"/>
                </a:solidFill>
              </a:rPr>
              <a:t> 250 000 </a:t>
            </a:r>
            <a:r>
              <a:rPr lang="en-US" sz="2400" dirty="0" err="1" smtClean="0">
                <a:solidFill>
                  <a:srgbClr val="000000"/>
                </a:solidFill>
              </a:rPr>
              <a:t>jobb</a:t>
            </a:r>
            <a:r>
              <a:rPr lang="en-US" sz="2400" dirty="0" smtClean="0">
                <a:solidFill>
                  <a:srgbClr val="000000"/>
                </a:solidFill>
              </a:rPr>
              <a:t> med </a:t>
            </a:r>
            <a:r>
              <a:rPr lang="en-US" sz="2400" dirty="0" err="1" smtClean="0">
                <a:solidFill>
                  <a:srgbClr val="000000"/>
                </a:solidFill>
              </a:rPr>
              <a:t>hjälp</a:t>
            </a:r>
            <a:r>
              <a:rPr lang="en-US" sz="2400" dirty="0" smtClean="0">
                <a:solidFill>
                  <a:srgbClr val="000000"/>
                </a:solidFill>
              </a:rPr>
              <a:t> </a:t>
            </a:r>
            <a:r>
              <a:rPr lang="en-US" sz="2400" dirty="0" err="1" smtClean="0">
                <a:solidFill>
                  <a:srgbClr val="000000"/>
                </a:solidFill>
              </a:rPr>
              <a:t>av</a:t>
            </a:r>
            <a:r>
              <a:rPr lang="en-US" sz="2400" dirty="0" smtClean="0">
                <a:solidFill>
                  <a:srgbClr val="000000"/>
                </a:solidFill>
              </a:rPr>
              <a:t> en </a:t>
            </a:r>
            <a:r>
              <a:rPr lang="en-US" sz="2400" dirty="0" err="1" smtClean="0">
                <a:solidFill>
                  <a:srgbClr val="000000"/>
                </a:solidFill>
              </a:rPr>
              <a:t>systematisk</a:t>
            </a:r>
            <a:r>
              <a:rPr lang="en-US" sz="2400" dirty="0" smtClean="0">
                <a:solidFill>
                  <a:srgbClr val="000000"/>
                </a:solidFill>
              </a:rPr>
              <a:t> </a:t>
            </a:r>
            <a:r>
              <a:rPr lang="en-US" sz="2400" dirty="0" err="1" smtClean="0">
                <a:solidFill>
                  <a:srgbClr val="000000"/>
                </a:solidFill>
              </a:rPr>
              <a:t>skatteväxling</a:t>
            </a:r>
            <a:r>
              <a:rPr lang="en-US" sz="2400" dirty="0" smtClean="0">
                <a:solidFill>
                  <a:srgbClr val="000000"/>
                </a:solidFill>
              </a:rPr>
              <a:t> </a:t>
            </a:r>
            <a:r>
              <a:rPr lang="en-US" sz="2400" dirty="0" err="1" smtClean="0">
                <a:solidFill>
                  <a:srgbClr val="000000"/>
                </a:solidFill>
              </a:rPr>
              <a:t>från</a:t>
            </a:r>
            <a:r>
              <a:rPr lang="en-US" sz="2400" dirty="0" smtClean="0">
                <a:solidFill>
                  <a:srgbClr val="000000"/>
                </a:solidFill>
              </a:rPr>
              <a:t> </a:t>
            </a:r>
            <a:r>
              <a:rPr lang="en-US" sz="2400" dirty="0" err="1" smtClean="0">
                <a:solidFill>
                  <a:srgbClr val="000000"/>
                </a:solidFill>
              </a:rPr>
              <a:t>arbete</a:t>
            </a:r>
            <a:r>
              <a:rPr lang="en-US" sz="2400" dirty="0" smtClean="0">
                <a:solidFill>
                  <a:srgbClr val="000000"/>
                </a:solidFill>
              </a:rPr>
              <a:t> till </a:t>
            </a:r>
            <a:r>
              <a:rPr lang="en-US" sz="2400" dirty="0" err="1" smtClean="0">
                <a:solidFill>
                  <a:srgbClr val="000000"/>
                </a:solidFill>
              </a:rPr>
              <a:t>energi</a:t>
            </a:r>
            <a:r>
              <a:rPr lang="en-US" sz="2400" dirty="0" smtClean="0">
                <a:solidFill>
                  <a:srgbClr val="000000"/>
                </a:solidFill>
              </a:rPr>
              <a:t>, </a:t>
            </a:r>
            <a:r>
              <a:rPr lang="en-US" sz="2400" dirty="0" err="1" smtClean="0">
                <a:solidFill>
                  <a:srgbClr val="000000"/>
                </a:solidFill>
              </a:rPr>
              <a:t>som</a:t>
            </a:r>
            <a:r>
              <a:rPr lang="en-US" sz="2400" dirty="0" smtClean="0">
                <a:solidFill>
                  <a:srgbClr val="000000"/>
                </a:solidFill>
              </a:rPr>
              <a:t> </a:t>
            </a:r>
            <a:r>
              <a:rPr lang="en-US" sz="2400" dirty="0" err="1" smtClean="0">
                <a:solidFill>
                  <a:srgbClr val="000000"/>
                </a:solidFill>
              </a:rPr>
              <a:t>genomfördes</a:t>
            </a:r>
            <a:r>
              <a:rPr lang="en-US" sz="2400" dirty="0" smtClean="0">
                <a:solidFill>
                  <a:srgbClr val="000000"/>
                </a:solidFill>
              </a:rPr>
              <a:t> under </a:t>
            </a:r>
            <a:r>
              <a:rPr lang="en-US" sz="2400" dirty="0" err="1" smtClean="0">
                <a:solidFill>
                  <a:srgbClr val="000000"/>
                </a:solidFill>
              </a:rPr>
              <a:t>åren</a:t>
            </a:r>
            <a:r>
              <a:rPr lang="en-US" sz="2400" dirty="0" smtClean="0">
                <a:solidFill>
                  <a:srgbClr val="000000"/>
                </a:solidFill>
              </a:rPr>
              <a:t> 1999 till 2003. </a:t>
            </a:r>
            <a:endParaRPr lang="en-US" sz="2400" dirty="0">
              <a:solidFill>
                <a:srgbClr val="000000"/>
              </a:solidFill>
            </a:endParaRPr>
          </a:p>
        </p:txBody>
      </p:sp>
      <p:sp>
        <p:nvSpPr>
          <p:cNvPr id="12" name="Text Box 3"/>
          <p:cNvSpPr txBox="1">
            <a:spLocks noChangeArrowheads="1"/>
          </p:cNvSpPr>
          <p:nvPr/>
        </p:nvSpPr>
        <p:spPr bwMode="auto">
          <a:xfrm>
            <a:off x="395536" y="5049936"/>
            <a:ext cx="8229600" cy="611312"/>
          </a:xfrm>
          <a:prstGeom prst="rect">
            <a:avLst/>
          </a:prstGeom>
          <a:noFill/>
          <a:ln w="9525">
            <a:noFill/>
            <a:round/>
            <a:headEnd/>
            <a:tailEnd/>
          </a:ln>
        </p:spPr>
        <p:txBody>
          <a:bodyPr/>
          <a:lstStyle/>
          <a:p>
            <a:pPr marL="336550" indent="-336550" algn="l">
              <a:lnSpc>
                <a:spcPct val="8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err="1" smtClean="0">
                <a:solidFill>
                  <a:srgbClr val="000000"/>
                </a:solidFill>
              </a:rPr>
              <a:t>Danmark</a:t>
            </a:r>
            <a:r>
              <a:rPr lang="en-US" sz="2400" dirty="0" smtClean="0">
                <a:solidFill>
                  <a:srgbClr val="000000"/>
                </a:solidFill>
              </a:rPr>
              <a:t> </a:t>
            </a:r>
            <a:r>
              <a:rPr lang="en-US" sz="2400" dirty="0" err="1" smtClean="0">
                <a:solidFill>
                  <a:srgbClr val="000000"/>
                </a:solidFill>
              </a:rPr>
              <a:t>får</a:t>
            </a:r>
            <a:r>
              <a:rPr lang="en-US" sz="2400" dirty="0" smtClean="0">
                <a:solidFill>
                  <a:srgbClr val="000000"/>
                </a:solidFill>
              </a:rPr>
              <a:t> </a:t>
            </a:r>
            <a:r>
              <a:rPr lang="en-US" sz="2400" dirty="0" err="1" smtClean="0">
                <a:solidFill>
                  <a:srgbClr val="000000"/>
                </a:solidFill>
              </a:rPr>
              <a:t>mer</a:t>
            </a:r>
            <a:r>
              <a:rPr lang="en-US" sz="2400" dirty="0" smtClean="0">
                <a:solidFill>
                  <a:srgbClr val="000000"/>
                </a:solidFill>
              </a:rPr>
              <a:t> </a:t>
            </a:r>
            <a:r>
              <a:rPr lang="en-US" sz="2400" dirty="0" err="1" smtClean="0">
                <a:solidFill>
                  <a:srgbClr val="000000"/>
                </a:solidFill>
              </a:rPr>
              <a:t>än</a:t>
            </a:r>
            <a:r>
              <a:rPr lang="en-US" sz="2400" dirty="0" smtClean="0">
                <a:solidFill>
                  <a:srgbClr val="000000"/>
                </a:solidFill>
              </a:rPr>
              <a:t> 20 % </a:t>
            </a:r>
            <a:r>
              <a:rPr lang="en-US" sz="2400" dirty="0" err="1" smtClean="0">
                <a:solidFill>
                  <a:srgbClr val="000000"/>
                </a:solidFill>
              </a:rPr>
              <a:t>av</a:t>
            </a:r>
            <a:r>
              <a:rPr lang="en-US" sz="2400" dirty="0" smtClean="0">
                <a:solidFill>
                  <a:srgbClr val="000000"/>
                </a:solidFill>
              </a:rPr>
              <a:t> sin el </a:t>
            </a:r>
            <a:r>
              <a:rPr lang="en-US" sz="2400" dirty="0" err="1" smtClean="0">
                <a:solidFill>
                  <a:srgbClr val="000000"/>
                </a:solidFill>
              </a:rPr>
              <a:t>från</a:t>
            </a:r>
            <a:r>
              <a:rPr lang="en-US" sz="2400" dirty="0" smtClean="0">
                <a:solidFill>
                  <a:srgbClr val="000000"/>
                </a:solidFill>
              </a:rPr>
              <a:t> </a:t>
            </a:r>
            <a:r>
              <a:rPr lang="en-US" sz="2400" dirty="0" err="1" smtClean="0">
                <a:solidFill>
                  <a:srgbClr val="000000"/>
                </a:solidFill>
              </a:rPr>
              <a:t>vind</a:t>
            </a:r>
            <a:r>
              <a:rPr lang="en-US" sz="2400" dirty="0" smtClean="0">
                <a:solidFill>
                  <a:srgbClr val="000000"/>
                </a:solidFill>
              </a:rPr>
              <a:t> </a:t>
            </a:r>
            <a:r>
              <a:rPr lang="en-US" sz="2400" dirty="0" err="1" smtClean="0">
                <a:solidFill>
                  <a:srgbClr val="000000"/>
                </a:solidFill>
              </a:rPr>
              <a:t>och</a:t>
            </a:r>
            <a:r>
              <a:rPr lang="en-US" sz="2400" dirty="0" smtClean="0">
                <a:solidFill>
                  <a:srgbClr val="000000"/>
                </a:solidFill>
              </a:rPr>
              <a:t> </a:t>
            </a:r>
            <a:r>
              <a:rPr lang="en-US" sz="2400" dirty="0" err="1" smtClean="0">
                <a:solidFill>
                  <a:srgbClr val="000000"/>
                </a:solidFill>
              </a:rPr>
              <a:t>siktar</a:t>
            </a:r>
            <a:r>
              <a:rPr lang="en-US" sz="2400" dirty="0" smtClean="0">
                <a:solidFill>
                  <a:srgbClr val="000000"/>
                </a:solidFill>
              </a:rPr>
              <a:t> </a:t>
            </a:r>
            <a:r>
              <a:rPr lang="en-US" sz="2400" dirty="0" err="1" smtClean="0">
                <a:solidFill>
                  <a:srgbClr val="000000"/>
                </a:solidFill>
              </a:rPr>
              <a:t>på</a:t>
            </a:r>
            <a:r>
              <a:rPr lang="en-US" sz="2400" dirty="0" smtClean="0">
                <a:solidFill>
                  <a:srgbClr val="000000"/>
                </a:solidFill>
              </a:rPr>
              <a:t> 50 %.</a:t>
            </a:r>
            <a:endParaRPr lang="en-US" sz="2400" dirty="0">
              <a:solidFill>
                <a:srgbClr val="000000"/>
              </a:solidFill>
            </a:endParaRPr>
          </a:p>
        </p:txBody>
      </p:sp>
      <p:sp>
        <p:nvSpPr>
          <p:cNvPr id="13" name="Text Box 3"/>
          <p:cNvSpPr txBox="1">
            <a:spLocks noChangeArrowheads="1"/>
          </p:cNvSpPr>
          <p:nvPr/>
        </p:nvSpPr>
        <p:spPr bwMode="auto">
          <a:xfrm>
            <a:off x="395536" y="5698008"/>
            <a:ext cx="8229600" cy="611312"/>
          </a:xfrm>
          <a:prstGeom prst="rect">
            <a:avLst/>
          </a:prstGeom>
          <a:noFill/>
          <a:ln w="9525">
            <a:noFill/>
            <a:round/>
            <a:headEnd/>
            <a:tailEnd/>
          </a:ln>
        </p:spPr>
        <p:txBody>
          <a:bodyPr/>
          <a:lstStyle/>
          <a:p>
            <a:pPr marL="336550" indent="-336550" algn="l">
              <a:lnSpc>
                <a:spcPct val="80000"/>
              </a:lnSpc>
              <a:spcBef>
                <a:spcPts val="6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r>
              <a:rPr lang="en-US" sz="2400" dirty="0" smtClean="0">
                <a:solidFill>
                  <a:srgbClr val="000000"/>
                </a:solidFill>
              </a:rPr>
              <a:t>Planer </a:t>
            </a:r>
            <a:r>
              <a:rPr lang="en-US" sz="2400" dirty="0" err="1" smtClean="0">
                <a:solidFill>
                  <a:srgbClr val="000000"/>
                </a:solidFill>
              </a:rPr>
              <a:t>på</a:t>
            </a:r>
            <a:r>
              <a:rPr lang="en-US" sz="2400" dirty="0" smtClean="0">
                <a:solidFill>
                  <a:srgbClr val="000000"/>
                </a:solidFill>
              </a:rPr>
              <a:t> </a:t>
            </a:r>
            <a:r>
              <a:rPr lang="en-US" sz="2400" dirty="0" err="1" smtClean="0">
                <a:solidFill>
                  <a:srgbClr val="000000"/>
                </a:solidFill>
              </a:rPr>
              <a:t>mer</a:t>
            </a:r>
            <a:r>
              <a:rPr lang="en-US" sz="2400" dirty="0" smtClean="0">
                <a:solidFill>
                  <a:srgbClr val="000000"/>
                </a:solidFill>
              </a:rPr>
              <a:t> </a:t>
            </a:r>
            <a:r>
              <a:rPr lang="en-US" sz="2400" dirty="0" err="1" smtClean="0">
                <a:solidFill>
                  <a:srgbClr val="000000"/>
                </a:solidFill>
              </a:rPr>
              <a:t>än</a:t>
            </a:r>
            <a:r>
              <a:rPr lang="en-US" sz="2400" dirty="0" smtClean="0">
                <a:solidFill>
                  <a:srgbClr val="000000"/>
                </a:solidFill>
              </a:rPr>
              <a:t> 100 </a:t>
            </a:r>
            <a:r>
              <a:rPr lang="en-US" sz="2400" dirty="0" err="1" smtClean="0">
                <a:solidFill>
                  <a:srgbClr val="000000"/>
                </a:solidFill>
              </a:rPr>
              <a:t>kolkraftverk</a:t>
            </a:r>
            <a:r>
              <a:rPr lang="en-US" sz="2400" dirty="0" smtClean="0">
                <a:solidFill>
                  <a:srgbClr val="000000"/>
                </a:solidFill>
              </a:rPr>
              <a:t> </a:t>
            </a:r>
            <a:r>
              <a:rPr lang="en-US" sz="2400" dirty="0" err="1" smtClean="0">
                <a:solidFill>
                  <a:srgbClr val="000000"/>
                </a:solidFill>
              </a:rPr>
              <a:t>i</a:t>
            </a:r>
            <a:r>
              <a:rPr lang="en-US" sz="2400" dirty="0" smtClean="0">
                <a:solidFill>
                  <a:srgbClr val="000000"/>
                </a:solidFill>
              </a:rPr>
              <a:t> USA </a:t>
            </a:r>
            <a:r>
              <a:rPr lang="en-US" sz="2400" dirty="0" err="1" smtClean="0">
                <a:solidFill>
                  <a:srgbClr val="000000"/>
                </a:solidFill>
              </a:rPr>
              <a:t>har</a:t>
            </a:r>
            <a:r>
              <a:rPr lang="en-US" sz="2400" dirty="0" smtClean="0">
                <a:solidFill>
                  <a:srgbClr val="000000"/>
                </a:solidFill>
              </a:rPr>
              <a:t> </a:t>
            </a:r>
            <a:r>
              <a:rPr lang="en-US" sz="2400" dirty="0" err="1" smtClean="0">
                <a:solidFill>
                  <a:srgbClr val="000000"/>
                </a:solidFill>
              </a:rPr>
              <a:t>lagts</a:t>
            </a:r>
            <a:r>
              <a:rPr lang="en-US" sz="2400" dirty="0" smtClean="0">
                <a:solidFill>
                  <a:srgbClr val="000000"/>
                </a:solidFill>
              </a:rPr>
              <a:t> </a:t>
            </a:r>
            <a:r>
              <a:rPr lang="en-US" sz="2400" dirty="0" err="1" smtClean="0">
                <a:solidFill>
                  <a:srgbClr val="000000"/>
                </a:solidFill>
              </a:rPr>
              <a:t>på</a:t>
            </a:r>
            <a:r>
              <a:rPr lang="en-US" sz="2400" dirty="0" smtClean="0">
                <a:solidFill>
                  <a:srgbClr val="000000"/>
                </a:solidFill>
              </a:rPr>
              <a:t> </a:t>
            </a:r>
            <a:r>
              <a:rPr lang="en-US" sz="2400" dirty="0" err="1" smtClean="0">
                <a:solidFill>
                  <a:srgbClr val="000000"/>
                </a:solidFill>
              </a:rPr>
              <a:t>hyllan</a:t>
            </a:r>
            <a:r>
              <a:rPr lang="en-US" sz="2400" dirty="0" smtClean="0">
                <a:solidFill>
                  <a:srgbClr val="000000"/>
                </a:solidFill>
              </a:rPr>
              <a:t> sedan </a:t>
            </a:r>
            <a:r>
              <a:rPr lang="en-US" sz="2400" dirty="0" err="1" smtClean="0">
                <a:solidFill>
                  <a:srgbClr val="000000"/>
                </a:solidFill>
              </a:rPr>
              <a:t>år</a:t>
            </a:r>
            <a:r>
              <a:rPr lang="en-US" sz="2400" dirty="0" smtClean="0">
                <a:solidFill>
                  <a:srgbClr val="000000"/>
                </a:solidFill>
              </a:rPr>
              <a:t> 2001.</a:t>
            </a:r>
            <a:endParaRPr lang="en-US"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0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P spid="9" grpId="0"/>
      <p:bldP spid="10" grpId="0"/>
      <p:bldP spid="11" grpId="0"/>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alphaModFix/>
            <a:lum/>
          </a:blip>
          <a:srcRect/>
          <a:stretch>
            <a:fillRect/>
          </a:stretch>
        </p:blipFill>
        <p:spPr>
          <a:xfrm>
            <a:off x="-327" y="-327"/>
            <a:ext cx="9371985" cy="7029727"/>
          </a:xfrm>
          <a:prstGeom prst="rect">
            <a:avLst/>
          </a:prstGeom>
          <a:noFill/>
          <a:ln>
            <a:noFill/>
          </a:ln>
        </p:spPr>
      </p:pic>
      <p:sp>
        <p:nvSpPr>
          <p:cNvPr id="3" name="Frihandsfigur 2"/>
          <p:cNvSpPr/>
          <p:nvPr/>
        </p:nvSpPr>
        <p:spPr>
          <a:xfrm>
            <a:off x="1691680" y="1052736"/>
            <a:ext cx="6059045" cy="482453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alpha val="85000"/>
            </a:srgbClr>
          </a:solidFill>
          <a:ln>
            <a:noFill/>
            <a:prstDash val="solid"/>
          </a:ln>
        </p:spPr>
        <p:txBody>
          <a:bodyPr vert="horz" wrap="none" lIns="81639" tIns="42452" rIns="81639" bIns="42452"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pPr>
            <a:endParaRPr lang="sv-SE" sz="1600" dirty="0">
              <a:latin typeface="Arial" pitchFamily="18"/>
              <a:ea typeface="MS Gothic" pitchFamily="2"/>
              <a:cs typeface="Tahoma" pitchFamily="2"/>
            </a:endParaRPr>
          </a:p>
        </p:txBody>
      </p:sp>
      <p:sp>
        <p:nvSpPr>
          <p:cNvPr id="4" name="Rektangel 3"/>
          <p:cNvSpPr/>
          <p:nvPr/>
        </p:nvSpPr>
        <p:spPr>
          <a:xfrm>
            <a:off x="1979712" y="1196752"/>
            <a:ext cx="5616624" cy="4524315"/>
          </a:xfrm>
          <a:prstGeom prst="rect">
            <a:avLst/>
          </a:prstGeom>
        </p:spPr>
        <p:txBody>
          <a:bodyPr wrap="square">
            <a:spAutoFit/>
          </a:bodyPr>
          <a:lstStyle/>
          <a:p>
            <a:pPr algn="l"/>
            <a:r>
              <a:rPr lang="sv-SE" sz="2400" dirty="0" smtClean="0">
                <a:solidFill>
                  <a:schemeClr val="tx1"/>
                </a:solidFill>
              </a:rPr>
              <a:t>”Den tragiska ironin i vår tid är att de rika länderna är så rika, och de fattiga så fattiga, att om man bara satte in några få ytterligare promille av de rikas BNP för att bygga upp de fattiga länderna under de kommande årtiondena, skulle det kunna åstadkomma något som aldrig förr varit möjligt i mänsklighetens historia: att de grundläggande behoven av hälsovård och utbildning kunde garanteras åt alla fattiga barn i världen.” (Jeffrey Sachs)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Class="entr" fill="hold" nodeType="withEffect">
                                  <p:stCondLst>
                                    <p:cond delay="0"/>
                                  </p:stCondLst>
                                  <p:childTnLst>
                                    <p:set>
                                      <p:cBhvr>
                                        <p:cTn id="8" dur="500"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922270" y="1787332"/>
            <a:ext cx="4322138" cy="1569660"/>
          </a:xfrm>
          <a:prstGeom prst="rect">
            <a:avLst/>
          </a:prstGeom>
          <a:noFill/>
        </p:spPr>
        <p:txBody>
          <a:bodyPr wrap="square" rtlCol="0">
            <a:spAutoFit/>
          </a:bodyPr>
          <a:lstStyle/>
          <a:p>
            <a:r>
              <a:rPr lang="sv-SE" sz="2400" dirty="0" smtClean="0">
                <a:solidFill>
                  <a:schemeClr val="tx1"/>
                </a:solidFill>
              </a:rPr>
              <a:t>”Först slår vi fast vad som måste göras. Sedan gör vi det. Och först därefter frågar vi om det är möjligt.” </a:t>
            </a:r>
            <a:endParaRPr lang="sv-SE" dirty="0" smtClean="0">
              <a:solidFill>
                <a:schemeClr val="tx1"/>
              </a:solidFill>
            </a:endParaRPr>
          </a:p>
        </p:txBody>
      </p:sp>
      <p:pic>
        <p:nvPicPr>
          <p:cNvPr id="3" name="Bildobjekt 2" descr="Ph_chair_hm_bw.jpg"/>
          <p:cNvPicPr>
            <a:picLocks noChangeAspect="1"/>
          </p:cNvPicPr>
          <p:nvPr/>
        </p:nvPicPr>
        <p:blipFill>
          <a:blip r:embed="rId3" cstate="print"/>
          <a:stretch>
            <a:fillRect/>
          </a:stretch>
        </p:blipFill>
        <p:spPr>
          <a:xfrm>
            <a:off x="539552" y="476672"/>
            <a:ext cx="2637645" cy="4389791"/>
          </a:xfrm>
          <a:prstGeom prst="rect">
            <a:avLst/>
          </a:prstGeom>
        </p:spPr>
      </p:pic>
      <p:sp>
        <p:nvSpPr>
          <p:cNvPr id="4" name="textruta 3"/>
          <p:cNvSpPr txBox="1"/>
          <p:nvPr/>
        </p:nvSpPr>
        <p:spPr>
          <a:xfrm>
            <a:off x="3923928" y="550421"/>
            <a:ext cx="4322138" cy="646331"/>
          </a:xfrm>
          <a:prstGeom prst="rect">
            <a:avLst/>
          </a:prstGeom>
          <a:noFill/>
        </p:spPr>
        <p:txBody>
          <a:bodyPr wrap="square" rtlCol="0">
            <a:spAutoFit/>
          </a:bodyPr>
          <a:lstStyle/>
          <a:p>
            <a:pPr algn="l"/>
            <a:r>
              <a:rPr lang="sv-SE" dirty="0" smtClean="0">
                <a:solidFill>
                  <a:schemeClr val="tx1"/>
                </a:solidFill>
              </a:rPr>
              <a:t>Paul </a:t>
            </a:r>
            <a:r>
              <a:rPr lang="sv-SE" dirty="0" err="1" smtClean="0">
                <a:solidFill>
                  <a:schemeClr val="tx1"/>
                </a:solidFill>
              </a:rPr>
              <a:t>Hawken</a:t>
            </a:r>
            <a:r>
              <a:rPr lang="sv-SE" dirty="0" smtClean="0">
                <a:solidFill>
                  <a:schemeClr val="tx1"/>
                </a:solidFill>
              </a:rPr>
              <a:t>, till en avgångsklass från college 2009:</a:t>
            </a:r>
          </a:p>
        </p:txBody>
      </p:sp>
      <p:sp>
        <p:nvSpPr>
          <p:cNvPr id="5" name="Rektangel 4"/>
          <p:cNvSpPr/>
          <p:nvPr/>
        </p:nvSpPr>
        <p:spPr>
          <a:xfrm>
            <a:off x="35496" y="5168225"/>
            <a:ext cx="3563888" cy="276999"/>
          </a:xfrm>
          <a:prstGeom prst="rect">
            <a:avLst/>
          </a:prstGeom>
        </p:spPr>
        <p:txBody>
          <a:bodyPr wrap="square">
            <a:spAutoFit/>
          </a:bodyPr>
          <a:lstStyle/>
          <a:p>
            <a:r>
              <a:rPr lang="sv-SE" sz="1200" dirty="0" err="1" smtClean="0">
                <a:solidFill>
                  <a:schemeClr val="tx1"/>
                </a:solidFill>
              </a:rPr>
              <a:t>www.paulhawken.com/paulhawken_frameset.html</a:t>
            </a:r>
            <a:endParaRPr lang="sv-SE" sz="1200" dirty="0">
              <a:solidFill>
                <a:schemeClr val="tx1"/>
              </a:solidFill>
            </a:endParaRPr>
          </a:p>
        </p:txBody>
      </p:sp>
      <p:sp>
        <p:nvSpPr>
          <p:cNvPr id="6" name="textruta 5"/>
          <p:cNvSpPr txBox="1"/>
          <p:nvPr/>
        </p:nvSpPr>
        <p:spPr>
          <a:xfrm>
            <a:off x="4076328" y="3356992"/>
            <a:ext cx="4322138" cy="646331"/>
          </a:xfrm>
          <a:prstGeom prst="rect">
            <a:avLst/>
          </a:prstGeom>
          <a:noFill/>
        </p:spPr>
        <p:txBody>
          <a:bodyPr wrap="square" rtlCol="0">
            <a:spAutoFit/>
          </a:bodyPr>
          <a:lstStyle/>
          <a:p>
            <a:endParaRPr lang="sv-SE" dirty="0" smtClean="0">
              <a:solidFill>
                <a:schemeClr val="tx1"/>
              </a:solidFill>
            </a:endParaRPr>
          </a:p>
          <a:p>
            <a:r>
              <a:rPr lang="sv-SE" dirty="0" smtClean="0">
                <a:solidFill>
                  <a:schemeClr val="tx1"/>
                </a:solidFill>
              </a:rPr>
              <a:t>(Citerad av Lester Brown i Plan B 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cstate="print"/>
          <a:srcRect/>
          <a:stretch>
            <a:fillRect/>
          </a:stretch>
        </p:blipFill>
        <p:spPr bwMode="auto">
          <a:xfrm>
            <a:off x="0" y="0"/>
            <a:ext cx="9144000" cy="6883400"/>
          </a:xfrm>
          <a:prstGeom prst="rect">
            <a:avLst/>
          </a:prstGeom>
          <a:noFill/>
          <a:ln w="9525">
            <a:noFill/>
            <a:round/>
            <a:headEnd/>
            <a:tailEnd/>
          </a:ln>
        </p:spPr>
      </p:pic>
      <p:sp>
        <p:nvSpPr>
          <p:cNvPr id="47107" name="Text Box 2"/>
          <p:cNvSpPr txBox="1">
            <a:spLocks noChangeArrowheads="1"/>
          </p:cNvSpPr>
          <p:nvPr/>
        </p:nvSpPr>
        <p:spPr bwMode="auto">
          <a:xfrm>
            <a:off x="457200" y="246063"/>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err="1" smtClean="0">
                <a:solidFill>
                  <a:srgbClr val="000000"/>
                </a:solidFill>
              </a:rPr>
              <a:t>Låt</a:t>
            </a:r>
            <a:r>
              <a:rPr lang="en-US" sz="4400" dirty="0" smtClean="0">
                <a:solidFill>
                  <a:srgbClr val="000000"/>
                </a:solidFill>
              </a:rPr>
              <a:t> </a:t>
            </a:r>
            <a:r>
              <a:rPr lang="en-US" sz="4400" dirty="0" err="1" smtClean="0">
                <a:solidFill>
                  <a:srgbClr val="000000"/>
                </a:solidFill>
              </a:rPr>
              <a:t>oss</a:t>
            </a:r>
            <a:r>
              <a:rPr lang="en-US" sz="4400" dirty="0" smtClean="0">
                <a:solidFill>
                  <a:srgbClr val="000000"/>
                </a:solidFill>
              </a:rPr>
              <a:t> </a:t>
            </a:r>
            <a:r>
              <a:rPr lang="en-US" sz="4400" dirty="0" err="1" smtClean="0">
                <a:solidFill>
                  <a:srgbClr val="000000"/>
                </a:solidFill>
              </a:rPr>
              <a:t>komma</a:t>
            </a:r>
            <a:r>
              <a:rPr lang="en-US" sz="4400" dirty="0" smtClean="0">
                <a:solidFill>
                  <a:srgbClr val="000000"/>
                </a:solidFill>
              </a:rPr>
              <a:t> </a:t>
            </a:r>
            <a:r>
              <a:rPr lang="en-US" sz="4400" dirty="0" err="1" smtClean="0">
                <a:solidFill>
                  <a:srgbClr val="000000"/>
                </a:solidFill>
              </a:rPr>
              <a:t>igång</a:t>
            </a:r>
            <a:endParaRPr lang="en-US" sz="4400" dirty="0">
              <a:solidFill>
                <a:srgbClr val="000000"/>
              </a:solidFill>
            </a:endParaRPr>
          </a:p>
        </p:txBody>
      </p:sp>
      <p:sp>
        <p:nvSpPr>
          <p:cNvPr id="48131" name="Rectangle 3"/>
          <p:cNvSpPr>
            <a:spLocks noChangeArrowheads="1"/>
          </p:cNvSpPr>
          <p:nvPr/>
        </p:nvSpPr>
        <p:spPr bwMode="auto">
          <a:xfrm>
            <a:off x="420688" y="1393824"/>
            <a:ext cx="8272462" cy="4699471"/>
          </a:xfrm>
          <a:prstGeom prst="rect">
            <a:avLst/>
          </a:prstGeom>
          <a:solidFill>
            <a:srgbClr val="FFFFFF">
              <a:alpha val="79999"/>
            </a:srgbClr>
          </a:solidFill>
          <a:ln w="9525">
            <a:noFill/>
            <a:round/>
            <a:headEnd/>
            <a:tailEnd/>
          </a:ln>
        </p:spPr>
        <p:txBody>
          <a:bodyPr wrap="none" anchor="ctr"/>
          <a:lstStyle/>
          <a:p>
            <a:endParaRPr lang="sv-SE"/>
          </a:p>
        </p:txBody>
      </p:sp>
      <p:sp>
        <p:nvSpPr>
          <p:cNvPr id="48132" name="Text Box 4"/>
          <p:cNvSpPr txBox="1">
            <a:spLocks noChangeArrowheads="1"/>
          </p:cNvSpPr>
          <p:nvPr/>
        </p:nvSpPr>
        <p:spPr bwMode="auto">
          <a:xfrm>
            <a:off x="827584" y="1443039"/>
            <a:ext cx="8229600" cy="977850"/>
          </a:xfrm>
          <a:prstGeom prst="rect">
            <a:avLst/>
          </a:prstGeom>
          <a:noFill/>
          <a:ln w="9525">
            <a:noFill/>
            <a:round/>
            <a:headEnd/>
            <a:tailEnd/>
          </a:ln>
        </p:spPr>
        <p:txBody>
          <a:bodyPr/>
          <a:lstStyle/>
          <a:p>
            <a:pPr marL="336550" indent="-336550" algn="l">
              <a:spcBef>
                <a:spcPts val="7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800" i="1" dirty="0" err="1" smtClean="0">
                <a:solidFill>
                  <a:schemeClr val="tx1"/>
                </a:solidFill>
              </a:rPr>
              <a:t>Att</a:t>
            </a:r>
            <a:r>
              <a:rPr lang="en-US" sz="2800" i="1" dirty="0" smtClean="0">
                <a:solidFill>
                  <a:schemeClr val="tx1"/>
                </a:solidFill>
              </a:rPr>
              <a:t> </a:t>
            </a:r>
            <a:r>
              <a:rPr lang="en-US" sz="2800" i="1" dirty="0" err="1" smtClean="0">
                <a:solidFill>
                  <a:schemeClr val="tx1"/>
                </a:solidFill>
              </a:rPr>
              <a:t>rädda</a:t>
            </a:r>
            <a:r>
              <a:rPr lang="en-US" sz="2800" i="1" dirty="0" smtClean="0">
                <a:solidFill>
                  <a:schemeClr val="tx1"/>
                </a:solidFill>
              </a:rPr>
              <a:t> </a:t>
            </a:r>
            <a:r>
              <a:rPr lang="en-US" sz="2800" i="1" dirty="0" err="1" smtClean="0">
                <a:solidFill>
                  <a:schemeClr val="tx1"/>
                </a:solidFill>
              </a:rPr>
              <a:t>civilisationen</a:t>
            </a:r>
            <a:r>
              <a:rPr lang="en-US" sz="2800" i="1" dirty="0" smtClean="0">
                <a:solidFill>
                  <a:schemeClr val="tx1"/>
                </a:solidFill>
              </a:rPr>
              <a:t> </a:t>
            </a:r>
            <a:r>
              <a:rPr lang="en-US" sz="2800" i="1" dirty="0" err="1" smtClean="0">
                <a:solidFill>
                  <a:schemeClr val="tx1"/>
                </a:solidFill>
              </a:rPr>
              <a:t>är</a:t>
            </a:r>
            <a:r>
              <a:rPr lang="en-US" sz="2800" i="1" dirty="0" smtClean="0">
                <a:solidFill>
                  <a:schemeClr val="tx1"/>
                </a:solidFill>
              </a:rPr>
              <a:t> </a:t>
            </a:r>
            <a:r>
              <a:rPr lang="en-US" sz="2800" i="1" dirty="0" err="1" smtClean="0">
                <a:solidFill>
                  <a:schemeClr val="tx1"/>
                </a:solidFill>
              </a:rPr>
              <a:t>ingen</a:t>
            </a:r>
            <a:r>
              <a:rPr lang="en-US" sz="2800" i="1" dirty="0" smtClean="0">
                <a:solidFill>
                  <a:schemeClr val="tx1"/>
                </a:solidFill>
              </a:rPr>
              <a:t> </a:t>
            </a:r>
            <a:r>
              <a:rPr lang="en-US" sz="2800" i="1" dirty="0" err="1" smtClean="0">
                <a:solidFill>
                  <a:schemeClr val="tx1"/>
                </a:solidFill>
              </a:rPr>
              <a:t>soffliggarsport</a:t>
            </a:r>
            <a:r>
              <a:rPr lang="en-US" sz="2800" i="1" dirty="0" smtClean="0">
                <a:solidFill>
                  <a:schemeClr val="tx1"/>
                </a:solidFill>
              </a:rPr>
              <a:t>.</a:t>
            </a:r>
            <a:endParaRPr lang="en-US" sz="2800" i="1" dirty="0">
              <a:solidFill>
                <a:schemeClr val="tx1"/>
              </a:solidFill>
            </a:endParaRPr>
          </a:p>
          <a:p>
            <a:pPr marL="336550" indent="-336550">
              <a:spcBef>
                <a:spcPts val="6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800" dirty="0">
                <a:solidFill>
                  <a:schemeClr val="tx1"/>
                </a:solidFill>
              </a:rPr>
              <a:t>		                </a:t>
            </a:r>
            <a:r>
              <a:rPr lang="en-US" sz="2800" dirty="0" smtClean="0">
                <a:solidFill>
                  <a:schemeClr val="tx1"/>
                </a:solidFill>
              </a:rPr>
              <a:t>				 </a:t>
            </a:r>
            <a:r>
              <a:rPr lang="en-US" sz="2400" dirty="0">
                <a:solidFill>
                  <a:schemeClr val="tx1"/>
                </a:solidFill>
              </a:rPr>
              <a:t>Lester R. </a:t>
            </a:r>
            <a:r>
              <a:rPr lang="en-US" sz="2400" dirty="0" smtClean="0">
                <a:solidFill>
                  <a:schemeClr val="tx1"/>
                </a:solidFill>
              </a:rPr>
              <a:t>Brown</a:t>
            </a:r>
            <a:endParaRPr lang="en-US" sz="2400" baseline="-1000" dirty="0">
              <a:solidFill>
                <a:schemeClr val="tx1"/>
              </a:solidFill>
            </a:endParaRPr>
          </a:p>
        </p:txBody>
      </p:sp>
      <p:sp>
        <p:nvSpPr>
          <p:cNvPr id="47110" name="Line 5"/>
          <p:cNvSpPr>
            <a:spLocks noChangeShapeType="1"/>
          </p:cNvSpPr>
          <p:nvPr/>
        </p:nvSpPr>
        <p:spPr bwMode="auto">
          <a:xfrm>
            <a:off x="914400" y="1219200"/>
            <a:ext cx="8229600" cy="1588"/>
          </a:xfrm>
          <a:prstGeom prst="line">
            <a:avLst/>
          </a:prstGeom>
          <a:noFill/>
          <a:ln w="38160">
            <a:solidFill>
              <a:srgbClr val="000000"/>
            </a:solidFill>
            <a:miter lim="800000"/>
            <a:headEnd/>
            <a:tailEnd/>
          </a:ln>
        </p:spPr>
        <p:txBody>
          <a:bodyPr/>
          <a:lstStyle/>
          <a:p>
            <a:endParaRPr lang="sv-SE"/>
          </a:p>
        </p:txBody>
      </p:sp>
      <p:sp>
        <p:nvSpPr>
          <p:cNvPr id="47111" name="Text Box 6"/>
          <p:cNvSpPr txBox="1">
            <a:spLocks noChangeArrowheads="1"/>
          </p:cNvSpPr>
          <p:nvPr/>
        </p:nvSpPr>
        <p:spPr bwMode="auto">
          <a:xfrm>
            <a:off x="6315075" y="6548438"/>
            <a:ext cx="2828925"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Alexandr Denisenko</a:t>
            </a:r>
          </a:p>
        </p:txBody>
      </p:sp>
      <p:sp>
        <p:nvSpPr>
          <p:cNvPr id="8" name="Text Box 4"/>
          <p:cNvSpPr txBox="1">
            <a:spLocks noChangeArrowheads="1"/>
          </p:cNvSpPr>
          <p:nvPr/>
        </p:nvSpPr>
        <p:spPr bwMode="auto">
          <a:xfrm>
            <a:off x="467544" y="2276872"/>
            <a:ext cx="8229600" cy="521395"/>
          </a:xfrm>
          <a:prstGeom prst="rect">
            <a:avLst/>
          </a:prstGeom>
          <a:noFill/>
          <a:ln w="9525">
            <a:noFill/>
            <a:round/>
            <a:headEnd/>
            <a:tailEnd/>
          </a:ln>
        </p:spPr>
        <p:txBody>
          <a:bodyPr/>
          <a:lstStyle/>
          <a:p>
            <a:pPr marL="336550" indent="-336550" algn="l">
              <a:spcBef>
                <a:spcPts val="700"/>
              </a:spcBef>
              <a:buFont typeface="Arial"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2800" dirty="0" err="1" smtClean="0">
                <a:solidFill>
                  <a:schemeClr val="tx1"/>
                </a:solidFill>
              </a:rPr>
              <a:t>Vad</a:t>
            </a:r>
            <a:r>
              <a:rPr lang="en-US" sz="2800" dirty="0" smtClean="0">
                <a:solidFill>
                  <a:schemeClr val="tx1"/>
                </a:solidFill>
              </a:rPr>
              <a:t> du </a:t>
            </a:r>
            <a:r>
              <a:rPr lang="en-US" sz="2800" dirty="0" err="1" smtClean="0">
                <a:solidFill>
                  <a:schemeClr val="tx1"/>
                </a:solidFill>
              </a:rPr>
              <a:t>kan</a:t>
            </a:r>
            <a:r>
              <a:rPr lang="en-US" sz="2800" dirty="0" smtClean="0">
                <a:solidFill>
                  <a:schemeClr val="tx1"/>
                </a:solidFill>
              </a:rPr>
              <a:t> </a:t>
            </a:r>
            <a:r>
              <a:rPr lang="en-US" sz="2800" dirty="0" err="1" smtClean="0">
                <a:solidFill>
                  <a:schemeClr val="tx1"/>
                </a:solidFill>
              </a:rPr>
              <a:t>göra</a:t>
            </a:r>
            <a:endParaRPr lang="en-US" sz="2400" baseline="-1000" dirty="0">
              <a:solidFill>
                <a:schemeClr val="tx1"/>
              </a:solidFill>
            </a:endParaRPr>
          </a:p>
        </p:txBody>
      </p:sp>
      <p:sp>
        <p:nvSpPr>
          <p:cNvPr id="9" name="Text Box 4"/>
          <p:cNvSpPr txBox="1">
            <a:spLocks noChangeArrowheads="1"/>
          </p:cNvSpPr>
          <p:nvPr/>
        </p:nvSpPr>
        <p:spPr bwMode="auto">
          <a:xfrm>
            <a:off x="467544" y="2852936"/>
            <a:ext cx="8676456" cy="521395"/>
          </a:xfrm>
          <a:prstGeom prst="rect">
            <a:avLst/>
          </a:prstGeom>
          <a:noFill/>
          <a:ln w="9525">
            <a:noFill/>
            <a:round/>
            <a:headEnd/>
            <a:tailEnd/>
          </a:ln>
        </p:spPr>
        <p:txBody>
          <a:bodyPr/>
          <a:lstStyle/>
          <a:p>
            <a:pPr marL="533400" lvl="1" indent="-279400" algn="l">
              <a:spcBef>
                <a:spcPts val="600"/>
              </a:spcBef>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3200" baseline="-1000" dirty="0" err="1" smtClean="0">
                <a:solidFill>
                  <a:schemeClr val="tx1"/>
                </a:solidFill>
              </a:rPr>
              <a:t>Lär</a:t>
            </a:r>
            <a:r>
              <a:rPr lang="en-US" sz="3200" baseline="-1000" dirty="0" smtClean="0">
                <a:solidFill>
                  <a:schemeClr val="tx1"/>
                </a:solidFill>
              </a:rPr>
              <a:t> dig </a:t>
            </a:r>
            <a:r>
              <a:rPr lang="en-US" sz="3200" baseline="-1000" dirty="0" err="1" smtClean="0">
                <a:solidFill>
                  <a:schemeClr val="tx1"/>
                </a:solidFill>
              </a:rPr>
              <a:t>mer</a:t>
            </a:r>
            <a:r>
              <a:rPr lang="en-US" sz="3200" baseline="-1000" dirty="0" smtClean="0">
                <a:solidFill>
                  <a:schemeClr val="tx1"/>
                </a:solidFill>
              </a:rPr>
              <a:t> </a:t>
            </a:r>
            <a:r>
              <a:rPr lang="en-US" sz="3200" baseline="-1000" dirty="0" err="1" smtClean="0">
                <a:solidFill>
                  <a:schemeClr val="tx1"/>
                </a:solidFill>
              </a:rPr>
              <a:t>om</a:t>
            </a:r>
            <a:r>
              <a:rPr lang="en-US" sz="3200" baseline="-1000" dirty="0" smtClean="0">
                <a:solidFill>
                  <a:schemeClr val="tx1"/>
                </a:solidFill>
              </a:rPr>
              <a:t> </a:t>
            </a:r>
            <a:r>
              <a:rPr lang="en-US" sz="3200" baseline="-1000" dirty="0" err="1" smtClean="0">
                <a:solidFill>
                  <a:schemeClr val="tx1"/>
                </a:solidFill>
              </a:rPr>
              <a:t>dessa</a:t>
            </a:r>
            <a:r>
              <a:rPr lang="en-US" sz="3200" baseline="-1000" dirty="0" smtClean="0">
                <a:solidFill>
                  <a:schemeClr val="tx1"/>
                </a:solidFill>
              </a:rPr>
              <a:t> </a:t>
            </a:r>
            <a:r>
              <a:rPr lang="en-US" sz="3200" baseline="-1000" dirty="0" err="1" smtClean="0">
                <a:solidFill>
                  <a:schemeClr val="tx1"/>
                </a:solidFill>
              </a:rPr>
              <a:t>frågor</a:t>
            </a:r>
            <a:r>
              <a:rPr lang="en-US" sz="3200" baseline="-1000" dirty="0" smtClean="0">
                <a:solidFill>
                  <a:schemeClr val="tx1"/>
                </a:solidFill>
              </a:rPr>
              <a:t> </a:t>
            </a:r>
            <a:r>
              <a:rPr lang="en-US" sz="3200" baseline="-1000" dirty="0" err="1" smtClean="0">
                <a:solidFill>
                  <a:schemeClr val="tx1"/>
                </a:solidFill>
              </a:rPr>
              <a:t>och</a:t>
            </a:r>
            <a:r>
              <a:rPr lang="en-US" sz="3200" baseline="-1000" dirty="0" smtClean="0">
                <a:solidFill>
                  <a:schemeClr val="tx1"/>
                </a:solidFill>
              </a:rPr>
              <a:t> </a:t>
            </a:r>
            <a:r>
              <a:rPr lang="en-US" sz="3200" baseline="-1000" dirty="0" err="1" smtClean="0">
                <a:solidFill>
                  <a:schemeClr val="tx1"/>
                </a:solidFill>
              </a:rPr>
              <a:t>hjälp</a:t>
            </a:r>
            <a:r>
              <a:rPr lang="en-US" sz="3200" baseline="-1000" dirty="0" smtClean="0">
                <a:solidFill>
                  <a:schemeClr val="tx1"/>
                </a:solidFill>
              </a:rPr>
              <a:t> </a:t>
            </a:r>
            <a:r>
              <a:rPr lang="en-US" sz="3200" baseline="-1000" dirty="0" err="1" smtClean="0">
                <a:solidFill>
                  <a:schemeClr val="tx1"/>
                </a:solidFill>
              </a:rPr>
              <a:t>andra</a:t>
            </a:r>
            <a:r>
              <a:rPr lang="en-US" sz="3200" baseline="-1000" dirty="0" smtClean="0">
                <a:solidFill>
                  <a:schemeClr val="tx1"/>
                </a:solidFill>
              </a:rPr>
              <a:t> </a:t>
            </a:r>
            <a:r>
              <a:rPr lang="en-US" sz="3200" baseline="-1000" dirty="0" err="1" smtClean="0">
                <a:solidFill>
                  <a:schemeClr val="tx1"/>
                </a:solidFill>
              </a:rPr>
              <a:t>att</a:t>
            </a:r>
            <a:r>
              <a:rPr lang="en-US" sz="3200" baseline="-1000" dirty="0" smtClean="0">
                <a:solidFill>
                  <a:schemeClr val="tx1"/>
                </a:solidFill>
              </a:rPr>
              <a:t> </a:t>
            </a:r>
            <a:r>
              <a:rPr lang="en-US" sz="3200" baseline="-1000" dirty="0" err="1" smtClean="0">
                <a:solidFill>
                  <a:schemeClr val="tx1"/>
                </a:solidFill>
              </a:rPr>
              <a:t>också</a:t>
            </a:r>
            <a:r>
              <a:rPr lang="en-US" sz="3200" baseline="-1000" dirty="0" smtClean="0">
                <a:solidFill>
                  <a:schemeClr val="tx1"/>
                </a:solidFill>
              </a:rPr>
              <a:t> </a:t>
            </a:r>
            <a:r>
              <a:rPr lang="en-US" sz="3200" baseline="-1000" dirty="0" err="1" smtClean="0">
                <a:solidFill>
                  <a:schemeClr val="tx1"/>
                </a:solidFill>
              </a:rPr>
              <a:t>göra</a:t>
            </a:r>
            <a:r>
              <a:rPr lang="en-US" sz="3200" baseline="-1000" dirty="0" smtClean="0">
                <a:solidFill>
                  <a:schemeClr val="tx1"/>
                </a:solidFill>
              </a:rPr>
              <a:t> det.  </a:t>
            </a:r>
            <a:endParaRPr lang="en-US" sz="3200" baseline="-1000" dirty="0">
              <a:solidFill>
                <a:schemeClr val="tx1"/>
              </a:solidFill>
            </a:endParaRPr>
          </a:p>
        </p:txBody>
      </p:sp>
      <p:sp>
        <p:nvSpPr>
          <p:cNvPr id="10" name="Text Box 4"/>
          <p:cNvSpPr txBox="1">
            <a:spLocks noChangeArrowheads="1"/>
          </p:cNvSpPr>
          <p:nvPr/>
        </p:nvSpPr>
        <p:spPr bwMode="auto">
          <a:xfrm>
            <a:off x="467544" y="3339653"/>
            <a:ext cx="8229600" cy="809427"/>
          </a:xfrm>
          <a:prstGeom prst="rect">
            <a:avLst/>
          </a:prstGeom>
          <a:noFill/>
          <a:ln w="9525">
            <a:noFill/>
            <a:round/>
            <a:headEnd/>
            <a:tailEnd/>
          </a:ln>
        </p:spPr>
        <p:txBody>
          <a:bodyPr/>
          <a:lstStyle/>
          <a:p>
            <a:pPr marL="533400" lvl="1" indent="-279400" algn="l">
              <a:spcBef>
                <a:spcPts val="600"/>
              </a:spcBef>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3200" baseline="-1000" dirty="0" err="1" smtClean="0">
                <a:solidFill>
                  <a:schemeClr val="tx1"/>
                </a:solidFill>
              </a:rPr>
              <a:t>Hjälp</a:t>
            </a:r>
            <a:r>
              <a:rPr lang="en-US" sz="3200" baseline="-1000" dirty="0" smtClean="0">
                <a:solidFill>
                  <a:schemeClr val="tx1"/>
                </a:solidFill>
              </a:rPr>
              <a:t> till </a:t>
            </a:r>
            <a:r>
              <a:rPr lang="en-US" sz="3200" baseline="-1000" dirty="0" err="1" smtClean="0">
                <a:solidFill>
                  <a:schemeClr val="tx1"/>
                </a:solidFill>
              </a:rPr>
              <a:t>att</a:t>
            </a:r>
            <a:r>
              <a:rPr lang="en-US" sz="3200" baseline="-1000" dirty="0" smtClean="0">
                <a:solidFill>
                  <a:schemeClr val="tx1"/>
                </a:solidFill>
              </a:rPr>
              <a:t> </a:t>
            </a:r>
            <a:r>
              <a:rPr lang="en-US" sz="3200" baseline="-1000" dirty="0" err="1" smtClean="0">
                <a:solidFill>
                  <a:schemeClr val="tx1"/>
                </a:solidFill>
              </a:rPr>
              <a:t>sprida</a:t>
            </a:r>
            <a:r>
              <a:rPr lang="en-US" sz="3200" baseline="-1000" dirty="0" smtClean="0">
                <a:solidFill>
                  <a:schemeClr val="tx1"/>
                </a:solidFill>
              </a:rPr>
              <a:t> </a:t>
            </a:r>
            <a:r>
              <a:rPr lang="en-US" sz="3200" baseline="-1000" dirty="0" err="1" smtClean="0">
                <a:solidFill>
                  <a:schemeClr val="tx1"/>
                </a:solidFill>
              </a:rPr>
              <a:t>informationen</a:t>
            </a:r>
            <a:r>
              <a:rPr lang="en-US" sz="3200" baseline="-1000" dirty="0" smtClean="0">
                <a:solidFill>
                  <a:schemeClr val="tx1"/>
                </a:solidFill>
              </a:rPr>
              <a:t>: </a:t>
            </a:r>
            <a:r>
              <a:rPr lang="en-US" sz="3200" baseline="-1000" dirty="0" err="1" smtClean="0">
                <a:solidFill>
                  <a:schemeClr val="tx1"/>
                </a:solidFill>
              </a:rPr>
              <a:t>skriv</a:t>
            </a:r>
            <a:r>
              <a:rPr lang="en-US" sz="3200" baseline="-1000" dirty="0" smtClean="0">
                <a:solidFill>
                  <a:schemeClr val="tx1"/>
                </a:solidFill>
              </a:rPr>
              <a:t> till </a:t>
            </a:r>
            <a:r>
              <a:rPr lang="en-US" sz="3200" baseline="-1000" dirty="0" err="1" smtClean="0">
                <a:solidFill>
                  <a:schemeClr val="tx1"/>
                </a:solidFill>
              </a:rPr>
              <a:t>makthavarna</a:t>
            </a:r>
            <a:r>
              <a:rPr lang="en-US" sz="3200" baseline="-1000" dirty="0" smtClean="0">
                <a:solidFill>
                  <a:schemeClr val="tx1"/>
                </a:solidFill>
              </a:rPr>
              <a:t>, </a:t>
            </a:r>
            <a:r>
              <a:rPr lang="en-US" sz="3200" baseline="-1000" dirty="0" err="1" smtClean="0">
                <a:solidFill>
                  <a:schemeClr val="tx1"/>
                </a:solidFill>
              </a:rPr>
              <a:t>skicka</a:t>
            </a:r>
            <a:r>
              <a:rPr lang="en-US" sz="3200" baseline="-1000" dirty="0" smtClean="0">
                <a:solidFill>
                  <a:schemeClr val="tx1"/>
                </a:solidFill>
              </a:rPr>
              <a:t> </a:t>
            </a:r>
            <a:r>
              <a:rPr lang="en-US" sz="3200" baseline="-1000" dirty="0" err="1" smtClean="0">
                <a:solidFill>
                  <a:schemeClr val="tx1"/>
                </a:solidFill>
              </a:rPr>
              <a:t>insändare</a:t>
            </a:r>
            <a:r>
              <a:rPr lang="en-US" sz="3200" baseline="-1000" dirty="0" smtClean="0">
                <a:solidFill>
                  <a:schemeClr val="tx1"/>
                </a:solidFill>
              </a:rPr>
              <a:t> till </a:t>
            </a:r>
            <a:r>
              <a:rPr lang="en-US" sz="3200" baseline="-1000" dirty="0" err="1" smtClean="0">
                <a:solidFill>
                  <a:schemeClr val="tx1"/>
                </a:solidFill>
              </a:rPr>
              <a:t>tidningar</a:t>
            </a:r>
            <a:r>
              <a:rPr lang="en-US" sz="3200" baseline="-1000" dirty="0" smtClean="0">
                <a:solidFill>
                  <a:schemeClr val="tx1"/>
                </a:solidFill>
              </a:rPr>
              <a:t>, </a:t>
            </a:r>
            <a:r>
              <a:rPr lang="en-US" sz="3200" baseline="-1000" dirty="0" err="1" smtClean="0">
                <a:solidFill>
                  <a:schemeClr val="tx1"/>
                </a:solidFill>
              </a:rPr>
              <a:t>använd</a:t>
            </a:r>
            <a:r>
              <a:rPr lang="en-US" sz="3200" baseline="-1000" dirty="0" smtClean="0">
                <a:solidFill>
                  <a:schemeClr val="tx1"/>
                </a:solidFill>
              </a:rPr>
              <a:t> internet.</a:t>
            </a:r>
            <a:endParaRPr lang="en-US" sz="2400" baseline="-1000" dirty="0">
              <a:solidFill>
                <a:schemeClr val="tx1"/>
              </a:solidFill>
            </a:endParaRPr>
          </a:p>
        </p:txBody>
      </p:sp>
      <p:sp>
        <p:nvSpPr>
          <p:cNvPr id="11" name="Text Box 4"/>
          <p:cNvSpPr txBox="1">
            <a:spLocks noChangeArrowheads="1"/>
          </p:cNvSpPr>
          <p:nvPr/>
        </p:nvSpPr>
        <p:spPr bwMode="auto">
          <a:xfrm>
            <a:off x="467544" y="4077073"/>
            <a:ext cx="8229600" cy="720080"/>
          </a:xfrm>
          <a:prstGeom prst="rect">
            <a:avLst/>
          </a:prstGeom>
          <a:noFill/>
          <a:ln w="9525">
            <a:noFill/>
            <a:round/>
            <a:headEnd/>
            <a:tailEnd/>
          </a:ln>
        </p:spPr>
        <p:txBody>
          <a:bodyPr/>
          <a:lstStyle/>
          <a:p>
            <a:pPr marL="533400" lvl="1" indent="-279400" algn="l">
              <a:spcBef>
                <a:spcPts val="600"/>
              </a:spcBef>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3200" baseline="-1000" dirty="0" err="1" smtClean="0">
                <a:solidFill>
                  <a:schemeClr val="tx1"/>
                </a:solidFill>
              </a:rPr>
              <a:t>Engagera</a:t>
            </a:r>
            <a:r>
              <a:rPr lang="en-US" sz="3200" baseline="-1000" dirty="0" smtClean="0">
                <a:solidFill>
                  <a:schemeClr val="tx1"/>
                </a:solidFill>
              </a:rPr>
              <a:t> dig </a:t>
            </a:r>
            <a:r>
              <a:rPr lang="en-US" sz="3200" baseline="-1000" dirty="0" err="1" smtClean="0">
                <a:solidFill>
                  <a:schemeClr val="tx1"/>
                </a:solidFill>
              </a:rPr>
              <a:t>politiskt</a:t>
            </a:r>
            <a:r>
              <a:rPr lang="en-US" sz="3200" baseline="-1000" dirty="0" smtClean="0">
                <a:solidFill>
                  <a:schemeClr val="tx1"/>
                </a:solidFill>
              </a:rPr>
              <a:t>: </a:t>
            </a:r>
            <a:r>
              <a:rPr lang="en-US" sz="3200" baseline="-1000" dirty="0" err="1" smtClean="0">
                <a:solidFill>
                  <a:schemeClr val="tx1"/>
                </a:solidFill>
              </a:rPr>
              <a:t>låt</a:t>
            </a:r>
            <a:r>
              <a:rPr lang="en-US" sz="3200" baseline="-1000" dirty="0" smtClean="0">
                <a:solidFill>
                  <a:schemeClr val="tx1"/>
                </a:solidFill>
              </a:rPr>
              <a:t> de </a:t>
            </a:r>
            <a:r>
              <a:rPr lang="en-US" sz="3200" baseline="-1000" dirty="0" err="1" smtClean="0">
                <a:solidFill>
                  <a:schemeClr val="tx1"/>
                </a:solidFill>
              </a:rPr>
              <a:t>folkvalda</a:t>
            </a:r>
            <a:r>
              <a:rPr lang="en-US" sz="3200" baseline="-1000" dirty="0" smtClean="0">
                <a:solidFill>
                  <a:schemeClr val="tx1"/>
                </a:solidFill>
              </a:rPr>
              <a:t> </a:t>
            </a:r>
            <a:r>
              <a:rPr lang="en-US" sz="3200" baseline="-1000" dirty="0" err="1" smtClean="0">
                <a:solidFill>
                  <a:schemeClr val="tx1"/>
                </a:solidFill>
              </a:rPr>
              <a:t>veta</a:t>
            </a:r>
            <a:r>
              <a:rPr lang="en-US" sz="3200" baseline="-1000" dirty="0" smtClean="0">
                <a:solidFill>
                  <a:schemeClr val="tx1"/>
                </a:solidFill>
              </a:rPr>
              <a:t> </a:t>
            </a:r>
            <a:r>
              <a:rPr lang="en-US" sz="3200" baseline="-1000" dirty="0" err="1" smtClean="0">
                <a:solidFill>
                  <a:schemeClr val="tx1"/>
                </a:solidFill>
              </a:rPr>
              <a:t>vad</a:t>
            </a:r>
            <a:r>
              <a:rPr lang="en-US" sz="3200" baseline="-1000" dirty="0" smtClean="0">
                <a:solidFill>
                  <a:schemeClr val="tx1"/>
                </a:solidFill>
              </a:rPr>
              <a:t> </a:t>
            </a:r>
            <a:r>
              <a:rPr lang="en-US" sz="3200" baseline="-1000" dirty="0" err="1" smtClean="0">
                <a:solidFill>
                  <a:schemeClr val="tx1"/>
                </a:solidFill>
              </a:rPr>
              <a:t>som</a:t>
            </a:r>
            <a:r>
              <a:rPr lang="en-US" sz="3200" baseline="-1000" dirty="0" smtClean="0">
                <a:solidFill>
                  <a:schemeClr val="tx1"/>
                </a:solidFill>
              </a:rPr>
              <a:t> </a:t>
            </a:r>
            <a:r>
              <a:rPr lang="en-US" sz="3200" baseline="-1000" dirty="0" err="1" smtClean="0">
                <a:solidFill>
                  <a:schemeClr val="tx1"/>
                </a:solidFill>
              </a:rPr>
              <a:t>är</a:t>
            </a:r>
            <a:r>
              <a:rPr lang="en-US" sz="3200" baseline="-1000" dirty="0" smtClean="0">
                <a:solidFill>
                  <a:schemeClr val="tx1"/>
                </a:solidFill>
              </a:rPr>
              <a:t> </a:t>
            </a:r>
            <a:r>
              <a:rPr lang="en-US" sz="3200" baseline="-1000" dirty="0" err="1" smtClean="0">
                <a:solidFill>
                  <a:schemeClr val="tx1"/>
                </a:solidFill>
              </a:rPr>
              <a:t>viktigast</a:t>
            </a:r>
            <a:r>
              <a:rPr lang="en-US" sz="3200" baseline="-1000" dirty="0" smtClean="0">
                <a:solidFill>
                  <a:schemeClr val="tx1"/>
                </a:solidFill>
              </a:rPr>
              <a:t>.</a:t>
            </a:r>
            <a:endParaRPr lang="en-US" sz="2400" baseline="-1000" dirty="0">
              <a:solidFill>
                <a:schemeClr val="tx1"/>
              </a:solidFill>
            </a:endParaRPr>
          </a:p>
        </p:txBody>
      </p:sp>
      <p:sp>
        <p:nvSpPr>
          <p:cNvPr id="12" name="Text Box 4"/>
          <p:cNvSpPr txBox="1">
            <a:spLocks noChangeArrowheads="1"/>
          </p:cNvSpPr>
          <p:nvPr/>
        </p:nvSpPr>
        <p:spPr bwMode="auto">
          <a:xfrm>
            <a:off x="467544" y="4797153"/>
            <a:ext cx="8229600" cy="1080120"/>
          </a:xfrm>
          <a:prstGeom prst="rect">
            <a:avLst/>
          </a:prstGeom>
          <a:noFill/>
          <a:ln w="9525">
            <a:noFill/>
            <a:round/>
            <a:headEnd/>
            <a:tailEnd/>
          </a:ln>
        </p:spPr>
        <p:txBody>
          <a:bodyPr/>
          <a:lstStyle/>
          <a:p>
            <a:pPr marL="533400" lvl="1" indent="-279400" algn="l">
              <a:spcBef>
                <a:spcPts val="600"/>
              </a:spcBef>
              <a:buFont typeface="Arial" pitchFamily="34" charset="0"/>
              <a:buChar cha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en-US" sz="3200" baseline="-1000" dirty="0" smtClean="0">
                <a:solidFill>
                  <a:schemeClr val="tx1"/>
                </a:solidFill>
              </a:rPr>
              <a:t>Ta tag </a:t>
            </a:r>
            <a:r>
              <a:rPr lang="en-US" sz="3200" baseline="-1000" dirty="0" err="1" smtClean="0">
                <a:solidFill>
                  <a:schemeClr val="tx1"/>
                </a:solidFill>
              </a:rPr>
              <a:t>i</a:t>
            </a:r>
            <a:r>
              <a:rPr lang="en-US" sz="3200" baseline="-1000" dirty="0" smtClean="0">
                <a:solidFill>
                  <a:schemeClr val="tx1"/>
                </a:solidFill>
              </a:rPr>
              <a:t> en </a:t>
            </a:r>
            <a:r>
              <a:rPr lang="en-US" sz="3200" baseline="-1000" dirty="0" err="1" smtClean="0">
                <a:solidFill>
                  <a:schemeClr val="tx1"/>
                </a:solidFill>
              </a:rPr>
              <a:t>fråga</a:t>
            </a:r>
            <a:r>
              <a:rPr lang="en-US" sz="3200" baseline="-1000" dirty="0" smtClean="0">
                <a:solidFill>
                  <a:schemeClr val="tx1"/>
                </a:solidFill>
              </a:rPr>
              <a:t> </a:t>
            </a:r>
            <a:r>
              <a:rPr lang="en-US" sz="3200" baseline="-1000" dirty="0" err="1" smtClean="0">
                <a:solidFill>
                  <a:schemeClr val="tx1"/>
                </a:solidFill>
              </a:rPr>
              <a:t>som</a:t>
            </a:r>
            <a:r>
              <a:rPr lang="en-US" sz="3200" baseline="-1000" dirty="0" smtClean="0">
                <a:solidFill>
                  <a:schemeClr val="tx1"/>
                </a:solidFill>
              </a:rPr>
              <a:t> </a:t>
            </a:r>
            <a:r>
              <a:rPr lang="en-US" sz="3200" baseline="-1000" dirty="0" err="1" smtClean="0">
                <a:solidFill>
                  <a:schemeClr val="tx1"/>
                </a:solidFill>
              </a:rPr>
              <a:t>intresserar</a:t>
            </a:r>
            <a:r>
              <a:rPr lang="en-US" sz="3200" baseline="-1000" dirty="0" smtClean="0">
                <a:solidFill>
                  <a:schemeClr val="tx1"/>
                </a:solidFill>
              </a:rPr>
              <a:t> dig, </a:t>
            </a:r>
            <a:r>
              <a:rPr lang="en-US" sz="3200" baseline="-1000" dirty="0" err="1" smtClean="0">
                <a:solidFill>
                  <a:schemeClr val="tx1"/>
                </a:solidFill>
              </a:rPr>
              <a:t>som</a:t>
            </a:r>
            <a:r>
              <a:rPr lang="en-US" sz="3200" baseline="-1000" dirty="0" smtClean="0">
                <a:solidFill>
                  <a:schemeClr val="tx1"/>
                </a:solidFill>
              </a:rPr>
              <a:t> till </a:t>
            </a:r>
            <a:r>
              <a:rPr lang="en-US" sz="3200" baseline="-1000" dirty="0" err="1" smtClean="0">
                <a:solidFill>
                  <a:schemeClr val="tx1"/>
                </a:solidFill>
              </a:rPr>
              <a:t>exempel</a:t>
            </a:r>
            <a:r>
              <a:rPr lang="en-US" sz="3200" baseline="-1000" dirty="0" smtClean="0">
                <a:solidFill>
                  <a:schemeClr val="tx1"/>
                </a:solidFill>
              </a:rPr>
              <a:t> </a:t>
            </a:r>
            <a:r>
              <a:rPr lang="en-US" sz="3200" baseline="-1000" dirty="0" err="1" smtClean="0">
                <a:solidFill>
                  <a:schemeClr val="tx1"/>
                </a:solidFill>
              </a:rPr>
              <a:t>att</a:t>
            </a:r>
            <a:r>
              <a:rPr lang="en-US" sz="3200" baseline="-1000" dirty="0" smtClean="0">
                <a:solidFill>
                  <a:schemeClr val="tx1"/>
                </a:solidFill>
              </a:rPr>
              <a:t> </a:t>
            </a:r>
            <a:r>
              <a:rPr lang="en-US" sz="3200" baseline="-1000" dirty="0" err="1" smtClean="0">
                <a:solidFill>
                  <a:schemeClr val="tx1"/>
                </a:solidFill>
              </a:rPr>
              <a:t>stänga</a:t>
            </a:r>
            <a:r>
              <a:rPr lang="en-US" sz="3200" baseline="-1000" dirty="0" smtClean="0">
                <a:solidFill>
                  <a:schemeClr val="tx1"/>
                </a:solidFill>
              </a:rPr>
              <a:t> </a:t>
            </a:r>
            <a:r>
              <a:rPr lang="en-US" sz="3200" baseline="-1000" dirty="0" err="1" smtClean="0">
                <a:solidFill>
                  <a:schemeClr val="tx1"/>
                </a:solidFill>
              </a:rPr>
              <a:t>Vattenfalls</a:t>
            </a:r>
            <a:r>
              <a:rPr lang="en-US" sz="3200" baseline="-1000" dirty="0" smtClean="0">
                <a:solidFill>
                  <a:schemeClr val="tx1"/>
                </a:solidFill>
              </a:rPr>
              <a:t> </a:t>
            </a:r>
            <a:r>
              <a:rPr lang="en-US" sz="3200" baseline="-1000" dirty="0" err="1" smtClean="0">
                <a:solidFill>
                  <a:schemeClr val="tx1"/>
                </a:solidFill>
              </a:rPr>
              <a:t>kolkraftverk</a:t>
            </a:r>
            <a:r>
              <a:rPr lang="en-US" sz="3200" baseline="-1000" dirty="0" smtClean="0">
                <a:solidFill>
                  <a:schemeClr val="tx1"/>
                </a:solidFill>
              </a:rPr>
              <a:t>, </a:t>
            </a:r>
            <a:r>
              <a:rPr lang="en-US" sz="3200" baseline="-1000" dirty="0" err="1" smtClean="0">
                <a:solidFill>
                  <a:schemeClr val="tx1"/>
                </a:solidFill>
              </a:rPr>
              <a:t>införa</a:t>
            </a:r>
            <a:r>
              <a:rPr lang="en-US" sz="3200" baseline="-1000" dirty="0" smtClean="0">
                <a:solidFill>
                  <a:schemeClr val="tx1"/>
                </a:solidFill>
              </a:rPr>
              <a:t> </a:t>
            </a:r>
            <a:r>
              <a:rPr lang="en-US" sz="3200" baseline="-1000" dirty="0" err="1" smtClean="0">
                <a:solidFill>
                  <a:schemeClr val="tx1"/>
                </a:solidFill>
              </a:rPr>
              <a:t>skatteväxling</a:t>
            </a:r>
            <a:r>
              <a:rPr lang="en-US" sz="3200" baseline="-1000" dirty="0" smtClean="0">
                <a:solidFill>
                  <a:schemeClr val="tx1"/>
                </a:solidFill>
              </a:rPr>
              <a:t>, </a:t>
            </a:r>
            <a:r>
              <a:rPr lang="en-US" sz="3200" baseline="-1000" dirty="0" err="1" smtClean="0">
                <a:solidFill>
                  <a:schemeClr val="tx1"/>
                </a:solidFill>
              </a:rPr>
              <a:t>eller</a:t>
            </a:r>
            <a:r>
              <a:rPr lang="en-US" sz="3200" baseline="-1000" dirty="0" smtClean="0">
                <a:solidFill>
                  <a:schemeClr val="tx1"/>
                </a:solidFill>
              </a:rPr>
              <a:t> </a:t>
            </a:r>
            <a:r>
              <a:rPr lang="en-US" sz="3200" baseline="-1000" dirty="0" err="1" smtClean="0">
                <a:solidFill>
                  <a:schemeClr val="tx1"/>
                </a:solidFill>
              </a:rPr>
              <a:t>motarbeta</a:t>
            </a:r>
            <a:r>
              <a:rPr lang="en-US" sz="3200" baseline="-1000" dirty="0" smtClean="0">
                <a:solidFill>
                  <a:schemeClr val="tx1"/>
                </a:solidFill>
              </a:rPr>
              <a:t> </a:t>
            </a:r>
            <a:r>
              <a:rPr lang="en-US" sz="3200" baseline="-1000" dirty="0" err="1" smtClean="0">
                <a:solidFill>
                  <a:schemeClr val="tx1"/>
                </a:solidFill>
              </a:rPr>
              <a:t>biobränslen</a:t>
            </a:r>
            <a:r>
              <a:rPr lang="en-US" sz="3200" baseline="-1000" dirty="0" smtClean="0">
                <a:solidFill>
                  <a:schemeClr val="tx1"/>
                </a:solidFill>
              </a:rPr>
              <a:t> </a:t>
            </a:r>
            <a:r>
              <a:rPr lang="en-US" sz="3200" baseline="-1000" dirty="0" err="1" smtClean="0">
                <a:solidFill>
                  <a:schemeClr val="tx1"/>
                </a:solidFill>
              </a:rPr>
              <a:t>som</a:t>
            </a:r>
            <a:r>
              <a:rPr lang="en-US" sz="3200" baseline="-1000" dirty="0" smtClean="0">
                <a:solidFill>
                  <a:schemeClr val="tx1"/>
                </a:solidFill>
              </a:rPr>
              <a:t> </a:t>
            </a:r>
            <a:r>
              <a:rPr lang="en-US" sz="3200" baseline="-1000" dirty="0" err="1" smtClean="0">
                <a:solidFill>
                  <a:schemeClr val="tx1"/>
                </a:solidFill>
              </a:rPr>
              <a:t>höjer</a:t>
            </a:r>
            <a:r>
              <a:rPr lang="en-US" sz="3200" baseline="-1000" dirty="0" smtClean="0">
                <a:solidFill>
                  <a:schemeClr val="tx1"/>
                </a:solidFill>
              </a:rPr>
              <a:t> </a:t>
            </a:r>
            <a:r>
              <a:rPr lang="en-US" sz="3200" baseline="-1000" dirty="0" err="1" smtClean="0">
                <a:solidFill>
                  <a:schemeClr val="tx1"/>
                </a:solidFill>
              </a:rPr>
              <a:t>livsmedelspriserna</a:t>
            </a:r>
            <a:r>
              <a:rPr lang="en-US" sz="3200" baseline="-1000" dirty="0" smtClean="0">
                <a:solidFill>
                  <a:schemeClr val="tx1"/>
                </a:solidFill>
              </a:rPr>
              <a:t>. </a:t>
            </a:r>
            <a:endParaRPr lang="en-US" sz="3200" baseline="-1000" dirty="0">
              <a:solidFill>
                <a:schemeClr val="tx1"/>
              </a:solidFill>
            </a:endParaRPr>
          </a:p>
          <a:p>
            <a:pPr marL="336550" indent="-336550" algn="l">
              <a:spcBef>
                <a:spcPts val="600"/>
              </a:spcBef>
              <a:buClrTx/>
              <a:buSzTx/>
              <a:buFontTx/>
              <a:buNone/>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endParaRPr lang="en-US" sz="2400" baseline="-1000"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48131" name="Text Box 2"/>
          <p:cNvSpPr txBox="1">
            <a:spLocks noChangeArrowheads="1"/>
          </p:cNvSpPr>
          <p:nvPr/>
        </p:nvSpPr>
        <p:spPr bwMode="auto">
          <a:xfrm>
            <a:off x="457200" y="274638"/>
            <a:ext cx="8229600" cy="10414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dirty="0" smtClean="0">
                <a:solidFill>
                  <a:srgbClr val="FFFFFF"/>
                </a:solidFill>
              </a:rPr>
              <a:t>Valet </a:t>
            </a:r>
            <a:r>
              <a:rPr lang="en-US" sz="4400" dirty="0" err="1" smtClean="0">
                <a:solidFill>
                  <a:srgbClr val="FFFFFF"/>
                </a:solidFill>
              </a:rPr>
              <a:t>är</a:t>
            </a:r>
            <a:r>
              <a:rPr lang="en-US" sz="4400" dirty="0" smtClean="0">
                <a:solidFill>
                  <a:srgbClr val="FFFFFF"/>
                </a:solidFill>
              </a:rPr>
              <a:t> </a:t>
            </a:r>
            <a:r>
              <a:rPr lang="en-US" sz="4400" dirty="0" err="1" smtClean="0">
                <a:solidFill>
                  <a:srgbClr val="FFFFFF"/>
                </a:solidFill>
              </a:rPr>
              <a:t>vårt</a:t>
            </a:r>
            <a:endParaRPr lang="en-US" sz="4400" dirty="0">
              <a:solidFill>
                <a:srgbClr val="FFFFFF"/>
              </a:solidFill>
            </a:endParaRPr>
          </a:p>
        </p:txBody>
      </p:sp>
      <p:sp>
        <p:nvSpPr>
          <p:cNvPr id="49155" name="Rectangle 3"/>
          <p:cNvSpPr>
            <a:spLocks noChangeArrowheads="1"/>
          </p:cNvSpPr>
          <p:nvPr/>
        </p:nvSpPr>
        <p:spPr bwMode="auto">
          <a:xfrm>
            <a:off x="420688" y="1482725"/>
            <a:ext cx="8142287" cy="4754587"/>
          </a:xfrm>
          <a:prstGeom prst="rect">
            <a:avLst/>
          </a:prstGeom>
          <a:solidFill>
            <a:srgbClr val="FFFFFF">
              <a:alpha val="89803"/>
            </a:srgbClr>
          </a:solidFill>
          <a:ln w="9525">
            <a:noFill/>
            <a:round/>
            <a:headEnd/>
            <a:tailEnd/>
          </a:ln>
        </p:spPr>
        <p:txBody>
          <a:bodyPr wrap="none" anchor="ctr"/>
          <a:lstStyle/>
          <a:p>
            <a:endParaRPr lang="sv-SE"/>
          </a:p>
        </p:txBody>
      </p:sp>
      <p:sp>
        <p:nvSpPr>
          <p:cNvPr id="49156" name="Text Box 4"/>
          <p:cNvSpPr txBox="1">
            <a:spLocks noChangeArrowheads="1"/>
          </p:cNvSpPr>
          <p:nvPr/>
        </p:nvSpPr>
        <p:spPr bwMode="auto">
          <a:xfrm>
            <a:off x="518864" y="1543050"/>
            <a:ext cx="8229600" cy="1381894"/>
          </a:xfrm>
          <a:prstGeom prst="rect">
            <a:avLst/>
          </a:prstGeom>
          <a:noFill/>
          <a:ln w="9525">
            <a:noFill/>
            <a:round/>
            <a:headEnd/>
            <a:tailEnd/>
          </a:ln>
        </p:spPr>
        <p:txBody>
          <a:bodyPr/>
          <a:lstStyle/>
          <a:p>
            <a:pPr algn="l"/>
            <a:r>
              <a:rPr lang="sv-SE" sz="2800" dirty="0" smtClean="0">
                <a:solidFill>
                  <a:schemeClr val="tx1"/>
                </a:solidFill>
              </a:rPr>
              <a:t>Skall vi fortsätta med ”</a:t>
            </a:r>
            <a:r>
              <a:rPr lang="sv-SE" sz="2800" dirty="0" err="1" smtClean="0">
                <a:solidFill>
                  <a:schemeClr val="tx1"/>
                </a:solidFill>
              </a:rPr>
              <a:t>business-as-usual</a:t>
            </a:r>
            <a:r>
              <a:rPr lang="sv-SE" sz="2800" dirty="0" smtClean="0">
                <a:solidFill>
                  <a:schemeClr val="tx1"/>
                </a:solidFill>
              </a:rPr>
              <a:t>”, d.v.s. med en ekonomi som förstör naturens ekosystem tills vi utplånar oss själva?</a:t>
            </a:r>
            <a:endParaRPr lang="en-US" sz="3200" i="1" dirty="0">
              <a:solidFill>
                <a:schemeClr val="tx1"/>
              </a:solidFill>
            </a:endParaRPr>
          </a:p>
        </p:txBody>
      </p:sp>
      <p:sp>
        <p:nvSpPr>
          <p:cNvPr id="48134"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48135"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FFFFFF"/>
                </a:solidFill>
              </a:rPr>
              <a:t>Photo Credit: iStockPhoto / kycstudio</a:t>
            </a:r>
          </a:p>
        </p:txBody>
      </p:sp>
      <p:sp>
        <p:nvSpPr>
          <p:cNvPr id="8" name="Text Box 4"/>
          <p:cNvSpPr txBox="1">
            <a:spLocks noChangeArrowheads="1"/>
          </p:cNvSpPr>
          <p:nvPr/>
        </p:nvSpPr>
        <p:spPr bwMode="auto">
          <a:xfrm>
            <a:off x="518864" y="2996952"/>
            <a:ext cx="7869560" cy="1944216"/>
          </a:xfrm>
          <a:prstGeom prst="rect">
            <a:avLst/>
          </a:prstGeom>
          <a:noFill/>
          <a:ln w="9525">
            <a:noFill/>
            <a:round/>
            <a:headEnd/>
            <a:tailEnd/>
          </a:ln>
        </p:spPr>
        <p:txBody>
          <a:bodyPr/>
          <a:lstStyle/>
          <a:p>
            <a:pPr algn="l"/>
            <a:r>
              <a:rPr lang="sv-SE" sz="2800" dirty="0" smtClean="0">
                <a:solidFill>
                  <a:schemeClr val="tx1"/>
                </a:solidFill>
              </a:rPr>
              <a:t>	Eller...</a:t>
            </a:r>
          </a:p>
          <a:p>
            <a:pPr algn="l"/>
            <a:r>
              <a:rPr lang="sv-SE" sz="2800" dirty="0" smtClean="0">
                <a:solidFill>
                  <a:schemeClr val="tx1"/>
                </a:solidFill>
              </a:rPr>
              <a:t>skall vi använda Plan B och bli den generation som lägger om riktningen och ser till att hållbara framsteg räddar civilisationen?	</a:t>
            </a:r>
            <a:endParaRPr lang="en-US" sz="3200" i="1" dirty="0">
              <a:solidFill>
                <a:schemeClr val="tx1"/>
              </a:solidFill>
            </a:endParaRPr>
          </a:p>
        </p:txBody>
      </p:sp>
      <p:sp>
        <p:nvSpPr>
          <p:cNvPr id="9" name="Text Box 4"/>
          <p:cNvSpPr txBox="1">
            <a:spLocks noChangeArrowheads="1"/>
          </p:cNvSpPr>
          <p:nvPr/>
        </p:nvSpPr>
        <p:spPr bwMode="auto">
          <a:xfrm>
            <a:off x="539552" y="4999434"/>
            <a:ext cx="8229600" cy="949846"/>
          </a:xfrm>
          <a:prstGeom prst="rect">
            <a:avLst/>
          </a:prstGeom>
          <a:noFill/>
          <a:ln w="9525">
            <a:noFill/>
            <a:round/>
            <a:headEnd/>
            <a:tailEnd/>
          </a:ln>
        </p:spPr>
        <p:txBody>
          <a:bodyPr/>
          <a:lstStyle/>
          <a:p>
            <a:pPr algn="l"/>
            <a:r>
              <a:rPr lang="sv-SE" sz="2800" i="1" dirty="0" smtClean="0">
                <a:solidFill>
                  <a:schemeClr val="tx1"/>
                </a:solidFill>
              </a:rPr>
              <a:t>Valet är vårt, men det kommer att vara avgörande för livet på jorden i all framtid.</a:t>
            </a:r>
          </a:p>
          <a:p>
            <a:pPr marL="336550" indent="-336550" algn="l">
              <a:lnSpc>
                <a:spcPct val="90000"/>
              </a:lnSpc>
              <a:spcBef>
                <a:spcPts val="700"/>
              </a:spcBef>
              <a:buFont typeface="Arial" charset="0"/>
              <a:buChar char="•"/>
              <a:tabLst>
                <a:tab pos="336550" algn="l"/>
                <a:tab pos="784225" algn="l"/>
                <a:tab pos="1233488" algn="l"/>
                <a:tab pos="1682750" algn="l"/>
                <a:tab pos="2132013" algn="l"/>
                <a:tab pos="2581275" algn="l"/>
                <a:tab pos="3030538" algn="l"/>
                <a:tab pos="3479800" algn="l"/>
                <a:tab pos="3929063" algn="l"/>
                <a:tab pos="4378325" algn="l"/>
                <a:tab pos="4827588" algn="l"/>
                <a:tab pos="5276850" algn="l"/>
                <a:tab pos="5726113" algn="l"/>
                <a:tab pos="6175375" algn="l"/>
                <a:tab pos="6624638" algn="l"/>
                <a:tab pos="7073900" algn="l"/>
                <a:tab pos="7523163" algn="l"/>
                <a:tab pos="7972425" algn="l"/>
                <a:tab pos="8421688" algn="l"/>
                <a:tab pos="8870950" algn="l"/>
                <a:tab pos="9320213" algn="l"/>
              </a:tabLst>
            </a:pPr>
            <a:endParaRPr lang="en-US" sz="3200" i="1" dirty="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cstate="print"/>
          <a:srcRect/>
          <a:stretch>
            <a:fillRect/>
          </a:stretch>
        </p:blipFill>
        <p:spPr bwMode="auto">
          <a:xfrm>
            <a:off x="1475656" y="4005064"/>
            <a:ext cx="1678657" cy="2451120"/>
          </a:xfrm>
          <a:prstGeom prst="rect">
            <a:avLst/>
          </a:prstGeom>
          <a:noFill/>
          <a:ln w="9525">
            <a:noFill/>
            <a:round/>
            <a:headEnd/>
            <a:tailEnd/>
          </a:ln>
        </p:spPr>
      </p:pic>
      <p:sp>
        <p:nvSpPr>
          <p:cNvPr id="49155" name="Text Box 2"/>
          <p:cNvSpPr txBox="1">
            <a:spLocks noChangeArrowheads="1"/>
          </p:cNvSpPr>
          <p:nvPr/>
        </p:nvSpPr>
        <p:spPr bwMode="auto">
          <a:xfrm>
            <a:off x="3419872" y="3933056"/>
            <a:ext cx="4752528" cy="1080120"/>
          </a:xfrm>
          <a:prstGeom prst="rect">
            <a:avLst/>
          </a:prstGeom>
          <a:noFill/>
          <a:ln w="9525">
            <a:noFill/>
            <a:round/>
            <a:headEnd/>
            <a:tailEnd/>
          </a:ln>
        </p:spPr>
        <p:txBody>
          <a:bodyPr/>
          <a:lstStyle/>
          <a:p>
            <a: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dirty="0" err="1" smtClean="0">
                <a:solidFill>
                  <a:srgbClr val="000000"/>
                </a:solidFill>
              </a:rPr>
              <a:t>Alla</a:t>
            </a:r>
            <a:r>
              <a:rPr lang="en-US" sz="2000" dirty="0" smtClean="0">
                <a:solidFill>
                  <a:srgbClr val="000000"/>
                </a:solidFill>
              </a:rPr>
              <a:t> </a:t>
            </a:r>
            <a:r>
              <a:rPr lang="en-US" sz="2000" dirty="0" err="1" smtClean="0">
                <a:solidFill>
                  <a:srgbClr val="000000"/>
                </a:solidFill>
              </a:rPr>
              <a:t>böcker</a:t>
            </a:r>
            <a:r>
              <a:rPr lang="en-US" sz="2000" dirty="0" smtClean="0">
                <a:solidFill>
                  <a:srgbClr val="000000"/>
                </a:solidFill>
              </a:rPr>
              <a:t> </a:t>
            </a:r>
            <a:r>
              <a:rPr lang="en-US" sz="2000" dirty="0" err="1" smtClean="0">
                <a:solidFill>
                  <a:srgbClr val="000000"/>
                </a:solidFill>
              </a:rPr>
              <a:t>och</a:t>
            </a:r>
            <a:r>
              <a:rPr lang="en-US" sz="2000" dirty="0" smtClean="0">
                <a:solidFill>
                  <a:srgbClr val="000000"/>
                </a:solidFill>
              </a:rPr>
              <a:t> </a:t>
            </a:r>
            <a:r>
              <a:rPr lang="en-US" sz="2000" dirty="0" err="1" smtClean="0">
                <a:solidFill>
                  <a:srgbClr val="000000"/>
                </a:solidFill>
              </a:rPr>
              <a:t>rapporter</a:t>
            </a:r>
            <a:r>
              <a:rPr lang="en-US" sz="2000" dirty="0" smtClean="0">
                <a:solidFill>
                  <a:srgbClr val="000000"/>
                </a:solidFill>
              </a:rPr>
              <a:t> </a:t>
            </a:r>
            <a:r>
              <a:rPr lang="en-US" sz="2000" dirty="0" err="1" smtClean="0">
                <a:solidFill>
                  <a:srgbClr val="000000"/>
                </a:solidFill>
              </a:rPr>
              <a:t>från</a:t>
            </a:r>
            <a:r>
              <a:rPr lang="en-US" sz="2000" dirty="0" smtClean="0">
                <a:solidFill>
                  <a:srgbClr val="000000"/>
                </a:solidFill>
              </a:rPr>
              <a:t> </a:t>
            </a:r>
            <a:br>
              <a:rPr lang="en-US" sz="2000" dirty="0" smtClean="0">
                <a:solidFill>
                  <a:srgbClr val="000000"/>
                </a:solidFill>
              </a:rPr>
            </a:br>
            <a:r>
              <a:rPr lang="en-US" sz="2000" dirty="0" smtClean="0">
                <a:solidFill>
                  <a:srgbClr val="000000"/>
                </a:solidFill>
              </a:rPr>
              <a:t>Earth </a:t>
            </a:r>
            <a:r>
              <a:rPr lang="en-US" sz="2000" dirty="0">
                <a:solidFill>
                  <a:srgbClr val="000000"/>
                </a:solidFill>
              </a:rPr>
              <a:t>Policy Institute </a:t>
            </a:r>
            <a:r>
              <a:rPr lang="en-US" sz="2000" dirty="0" err="1" smtClean="0">
                <a:solidFill>
                  <a:srgbClr val="000000"/>
                </a:solidFill>
              </a:rPr>
              <a:t>kan</a:t>
            </a:r>
            <a:r>
              <a:rPr lang="en-US" sz="2000" dirty="0" smtClean="0">
                <a:solidFill>
                  <a:srgbClr val="000000"/>
                </a:solidFill>
              </a:rPr>
              <a:t> </a:t>
            </a:r>
            <a:r>
              <a:rPr lang="en-US" sz="2000" dirty="0" err="1" smtClean="0">
                <a:solidFill>
                  <a:srgbClr val="000000"/>
                </a:solidFill>
              </a:rPr>
              <a:t>nedladdas</a:t>
            </a:r>
            <a:r>
              <a:rPr lang="en-US" sz="2000" dirty="0" smtClean="0">
                <a:solidFill>
                  <a:srgbClr val="000000"/>
                </a:solidFill>
              </a:rPr>
              <a:t> </a:t>
            </a:r>
            <a:br>
              <a:rPr lang="en-US" sz="2000" dirty="0" smtClean="0">
                <a:solidFill>
                  <a:srgbClr val="000000"/>
                </a:solidFill>
              </a:rPr>
            </a:br>
            <a:r>
              <a:rPr lang="en-US" sz="2000" dirty="0" err="1" smtClean="0">
                <a:solidFill>
                  <a:srgbClr val="000000"/>
                </a:solidFill>
              </a:rPr>
              <a:t>fritt</a:t>
            </a:r>
            <a:r>
              <a:rPr lang="en-US" sz="2000" dirty="0" smtClean="0">
                <a:solidFill>
                  <a:srgbClr val="000000"/>
                </a:solidFill>
              </a:rPr>
              <a:t> </a:t>
            </a:r>
            <a:r>
              <a:rPr lang="en-US" sz="2000" dirty="0" err="1" smtClean="0">
                <a:solidFill>
                  <a:srgbClr val="000000"/>
                </a:solidFill>
              </a:rPr>
              <a:t>från</a:t>
            </a:r>
            <a:r>
              <a:rPr lang="en-US" sz="2000" dirty="0" smtClean="0">
                <a:solidFill>
                  <a:srgbClr val="000000"/>
                </a:solidFill>
              </a:rPr>
              <a:t> www.earthpolicy.org</a:t>
            </a:r>
            <a:endParaRPr lang="en-US" sz="2000" dirty="0">
              <a:solidFill>
                <a:srgbClr val="CCCCFF"/>
              </a:solidFill>
            </a:endParaRPr>
          </a:p>
        </p:txBody>
      </p:sp>
      <p:pic>
        <p:nvPicPr>
          <p:cNvPr id="49156" name="Picture 3"/>
          <p:cNvPicPr>
            <a:picLocks noChangeAspect="1" noChangeArrowheads="1"/>
          </p:cNvPicPr>
          <p:nvPr/>
        </p:nvPicPr>
        <p:blipFill>
          <a:blip r:embed="rId4" cstate="print"/>
          <a:srcRect/>
          <a:stretch>
            <a:fillRect/>
          </a:stretch>
        </p:blipFill>
        <p:spPr bwMode="auto">
          <a:xfrm>
            <a:off x="4355976" y="5085184"/>
            <a:ext cx="2719388" cy="850900"/>
          </a:xfrm>
          <a:prstGeom prst="rect">
            <a:avLst/>
          </a:prstGeom>
          <a:noFill/>
          <a:ln w="9525">
            <a:noFill/>
            <a:round/>
            <a:headEnd/>
            <a:tailEnd/>
          </a:ln>
        </p:spPr>
      </p:pic>
      <p:pic>
        <p:nvPicPr>
          <p:cNvPr id="5" name="Bildobjekt 4" descr="PB4_bild.png"/>
          <p:cNvPicPr>
            <a:picLocks noChangeAspect="1"/>
          </p:cNvPicPr>
          <p:nvPr/>
        </p:nvPicPr>
        <p:blipFill>
          <a:blip r:embed="rId5" cstate="print"/>
          <a:stretch>
            <a:fillRect/>
          </a:stretch>
        </p:blipFill>
        <p:spPr>
          <a:xfrm>
            <a:off x="755576" y="458670"/>
            <a:ext cx="1800200" cy="2610290"/>
          </a:xfrm>
          <a:prstGeom prst="rect">
            <a:avLst/>
          </a:prstGeom>
        </p:spPr>
      </p:pic>
      <p:sp>
        <p:nvSpPr>
          <p:cNvPr id="7" name="Rektangel 6"/>
          <p:cNvSpPr/>
          <p:nvPr/>
        </p:nvSpPr>
        <p:spPr>
          <a:xfrm>
            <a:off x="2771800" y="692696"/>
            <a:ext cx="5832648" cy="1200329"/>
          </a:xfrm>
          <a:prstGeom prst="rect">
            <a:avLst/>
          </a:prstGeom>
        </p:spPr>
        <p:txBody>
          <a:bodyPr wrap="square">
            <a:spAutoFit/>
          </a:bodyPr>
          <a:lstStyle/>
          <a:p>
            <a:r>
              <a:rPr lang="en-US" sz="2400" dirty="0" err="1" smtClean="0">
                <a:solidFill>
                  <a:schemeClr val="tx1"/>
                </a:solidFill>
              </a:rPr>
              <a:t>Svenska</a:t>
            </a:r>
            <a:r>
              <a:rPr lang="en-US" sz="2400" dirty="0" smtClean="0">
                <a:solidFill>
                  <a:schemeClr val="tx1"/>
                </a:solidFill>
              </a:rPr>
              <a:t> </a:t>
            </a:r>
            <a:r>
              <a:rPr lang="en-US" sz="2400" dirty="0" err="1" smtClean="0">
                <a:solidFill>
                  <a:schemeClr val="tx1"/>
                </a:solidFill>
              </a:rPr>
              <a:t>översättningar</a:t>
            </a:r>
            <a:r>
              <a:rPr lang="en-US" sz="2400" dirty="0" smtClean="0">
                <a:solidFill>
                  <a:schemeClr val="tx1"/>
                </a:solidFill>
              </a:rPr>
              <a:t> </a:t>
            </a:r>
            <a:r>
              <a:rPr lang="en-US" sz="2400" dirty="0" err="1" smtClean="0">
                <a:solidFill>
                  <a:schemeClr val="tx1"/>
                </a:solidFill>
              </a:rPr>
              <a:t>av</a:t>
            </a:r>
            <a:r>
              <a:rPr lang="en-US" sz="2400" dirty="0" smtClean="0">
                <a:solidFill>
                  <a:schemeClr val="tx1"/>
                </a:solidFill>
              </a:rPr>
              <a:t> Plan B 2 – 4  </a:t>
            </a:r>
            <a:r>
              <a:rPr lang="en-US" sz="2400" dirty="0" err="1" smtClean="0">
                <a:solidFill>
                  <a:schemeClr val="tx1"/>
                </a:solidFill>
              </a:rPr>
              <a:t>kan</a:t>
            </a:r>
            <a:r>
              <a:rPr lang="en-US" sz="2400" dirty="0" smtClean="0">
                <a:solidFill>
                  <a:schemeClr val="tx1"/>
                </a:solidFill>
              </a:rPr>
              <a:t> </a:t>
            </a:r>
            <a:r>
              <a:rPr lang="en-US" sz="2400" dirty="0" err="1" smtClean="0">
                <a:solidFill>
                  <a:schemeClr val="tx1"/>
                </a:solidFill>
              </a:rPr>
              <a:t>laddas</a:t>
            </a:r>
            <a:r>
              <a:rPr lang="en-US" sz="2400" dirty="0" smtClean="0">
                <a:solidFill>
                  <a:schemeClr val="tx1"/>
                </a:solidFill>
              </a:rPr>
              <a:t> </a:t>
            </a:r>
            <a:r>
              <a:rPr lang="en-US" sz="2400" dirty="0" err="1" smtClean="0">
                <a:solidFill>
                  <a:schemeClr val="tx1"/>
                </a:solidFill>
              </a:rPr>
              <a:t>ner</a:t>
            </a:r>
            <a:r>
              <a:rPr lang="en-US" sz="2400" dirty="0" smtClean="0">
                <a:solidFill>
                  <a:schemeClr val="tx1"/>
                </a:solidFill>
              </a:rPr>
              <a:t> </a:t>
            </a:r>
            <a:r>
              <a:rPr lang="en-US" sz="2400" dirty="0" err="1" smtClean="0">
                <a:solidFill>
                  <a:schemeClr val="tx1"/>
                </a:solidFill>
              </a:rPr>
              <a:t>fritt</a:t>
            </a:r>
            <a:r>
              <a:rPr lang="en-US" sz="2400" dirty="0" smtClean="0">
                <a:solidFill>
                  <a:schemeClr val="tx1"/>
                </a:solidFill>
              </a:rPr>
              <a:t> </a:t>
            </a:r>
            <a:r>
              <a:rPr lang="en-US" sz="2400" dirty="0" err="1" smtClean="0">
                <a:solidFill>
                  <a:schemeClr val="tx1"/>
                </a:solidFill>
              </a:rPr>
              <a:t>från</a:t>
            </a:r>
            <a:r>
              <a:rPr lang="en-US" sz="2400" dirty="0" smtClean="0">
                <a:solidFill>
                  <a:schemeClr val="tx1"/>
                </a:solidFill>
              </a:rPr>
              <a:t> </a:t>
            </a:r>
            <a:r>
              <a:rPr lang="en-US" sz="2400" dirty="0" err="1" smtClean="0">
                <a:solidFill>
                  <a:schemeClr val="tx1"/>
                </a:solidFill>
              </a:rPr>
              <a:t>vår</a:t>
            </a:r>
            <a:r>
              <a:rPr lang="en-US" sz="2400" dirty="0" smtClean="0">
                <a:solidFill>
                  <a:schemeClr val="tx1"/>
                </a:solidFill>
              </a:rPr>
              <a:t> </a:t>
            </a:r>
            <a:r>
              <a:rPr lang="en-US" sz="2400" dirty="0" err="1" smtClean="0">
                <a:solidFill>
                  <a:schemeClr val="tx1"/>
                </a:solidFill>
              </a:rPr>
              <a:t>webbplats</a:t>
            </a:r>
            <a:r>
              <a:rPr lang="en-US" sz="2400" dirty="0" smtClean="0">
                <a:solidFill>
                  <a:schemeClr val="tx1"/>
                </a:solidFill>
              </a:rPr>
              <a:t> www.svenskaplanb.se </a:t>
            </a:r>
            <a:endParaRPr lang="sv-SE" sz="2400" dirty="0">
              <a:solidFill>
                <a:schemeClr val="tx1"/>
              </a:solidFill>
            </a:endParaRPr>
          </a:p>
        </p:txBody>
      </p:sp>
      <p:sp>
        <p:nvSpPr>
          <p:cNvPr id="8" name="Text Box 2"/>
          <p:cNvSpPr txBox="1">
            <a:spLocks noChangeArrowheads="1"/>
          </p:cNvSpPr>
          <p:nvPr/>
        </p:nvSpPr>
        <p:spPr bwMode="auto">
          <a:xfrm>
            <a:off x="3851920" y="6165304"/>
            <a:ext cx="3672408" cy="504056"/>
          </a:xfrm>
          <a:prstGeom prst="rect">
            <a:avLst/>
          </a:prstGeom>
          <a:noFill/>
          <a:ln w="9525">
            <a:noFill/>
            <a:round/>
            <a:headEnd/>
            <a:tailEnd/>
          </a:ln>
        </p:spPr>
        <p:txBody>
          <a:bodyPr/>
          <a:lstStyle/>
          <a:p>
            <a:pPr>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400" dirty="0" err="1" smtClean="0">
                <a:solidFill>
                  <a:srgbClr val="000000"/>
                </a:solidFill>
              </a:rPr>
              <a:t>Presentationen</a:t>
            </a:r>
            <a:r>
              <a:rPr lang="en-US" sz="1400" dirty="0" smtClean="0">
                <a:solidFill>
                  <a:srgbClr val="000000"/>
                </a:solidFill>
              </a:rPr>
              <a:t> </a:t>
            </a:r>
            <a:r>
              <a:rPr lang="en-US" sz="1400" dirty="0" err="1" smtClean="0">
                <a:solidFill>
                  <a:srgbClr val="000000"/>
                </a:solidFill>
              </a:rPr>
              <a:t>översatt</a:t>
            </a:r>
            <a:r>
              <a:rPr lang="en-US" sz="1400" dirty="0" smtClean="0">
                <a:solidFill>
                  <a:srgbClr val="000000"/>
                </a:solidFill>
              </a:rPr>
              <a:t> </a:t>
            </a:r>
            <a:r>
              <a:rPr lang="en-US" sz="1400" dirty="0" err="1" smtClean="0">
                <a:solidFill>
                  <a:srgbClr val="000000"/>
                </a:solidFill>
              </a:rPr>
              <a:t>och</a:t>
            </a:r>
            <a:r>
              <a:rPr lang="en-US" sz="1400" dirty="0" smtClean="0">
                <a:solidFill>
                  <a:srgbClr val="000000"/>
                </a:solidFill>
              </a:rPr>
              <a:t> </a:t>
            </a:r>
            <a:r>
              <a:rPr lang="en-US" sz="1400" dirty="0" err="1" smtClean="0">
                <a:solidFill>
                  <a:srgbClr val="000000"/>
                </a:solidFill>
              </a:rPr>
              <a:t>redigerad</a:t>
            </a:r>
            <a:r>
              <a:rPr lang="en-US" sz="1400" dirty="0" smtClean="0">
                <a:solidFill>
                  <a:srgbClr val="000000"/>
                </a:solidFill>
              </a:rPr>
              <a:t> </a:t>
            </a:r>
            <a:r>
              <a:rPr lang="en-US" sz="1400" dirty="0" err="1" smtClean="0">
                <a:solidFill>
                  <a:srgbClr val="000000"/>
                </a:solidFill>
              </a:rPr>
              <a:t>av</a:t>
            </a:r>
            <a:r>
              <a:rPr lang="en-US" sz="1400" dirty="0" smtClean="0">
                <a:solidFill>
                  <a:srgbClr val="000000"/>
                </a:solidFill>
              </a:rPr>
              <a:t> Doris </a:t>
            </a:r>
            <a:r>
              <a:rPr lang="en-US" sz="1400" dirty="0" err="1" smtClean="0">
                <a:solidFill>
                  <a:srgbClr val="000000"/>
                </a:solidFill>
              </a:rPr>
              <a:t>Norrgård</a:t>
            </a:r>
            <a:r>
              <a:rPr lang="en-US" sz="1400" dirty="0" smtClean="0">
                <a:solidFill>
                  <a:srgbClr val="000000"/>
                </a:solidFill>
              </a:rPr>
              <a:t> </a:t>
            </a:r>
            <a:r>
              <a:rPr lang="en-US" sz="1400" dirty="0" err="1" smtClean="0">
                <a:solidFill>
                  <a:srgbClr val="000000"/>
                </a:solidFill>
              </a:rPr>
              <a:t>Almström</a:t>
            </a:r>
            <a:r>
              <a:rPr lang="en-US" sz="1400" dirty="0" smtClean="0">
                <a:solidFill>
                  <a:srgbClr val="000000"/>
                </a:solidFill>
              </a:rPr>
              <a:t> </a:t>
            </a:r>
            <a:r>
              <a:rPr lang="en-US" sz="1400" dirty="0" err="1" smtClean="0">
                <a:solidFill>
                  <a:srgbClr val="000000"/>
                </a:solidFill>
              </a:rPr>
              <a:t>och</a:t>
            </a:r>
            <a:r>
              <a:rPr lang="en-US" sz="1400" dirty="0" smtClean="0">
                <a:solidFill>
                  <a:srgbClr val="000000"/>
                </a:solidFill>
              </a:rPr>
              <a:t> Lars </a:t>
            </a:r>
            <a:r>
              <a:rPr lang="en-US" sz="1400" dirty="0" err="1" smtClean="0">
                <a:solidFill>
                  <a:srgbClr val="000000"/>
                </a:solidFill>
              </a:rPr>
              <a:t>Almström</a:t>
            </a:r>
            <a:endParaRPr lang="en-US" sz="1400" dirty="0">
              <a:solidFill>
                <a:srgbClr val="CCCC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66013" y="260648"/>
            <a:ext cx="6179064" cy="584775"/>
          </a:xfrm>
          <a:prstGeom prst="rect">
            <a:avLst/>
          </a:prstGeom>
          <a:noFill/>
        </p:spPr>
        <p:txBody>
          <a:bodyPr wrap="none" rtlCol="0">
            <a:spAutoFit/>
          </a:bodyPr>
          <a:lstStyle/>
          <a:p>
            <a:pPr algn="l"/>
            <a:r>
              <a:rPr lang="sv-SE" sz="3200" dirty="0" smtClean="0">
                <a:solidFill>
                  <a:schemeClr val="tx1"/>
                </a:solidFill>
              </a:rPr>
              <a:t>Tre modeller för social förändring</a:t>
            </a:r>
          </a:p>
        </p:txBody>
      </p:sp>
      <p:sp>
        <p:nvSpPr>
          <p:cNvPr id="3" name="textruta 2"/>
          <p:cNvSpPr txBox="1"/>
          <p:nvPr/>
        </p:nvSpPr>
        <p:spPr>
          <a:xfrm>
            <a:off x="338023" y="1124744"/>
            <a:ext cx="8626466" cy="1200329"/>
          </a:xfrm>
          <a:prstGeom prst="rect">
            <a:avLst/>
          </a:prstGeom>
          <a:noFill/>
        </p:spPr>
        <p:txBody>
          <a:bodyPr wrap="square" rtlCol="0">
            <a:spAutoFit/>
          </a:bodyPr>
          <a:lstStyle/>
          <a:p>
            <a:pPr algn="l"/>
            <a:r>
              <a:rPr lang="sv-SE" sz="2400" dirty="0" smtClean="0">
                <a:solidFill>
                  <a:schemeClr val="tx1"/>
                </a:solidFill>
              </a:rPr>
              <a:t>Katastrofmodellen</a:t>
            </a:r>
            <a:br>
              <a:rPr lang="sv-SE" sz="2400" dirty="0" smtClean="0">
                <a:solidFill>
                  <a:schemeClr val="tx1"/>
                </a:solidFill>
              </a:rPr>
            </a:br>
            <a:r>
              <a:rPr lang="sv-SE" sz="2400" dirty="0" smtClean="0">
                <a:solidFill>
                  <a:schemeClr val="tx1"/>
                </a:solidFill>
              </a:rPr>
              <a:t>Invänta en sådan katastrof som får </a:t>
            </a:r>
            <a:r>
              <a:rPr lang="sv-SE" sz="2400" i="1" u="sng" dirty="0" smtClean="0">
                <a:solidFill>
                  <a:schemeClr val="tx1"/>
                </a:solidFill>
              </a:rPr>
              <a:t>alla</a:t>
            </a:r>
            <a:r>
              <a:rPr lang="sv-SE" sz="2400" dirty="0" smtClean="0">
                <a:solidFill>
                  <a:schemeClr val="tx1"/>
                </a:solidFill>
              </a:rPr>
              <a:t> att förstå att nu är det farligt. Den har nackdelen att det då också kan vara försent.</a:t>
            </a:r>
          </a:p>
        </p:txBody>
      </p:sp>
      <p:sp>
        <p:nvSpPr>
          <p:cNvPr id="4" name="textruta 3"/>
          <p:cNvSpPr txBox="1"/>
          <p:nvPr/>
        </p:nvSpPr>
        <p:spPr>
          <a:xfrm>
            <a:off x="345329" y="2420888"/>
            <a:ext cx="7476727" cy="1569660"/>
          </a:xfrm>
          <a:prstGeom prst="rect">
            <a:avLst/>
          </a:prstGeom>
          <a:noFill/>
        </p:spPr>
        <p:txBody>
          <a:bodyPr wrap="none" rtlCol="0">
            <a:spAutoFit/>
          </a:bodyPr>
          <a:lstStyle/>
          <a:p>
            <a:pPr algn="l"/>
            <a:r>
              <a:rPr lang="sv-SE" sz="2400" dirty="0" smtClean="0">
                <a:solidFill>
                  <a:schemeClr val="tx1"/>
                </a:solidFill>
              </a:rPr>
              <a:t>Berlinmursmodellen</a:t>
            </a:r>
            <a:br>
              <a:rPr lang="sv-SE" sz="2400" dirty="0" smtClean="0">
                <a:solidFill>
                  <a:schemeClr val="tx1"/>
                </a:solidFill>
              </a:rPr>
            </a:br>
            <a:r>
              <a:rPr lang="sv-SE" sz="2400" dirty="0" smtClean="0">
                <a:solidFill>
                  <a:schemeClr val="tx1"/>
                </a:solidFill>
              </a:rPr>
              <a:t>Låt opinionen sakta växa utom synhåll för överheten, </a:t>
            </a:r>
            <a:br>
              <a:rPr lang="sv-SE" sz="2400" dirty="0" smtClean="0">
                <a:solidFill>
                  <a:schemeClr val="tx1"/>
                </a:solidFill>
              </a:rPr>
            </a:br>
            <a:r>
              <a:rPr lang="sv-SE" sz="2400" dirty="0" smtClean="0">
                <a:solidFill>
                  <a:schemeClr val="tx1"/>
                </a:solidFill>
              </a:rPr>
              <a:t>för att sedan åstadkomma stora förändringar.</a:t>
            </a:r>
          </a:p>
          <a:p>
            <a:pPr algn="l"/>
            <a:r>
              <a:rPr lang="sv-SE" sz="2400" dirty="0" smtClean="0">
                <a:solidFill>
                  <a:schemeClr val="tx1"/>
                </a:solidFill>
              </a:rPr>
              <a:t>Nackdel: både osäker och långsam.</a:t>
            </a:r>
          </a:p>
        </p:txBody>
      </p:sp>
      <p:sp>
        <p:nvSpPr>
          <p:cNvPr id="5" name="textruta 4"/>
          <p:cNvSpPr txBox="1"/>
          <p:nvPr/>
        </p:nvSpPr>
        <p:spPr>
          <a:xfrm>
            <a:off x="363924" y="4221088"/>
            <a:ext cx="8076250" cy="3046988"/>
          </a:xfrm>
          <a:prstGeom prst="rect">
            <a:avLst/>
          </a:prstGeom>
          <a:noFill/>
        </p:spPr>
        <p:txBody>
          <a:bodyPr wrap="square" rtlCol="0">
            <a:spAutoFit/>
          </a:bodyPr>
          <a:lstStyle/>
          <a:p>
            <a:pPr algn="l"/>
            <a:r>
              <a:rPr lang="sv-SE" sz="2400" dirty="0" err="1" smtClean="0">
                <a:solidFill>
                  <a:schemeClr val="tx1"/>
                </a:solidFill>
              </a:rPr>
              <a:t>Tårtbottensmodellen</a:t>
            </a:r>
            <a:endParaRPr lang="sv-SE" sz="2400" dirty="0" smtClean="0">
              <a:solidFill>
                <a:schemeClr val="tx1"/>
              </a:solidFill>
            </a:endParaRPr>
          </a:p>
          <a:p>
            <a:pPr algn="l"/>
            <a:r>
              <a:rPr lang="sv-SE" sz="2400" dirty="0" smtClean="0">
                <a:solidFill>
                  <a:schemeClr val="tx1"/>
                </a:solidFill>
              </a:rPr>
              <a:t>Bearbeta opinionen ihärdigt både uppifrån och nedifrån. Uppifrån: med ständigt nya forskningsresultat. </a:t>
            </a:r>
            <a:br>
              <a:rPr lang="sv-SE" sz="2400" dirty="0" smtClean="0">
                <a:solidFill>
                  <a:schemeClr val="tx1"/>
                </a:solidFill>
              </a:rPr>
            </a:br>
            <a:r>
              <a:rPr lang="sv-SE" sz="2400" dirty="0" smtClean="0">
                <a:solidFill>
                  <a:schemeClr val="tx1"/>
                </a:solidFill>
              </a:rPr>
              <a:t>Nedifrån: med återkommande krav på politisk handling. </a:t>
            </a:r>
            <a:br>
              <a:rPr lang="sv-SE" sz="2400" dirty="0" smtClean="0">
                <a:solidFill>
                  <a:schemeClr val="tx1"/>
                </a:solidFill>
              </a:rPr>
            </a:br>
            <a:r>
              <a:rPr lang="sv-SE" sz="2400" dirty="0" smtClean="0">
                <a:solidFill>
                  <a:schemeClr val="tx1"/>
                </a:solidFill>
              </a:rPr>
              <a:t>Denna modell fungerade bra i </a:t>
            </a:r>
            <a:r>
              <a:rPr lang="sv-SE" sz="2400" dirty="0" err="1" smtClean="0">
                <a:solidFill>
                  <a:schemeClr val="tx1"/>
                </a:solidFill>
              </a:rPr>
              <a:t>anti-rökkampanjen</a:t>
            </a:r>
            <a:r>
              <a:rPr lang="sv-SE" sz="2400" dirty="0" smtClean="0">
                <a:solidFill>
                  <a:schemeClr val="tx1"/>
                </a:solidFill>
              </a:rPr>
              <a:t>.</a:t>
            </a:r>
          </a:p>
          <a:p>
            <a:pPr algn="l"/>
            <a:r>
              <a:rPr lang="sv-SE" sz="2400" dirty="0" smtClean="0">
                <a:solidFill>
                  <a:schemeClr val="tx1"/>
                </a:solidFill>
              </a:rPr>
              <a:t>Fördel: den ger hopp och den ger oss alla en viktig roll.</a:t>
            </a:r>
          </a:p>
          <a:p>
            <a:pPr algn="l"/>
            <a:r>
              <a:rPr lang="sv-SE" sz="2400" dirty="0" smtClean="0">
                <a:solidFill>
                  <a:schemeClr val="tx1"/>
                </a:solidFill>
              </a:rPr>
              <a:t/>
            </a:r>
            <a:br>
              <a:rPr lang="sv-SE" sz="2400" dirty="0" smtClean="0">
                <a:solidFill>
                  <a:schemeClr val="tx1"/>
                </a:solidFill>
              </a:rPr>
            </a:br>
            <a:endParaRPr lang="sv-SE"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p:spPr>
      </p:pic>
      <p:sp>
        <p:nvSpPr>
          <p:cNvPr id="25603" name="Text Box 2"/>
          <p:cNvSpPr txBox="1">
            <a:spLocks noChangeArrowheads="1"/>
          </p:cNvSpPr>
          <p:nvPr/>
        </p:nvSpPr>
        <p:spPr bwMode="auto">
          <a:xfrm>
            <a:off x="457200" y="274638"/>
            <a:ext cx="8229600" cy="1143000"/>
          </a:xfrm>
          <a:prstGeom prst="rect">
            <a:avLst/>
          </a:prstGeom>
          <a:noFill/>
          <a:ln w="9525">
            <a:noFill/>
            <a:round/>
            <a:headEnd/>
            <a:tailEnd/>
          </a:ln>
        </p:spPr>
        <p:txBody>
          <a:bodyPr anchor="ct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4400">
                <a:solidFill>
                  <a:srgbClr val="FFFFFF"/>
                </a:solidFill>
              </a:rPr>
              <a:t>Plan B har fyra mål</a:t>
            </a:r>
          </a:p>
        </p:txBody>
      </p:sp>
      <p:sp>
        <p:nvSpPr>
          <p:cNvPr id="26627" name="Rectangle 3"/>
          <p:cNvSpPr>
            <a:spLocks noChangeArrowheads="1"/>
          </p:cNvSpPr>
          <p:nvPr/>
        </p:nvSpPr>
        <p:spPr bwMode="auto">
          <a:xfrm>
            <a:off x="420688" y="1497012"/>
            <a:ext cx="8142287" cy="3444155"/>
          </a:xfrm>
          <a:prstGeom prst="rect">
            <a:avLst/>
          </a:prstGeom>
          <a:solidFill>
            <a:srgbClr val="FFFFFF">
              <a:alpha val="89803"/>
            </a:srgbClr>
          </a:solidFill>
          <a:ln w="9525">
            <a:noFill/>
            <a:round/>
            <a:headEnd/>
            <a:tailEnd/>
          </a:ln>
        </p:spPr>
        <p:txBody>
          <a:bodyPr wrap="none" anchor="ctr"/>
          <a:lstStyle/>
          <a:p>
            <a:endParaRPr lang="sv-SE"/>
          </a:p>
        </p:txBody>
      </p:sp>
      <p:sp>
        <p:nvSpPr>
          <p:cNvPr id="26628" name="Text Box 4"/>
          <p:cNvSpPr txBox="1">
            <a:spLocks noChangeArrowheads="1"/>
          </p:cNvSpPr>
          <p:nvPr/>
        </p:nvSpPr>
        <p:spPr bwMode="auto">
          <a:xfrm>
            <a:off x="457200" y="1600201"/>
            <a:ext cx="8229600" cy="748680"/>
          </a:xfrm>
          <a:prstGeom prst="rect">
            <a:avLst/>
          </a:prstGeom>
          <a:noFill/>
          <a:ln w="9525">
            <a:noFill/>
            <a:round/>
            <a:headEnd/>
            <a:tailEnd/>
          </a:ln>
        </p:spPr>
        <p:txBody>
          <a:bodyPr/>
          <a:lstStyle/>
          <a:p>
            <a:pPr marL="603250" indent="-603250" algn="l">
              <a:spcBef>
                <a:spcPts val="800"/>
              </a:spcBef>
              <a:buFont typeface="Times New Roman" pitchFamily="16" charset="0"/>
              <a:buAutoNum type="arabicPeriod"/>
              <a:tabLst>
                <a:tab pos="603250" algn="l"/>
                <a:tab pos="1050925" algn="l"/>
                <a:tab pos="1500188" algn="l"/>
                <a:tab pos="1949450" algn="l"/>
                <a:tab pos="2398713" algn="l"/>
                <a:tab pos="2847975" algn="l"/>
                <a:tab pos="3297238" algn="l"/>
                <a:tab pos="3746500" algn="l"/>
                <a:tab pos="4195763" algn="l"/>
                <a:tab pos="4645025" algn="l"/>
                <a:tab pos="5094288" algn="l"/>
                <a:tab pos="5543550" algn="l"/>
                <a:tab pos="5992813" algn="l"/>
                <a:tab pos="6442075" algn="l"/>
                <a:tab pos="6891338" algn="l"/>
                <a:tab pos="7340600" algn="l"/>
                <a:tab pos="7789863" algn="l"/>
                <a:tab pos="8239125" algn="l"/>
                <a:tab pos="8688388" algn="l"/>
                <a:tab pos="9137650" algn="l"/>
                <a:tab pos="9586913" algn="l"/>
              </a:tabLst>
            </a:pPr>
            <a:r>
              <a:rPr lang="en-US" sz="3200" dirty="0" err="1">
                <a:solidFill>
                  <a:srgbClr val="000000"/>
                </a:solidFill>
              </a:rPr>
              <a:t>Stabilisera</a:t>
            </a:r>
            <a:r>
              <a:rPr lang="en-US" sz="3200" dirty="0">
                <a:solidFill>
                  <a:srgbClr val="000000"/>
                </a:solidFill>
              </a:rPr>
              <a:t> </a:t>
            </a:r>
            <a:r>
              <a:rPr lang="en-US" sz="3200" dirty="0" err="1" smtClean="0">
                <a:solidFill>
                  <a:srgbClr val="000000"/>
                </a:solidFill>
              </a:rPr>
              <a:t>folkmängden</a:t>
            </a:r>
            <a:r>
              <a:rPr lang="en-US" sz="3200" dirty="0" smtClean="0">
                <a:solidFill>
                  <a:srgbClr val="000000"/>
                </a:solidFill>
              </a:rPr>
              <a:t>.</a:t>
            </a:r>
            <a:endParaRPr lang="en-US" sz="3200" dirty="0">
              <a:solidFill>
                <a:srgbClr val="000000"/>
              </a:solidFill>
            </a:endParaRPr>
          </a:p>
        </p:txBody>
      </p:sp>
      <p:sp>
        <p:nvSpPr>
          <p:cNvPr id="25606" name="Line 5"/>
          <p:cNvSpPr>
            <a:spLocks noChangeShapeType="1"/>
          </p:cNvSpPr>
          <p:nvPr/>
        </p:nvSpPr>
        <p:spPr bwMode="auto">
          <a:xfrm>
            <a:off x="914400" y="1219200"/>
            <a:ext cx="8229600" cy="1588"/>
          </a:xfrm>
          <a:prstGeom prst="line">
            <a:avLst/>
          </a:prstGeom>
          <a:noFill/>
          <a:ln w="38160">
            <a:solidFill>
              <a:srgbClr val="FFFFFF"/>
            </a:solidFill>
            <a:miter lim="800000"/>
            <a:headEnd/>
            <a:tailEnd/>
          </a:ln>
        </p:spPr>
        <p:txBody>
          <a:bodyPr/>
          <a:lstStyle/>
          <a:p>
            <a:endParaRPr lang="sv-SE"/>
          </a:p>
        </p:txBody>
      </p:sp>
      <p:sp>
        <p:nvSpPr>
          <p:cNvPr id="25607" name="Text Box 6"/>
          <p:cNvSpPr txBox="1">
            <a:spLocks noChangeArrowheads="1"/>
          </p:cNvSpPr>
          <p:nvPr/>
        </p:nvSpPr>
        <p:spPr bwMode="auto">
          <a:xfrm>
            <a:off x="6650038" y="6491288"/>
            <a:ext cx="2493962" cy="231775"/>
          </a:xfrm>
          <a:prstGeom prst="rect">
            <a:avLst/>
          </a:prstGeom>
          <a:noFill/>
          <a:ln w="9525">
            <a:noFill/>
            <a:round/>
            <a:headEnd/>
            <a:tailEnd/>
          </a:ln>
        </p:spPr>
        <p:txBody>
          <a:bodyPr lIns="90000" tIns="46800" rIns="90000" bIns="46800">
            <a:spAutoFit/>
          </a:bodyPr>
          <a:lstStyle/>
          <a:p>
            <a:pPr>
              <a:spcBef>
                <a:spcPts val="563"/>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900" i="1">
                <a:solidFill>
                  <a:srgbClr val="000000"/>
                </a:solidFill>
              </a:rPr>
              <a:t>Photo Credit: iStockPhoto / Joe Gough</a:t>
            </a:r>
          </a:p>
        </p:txBody>
      </p:sp>
      <p:sp>
        <p:nvSpPr>
          <p:cNvPr id="8" name="Text Box 4"/>
          <p:cNvSpPr txBox="1">
            <a:spLocks noChangeArrowheads="1"/>
          </p:cNvSpPr>
          <p:nvPr/>
        </p:nvSpPr>
        <p:spPr bwMode="auto">
          <a:xfrm>
            <a:off x="467544" y="2276872"/>
            <a:ext cx="8229600" cy="720080"/>
          </a:xfrm>
          <a:prstGeom prst="rect">
            <a:avLst/>
          </a:prstGeom>
          <a:noFill/>
          <a:ln w="9525">
            <a:noFill/>
            <a:round/>
            <a:headEnd/>
            <a:tailEnd/>
          </a:ln>
        </p:spPr>
        <p:txBody>
          <a:bodyPr/>
          <a:lstStyle/>
          <a:p>
            <a:pPr marL="603250" indent="-603250" algn="l">
              <a:spcBef>
                <a:spcPts val="800"/>
              </a:spcBef>
              <a:buFont typeface="+mj-lt"/>
              <a:buAutoNum type="arabicPeriod" startAt="2"/>
              <a:tabLst>
                <a:tab pos="603250" algn="l"/>
                <a:tab pos="1050925" algn="l"/>
                <a:tab pos="1500188" algn="l"/>
                <a:tab pos="1949450" algn="l"/>
                <a:tab pos="2398713" algn="l"/>
                <a:tab pos="2847975" algn="l"/>
                <a:tab pos="3297238" algn="l"/>
                <a:tab pos="3746500" algn="l"/>
                <a:tab pos="4195763" algn="l"/>
                <a:tab pos="4645025" algn="l"/>
                <a:tab pos="5094288" algn="l"/>
                <a:tab pos="5543550" algn="l"/>
                <a:tab pos="5992813" algn="l"/>
                <a:tab pos="6442075" algn="l"/>
                <a:tab pos="6891338" algn="l"/>
                <a:tab pos="7340600" algn="l"/>
                <a:tab pos="7789863" algn="l"/>
                <a:tab pos="8239125" algn="l"/>
                <a:tab pos="8688388" algn="l"/>
                <a:tab pos="9137650" algn="l"/>
                <a:tab pos="9586913" algn="l"/>
              </a:tabLst>
            </a:pPr>
            <a:r>
              <a:rPr lang="en-US" sz="3200" dirty="0" err="1" smtClean="0">
                <a:solidFill>
                  <a:srgbClr val="000000"/>
                </a:solidFill>
              </a:rPr>
              <a:t>Utrota</a:t>
            </a:r>
            <a:r>
              <a:rPr lang="en-US" sz="3200" dirty="0" smtClean="0">
                <a:solidFill>
                  <a:srgbClr val="000000"/>
                </a:solidFill>
              </a:rPr>
              <a:t> </a:t>
            </a:r>
            <a:r>
              <a:rPr lang="en-US" sz="3200" dirty="0" err="1" smtClean="0">
                <a:solidFill>
                  <a:srgbClr val="000000"/>
                </a:solidFill>
              </a:rPr>
              <a:t>fattigdomen</a:t>
            </a:r>
            <a:r>
              <a:rPr lang="en-US" sz="3200" dirty="0" smtClean="0">
                <a:solidFill>
                  <a:srgbClr val="000000"/>
                </a:solidFill>
              </a:rPr>
              <a:t>.</a:t>
            </a:r>
            <a:endParaRPr lang="en-US" sz="3200" dirty="0">
              <a:solidFill>
                <a:srgbClr val="000000"/>
              </a:solidFill>
            </a:endParaRPr>
          </a:p>
        </p:txBody>
      </p:sp>
      <p:sp>
        <p:nvSpPr>
          <p:cNvPr id="9" name="Text Box 4"/>
          <p:cNvSpPr txBox="1">
            <a:spLocks noChangeArrowheads="1"/>
          </p:cNvSpPr>
          <p:nvPr/>
        </p:nvSpPr>
        <p:spPr bwMode="auto">
          <a:xfrm>
            <a:off x="467544" y="2935485"/>
            <a:ext cx="8229600" cy="1069579"/>
          </a:xfrm>
          <a:prstGeom prst="rect">
            <a:avLst/>
          </a:prstGeom>
          <a:noFill/>
          <a:ln w="9525">
            <a:noFill/>
            <a:round/>
            <a:headEnd/>
            <a:tailEnd/>
          </a:ln>
        </p:spPr>
        <p:txBody>
          <a:bodyPr/>
          <a:lstStyle/>
          <a:p>
            <a:pPr marL="603250" indent="-603250" algn="l">
              <a:spcBef>
                <a:spcPts val="800"/>
              </a:spcBef>
              <a:buFont typeface="+mj-lt"/>
              <a:buAutoNum type="arabicPeriod" startAt="3"/>
              <a:tabLst>
                <a:tab pos="603250" algn="l"/>
                <a:tab pos="1050925" algn="l"/>
                <a:tab pos="1500188" algn="l"/>
                <a:tab pos="1949450" algn="l"/>
                <a:tab pos="2398713" algn="l"/>
                <a:tab pos="2847975" algn="l"/>
                <a:tab pos="3297238" algn="l"/>
                <a:tab pos="3746500" algn="l"/>
                <a:tab pos="4195763" algn="l"/>
                <a:tab pos="4645025" algn="l"/>
                <a:tab pos="5094288" algn="l"/>
                <a:tab pos="5543550" algn="l"/>
                <a:tab pos="5992813" algn="l"/>
                <a:tab pos="6442075" algn="l"/>
                <a:tab pos="6891338" algn="l"/>
                <a:tab pos="7340600" algn="l"/>
                <a:tab pos="7789863" algn="l"/>
                <a:tab pos="8239125" algn="l"/>
                <a:tab pos="8688388" algn="l"/>
                <a:tab pos="9137650" algn="l"/>
                <a:tab pos="9586913" algn="l"/>
              </a:tabLst>
            </a:pPr>
            <a:r>
              <a:rPr lang="en-US" sz="3200" dirty="0" err="1" smtClean="0">
                <a:solidFill>
                  <a:srgbClr val="000000"/>
                </a:solidFill>
              </a:rPr>
              <a:t>Återställa</a:t>
            </a:r>
            <a:r>
              <a:rPr lang="en-US" sz="3200" dirty="0" smtClean="0">
                <a:solidFill>
                  <a:srgbClr val="000000"/>
                </a:solidFill>
              </a:rPr>
              <a:t> </a:t>
            </a:r>
            <a:r>
              <a:rPr lang="en-US" sz="3200" dirty="0" err="1">
                <a:solidFill>
                  <a:srgbClr val="000000"/>
                </a:solidFill>
              </a:rPr>
              <a:t>jordens</a:t>
            </a:r>
            <a:r>
              <a:rPr lang="en-US" sz="3200" dirty="0">
                <a:solidFill>
                  <a:srgbClr val="000000"/>
                </a:solidFill>
              </a:rPr>
              <a:t> </a:t>
            </a:r>
            <a:r>
              <a:rPr lang="en-US" sz="3200" dirty="0" err="1">
                <a:solidFill>
                  <a:srgbClr val="000000"/>
                </a:solidFill>
              </a:rPr>
              <a:t>ekologiska</a:t>
            </a:r>
            <a:r>
              <a:rPr lang="en-US" sz="3200" dirty="0">
                <a:solidFill>
                  <a:srgbClr val="000000"/>
                </a:solidFill>
              </a:rPr>
              <a:t> system, </a:t>
            </a:r>
            <a:r>
              <a:rPr lang="en-US" sz="3200" dirty="0" err="1">
                <a:solidFill>
                  <a:srgbClr val="000000"/>
                </a:solidFill>
              </a:rPr>
              <a:t>som</a:t>
            </a:r>
            <a:r>
              <a:rPr lang="en-US" sz="3200" dirty="0">
                <a:solidFill>
                  <a:srgbClr val="000000"/>
                </a:solidFill>
              </a:rPr>
              <a:t> </a:t>
            </a:r>
            <a:r>
              <a:rPr lang="en-US" sz="3200" dirty="0" err="1" smtClean="0">
                <a:solidFill>
                  <a:srgbClr val="000000"/>
                </a:solidFill>
              </a:rPr>
              <a:t>ju</a:t>
            </a:r>
            <a:r>
              <a:rPr lang="en-US" sz="3200" dirty="0" smtClean="0">
                <a:solidFill>
                  <a:srgbClr val="000000"/>
                </a:solidFill>
              </a:rPr>
              <a:t> </a:t>
            </a:r>
            <a:r>
              <a:rPr lang="en-US" sz="3200" dirty="0" err="1" smtClean="0">
                <a:solidFill>
                  <a:srgbClr val="000000"/>
                </a:solidFill>
              </a:rPr>
              <a:t>är</a:t>
            </a:r>
            <a:r>
              <a:rPr lang="en-US" sz="3200" dirty="0" smtClean="0">
                <a:solidFill>
                  <a:srgbClr val="000000"/>
                </a:solidFill>
              </a:rPr>
              <a:t> </a:t>
            </a:r>
            <a:r>
              <a:rPr lang="en-US" sz="3200" dirty="0" err="1">
                <a:solidFill>
                  <a:srgbClr val="000000"/>
                </a:solidFill>
              </a:rPr>
              <a:t>ekonomins</a:t>
            </a:r>
            <a:r>
              <a:rPr lang="en-US" sz="3200" dirty="0">
                <a:solidFill>
                  <a:srgbClr val="000000"/>
                </a:solidFill>
              </a:rPr>
              <a:t> </a:t>
            </a:r>
            <a:r>
              <a:rPr lang="en-US" sz="3200" dirty="0" smtClean="0">
                <a:solidFill>
                  <a:srgbClr val="000000"/>
                </a:solidFill>
              </a:rPr>
              <a:t>bas.</a:t>
            </a:r>
            <a:endParaRPr lang="en-US" sz="3200" dirty="0">
              <a:solidFill>
                <a:srgbClr val="000000"/>
              </a:solidFill>
            </a:endParaRPr>
          </a:p>
        </p:txBody>
      </p:sp>
      <p:sp>
        <p:nvSpPr>
          <p:cNvPr id="10" name="Text Box 4"/>
          <p:cNvSpPr txBox="1">
            <a:spLocks noChangeArrowheads="1"/>
          </p:cNvSpPr>
          <p:nvPr/>
        </p:nvSpPr>
        <p:spPr bwMode="auto">
          <a:xfrm>
            <a:off x="467544" y="4087613"/>
            <a:ext cx="8229600" cy="637531"/>
          </a:xfrm>
          <a:prstGeom prst="rect">
            <a:avLst/>
          </a:prstGeom>
          <a:noFill/>
          <a:ln w="9525">
            <a:noFill/>
            <a:round/>
            <a:headEnd/>
            <a:tailEnd/>
          </a:ln>
        </p:spPr>
        <p:txBody>
          <a:bodyPr/>
          <a:lstStyle/>
          <a:p>
            <a:pPr marL="603250" indent="-603250" algn="l">
              <a:spcBef>
                <a:spcPts val="800"/>
              </a:spcBef>
              <a:buFont typeface="+mj-lt"/>
              <a:buAutoNum type="arabicPeriod" startAt="4"/>
              <a:tabLst>
                <a:tab pos="603250" algn="l"/>
                <a:tab pos="1050925" algn="l"/>
                <a:tab pos="1500188" algn="l"/>
                <a:tab pos="1949450" algn="l"/>
                <a:tab pos="2398713" algn="l"/>
                <a:tab pos="2847975" algn="l"/>
                <a:tab pos="3297238" algn="l"/>
                <a:tab pos="3746500" algn="l"/>
                <a:tab pos="4195763" algn="l"/>
                <a:tab pos="4645025" algn="l"/>
                <a:tab pos="5094288" algn="l"/>
                <a:tab pos="5543550" algn="l"/>
                <a:tab pos="5992813" algn="l"/>
                <a:tab pos="6442075" algn="l"/>
                <a:tab pos="6891338" algn="l"/>
                <a:tab pos="7340600" algn="l"/>
                <a:tab pos="7789863" algn="l"/>
                <a:tab pos="8239125" algn="l"/>
                <a:tab pos="8688388" algn="l"/>
                <a:tab pos="9137650" algn="l"/>
                <a:tab pos="9586913" algn="l"/>
              </a:tabLst>
            </a:pPr>
            <a:r>
              <a:rPr lang="en-US" sz="3200" dirty="0" err="1" smtClean="0">
                <a:solidFill>
                  <a:srgbClr val="000000"/>
                </a:solidFill>
              </a:rPr>
              <a:t>Stabilisera</a:t>
            </a:r>
            <a:r>
              <a:rPr lang="en-US" sz="3200" dirty="0" smtClean="0">
                <a:solidFill>
                  <a:srgbClr val="000000"/>
                </a:solidFill>
              </a:rPr>
              <a:t> </a:t>
            </a:r>
            <a:r>
              <a:rPr lang="en-US" sz="3200" dirty="0" err="1" smtClean="0">
                <a:solidFill>
                  <a:srgbClr val="000000"/>
                </a:solidFill>
              </a:rPr>
              <a:t>klimatet</a:t>
            </a:r>
            <a:r>
              <a:rPr lang="en-US" sz="3200" dirty="0" smtClean="0">
                <a:solidFill>
                  <a:srgbClr val="000000"/>
                </a:solidFill>
              </a:rPr>
              <a:t>. </a:t>
            </a:r>
            <a:endParaRPr lang="en-US" sz="32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p:bldP spid="26628"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23528" y="476672"/>
            <a:ext cx="8568952" cy="1384995"/>
          </a:xfrm>
          <a:prstGeom prst="rect">
            <a:avLst/>
          </a:prstGeom>
          <a:noFill/>
        </p:spPr>
        <p:txBody>
          <a:bodyPr wrap="square" rtlCol="0">
            <a:spAutoFit/>
          </a:bodyPr>
          <a:lstStyle/>
          <a:p>
            <a:pPr marL="263525" indent="-263525" algn="l">
              <a:tabLst>
                <a:tab pos="263525" algn="l"/>
              </a:tabLst>
            </a:pPr>
            <a:r>
              <a:rPr lang="sv-SE" sz="2800" dirty="0" smtClean="0">
                <a:solidFill>
                  <a:schemeClr val="tx1"/>
                </a:solidFill>
              </a:rPr>
              <a:t>- 	I en värld där enorma förmögenheter samlar sig hos de rika är det inte rimligt att barn måste gå hungriga till skolan.</a:t>
            </a:r>
            <a:endParaRPr lang="sv-SE" sz="2000" dirty="0">
              <a:solidFill>
                <a:schemeClr val="tx1"/>
              </a:solidFill>
            </a:endParaRPr>
          </a:p>
        </p:txBody>
      </p:sp>
      <p:sp>
        <p:nvSpPr>
          <p:cNvPr id="3" name="textruta 2"/>
          <p:cNvSpPr txBox="1"/>
          <p:nvPr/>
        </p:nvSpPr>
        <p:spPr>
          <a:xfrm>
            <a:off x="323528" y="2132856"/>
            <a:ext cx="8568952" cy="954107"/>
          </a:xfrm>
          <a:prstGeom prst="rect">
            <a:avLst/>
          </a:prstGeom>
          <a:noFill/>
        </p:spPr>
        <p:txBody>
          <a:bodyPr wrap="square" rtlCol="0">
            <a:spAutoFit/>
          </a:bodyPr>
          <a:lstStyle/>
          <a:p>
            <a:pPr marL="263525" indent="-263525" algn="l">
              <a:buFontTx/>
              <a:buChar char="-"/>
              <a:tabLst>
                <a:tab pos="263525" algn="l"/>
                <a:tab pos="4843463" algn="l"/>
              </a:tabLst>
            </a:pPr>
            <a:r>
              <a:rPr lang="sv-SE" sz="2800" dirty="0" smtClean="0">
                <a:solidFill>
                  <a:schemeClr val="tx1"/>
                </a:solidFill>
              </a:rPr>
              <a:t>Ingen kan idag påstå att vi inte har resurserna att göra vad som krävs. </a:t>
            </a:r>
            <a:endParaRPr lang="sv-SE" sz="2000" dirty="0">
              <a:solidFill>
                <a:schemeClr val="tx1"/>
              </a:solidFill>
            </a:endParaRPr>
          </a:p>
        </p:txBody>
      </p:sp>
      <p:sp>
        <p:nvSpPr>
          <p:cNvPr id="4" name="textruta 3"/>
          <p:cNvSpPr txBox="1"/>
          <p:nvPr/>
        </p:nvSpPr>
        <p:spPr>
          <a:xfrm>
            <a:off x="323528" y="3429000"/>
            <a:ext cx="8568952" cy="2677656"/>
          </a:xfrm>
          <a:prstGeom prst="rect">
            <a:avLst/>
          </a:prstGeom>
          <a:noFill/>
        </p:spPr>
        <p:txBody>
          <a:bodyPr wrap="square" rtlCol="0">
            <a:spAutoFit/>
          </a:bodyPr>
          <a:lstStyle/>
          <a:p>
            <a:pPr marL="263525" indent="-263525" algn="l">
              <a:buFontTx/>
              <a:buChar char="-"/>
              <a:tabLst>
                <a:tab pos="263525" algn="l"/>
                <a:tab pos="4843463" algn="l"/>
              </a:tabLst>
            </a:pPr>
            <a:r>
              <a:rPr lang="sv-SE" sz="2800" dirty="0" smtClean="0">
                <a:solidFill>
                  <a:schemeClr val="tx1"/>
                </a:solidFill>
              </a:rPr>
              <a:t>Vi är kapabla att bygga upp ett globalt samhälle, där varje människa på jorden får sina </a:t>
            </a:r>
            <a:r>
              <a:rPr lang="sv-SE" sz="2800" dirty="0" err="1" smtClean="0">
                <a:solidFill>
                  <a:schemeClr val="tx1"/>
                </a:solidFill>
              </a:rPr>
              <a:t>grund-läggande</a:t>
            </a:r>
            <a:r>
              <a:rPr lang="sv-SE" sz="2800" dirty="0" smtClean="0">
                <a:solidFill>
                  <a:schemeClr val="tx1"/>
                </a:solidFill>
              </a:rPr>
              <a:t> behov tillfredsställda – en värld som skulle tillåta oss att betrakta oss själva som civiliserade varelser. </a:t>
            </a:r>
          </a:p>
          <a:p>
            <a:pPr algn="l">
              <a:tabLst>
                <a:tab pos="4843463" algn="l"/>
              </a:tabLst>
            </a:pPr>
            <a:r>
              <a:rPr lang="sv-SE" sz="2800" dirty="0" smtClean="0">
                <a:solidFill>
                  <a:schemeClr val="tx1"/>
                </a:solidFill>
              </a:rPr>
              <a:t>	</a:t>
            </a:r>
            <a:r>
              <a:rPr lang="sv-SE" sz="2000" dirty="0" smtClean="0">
                <a:solidFill>
                  <a:schemeClr val="tx1"/>
                </a:solidFill>
              </a:rPr>
              <a:t>Lester Brown</a:t>
            </a:r>
            <a:endParaRPr lang="sv-SE" sz="20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13490</TotalTime>
  <Words>3578</Words>
  <Application>Microsoft Office PowerPoint</Application>
  <PresentationFormat>Bildspel på skärmen (4:3)</PresentationFormat>
  <Paragraphs>612</Paragraphs>
  <Slides>62</Slides>
  <Notes>62</Notes>
  <HiddenSlides>0</HiddenSlides>
  <MMClips>0</MMClips>
  <ScaleCrop>false</ScaleCrop>
  <HeadingPairs>
    <vt:vector size="4" baseType="variant">
      <vt:variant>
        <vt:lpstr>Tema</vt:lpstr>
      </vt:variant>
      <vt:variant>
        <vt:i4>1</vt:i4>
      </vt:variant>
      <vt:variant>
        <vt:lpstr>Bildrubriker</vt:lpstr>
      </vt:variant>
      <vt:variant>
        <vt:i4>62</vt:i4>
      </vt:variant>
    </vt:vector>
  </HeadingPairs>
  <TitlesOfParts>
    <vt:vector size="63" baseType="lpstr">
      <vt:lpstr>Office-tema</vt:lpstr>
      <vt:lpstr>Bild 1</vt:lpstr>
      <vt:lpstr>Bild 2</vt:lpstr>
      <vt:lpstr>Bild 3</vt:lpstr>
      <vt:lpstr>Bild 4</vt:lpstr>
      <vt:lpstr>Bild 5</vt:lpstr>
      <vt:lpstr>Bild 6</vt:lpstr>
      <vt:lpstr>Bild 7</vt:lpstr>
      <vt:lpstr>Bild 8</vt:lpstr>
      <vt:lpstr>Bild 9</vt:lpstr>
      <vt:lpstr>Bild 10</vt:lpstr>
      <vt:lpstr>Bild 11</vt:lpstr>
      <vt:lpstr>Bild 12</vt:lpstr>
      <vt:lpstr>Bild 13</vt:lpstr>
      <vt:lpstr>Bild 14</vt:lpstr>
      <vt:lpstr>Bild 15</vt:lpstr>
      <vt:lpstr>Bild 16</vt:lpstr>
      <vt:lpstr>Bild 17</vt:lpstr>
      <vt:lpstr>Bild 18</vt:lpstr>
      <vt:lpstr>Bild 19</vt:lpstr>
      <vt:lpstr>Bild 20</vt:lpstr>
      <vt:lpstr>Bild 21</vt:lpstr>
      <vt:lpstr>Bild 22</vt:lpstr>
      <vt:lpstr>Bild 23</vt:lpstr>
      <vt:lpstr>Bild 24</vt:lpstr>
      <vt:lpstr>Bild 25</vt:lpstr>
      <vt:lpstr>Bild 26</vt:lpstr>
      <vt:lpstr>Bild 27</vt:lpstr>
      <vt:lpstr>Bild 28</vt:lpstr>
      <vt:lpstr>Bild 29</vt:lpstr>
      <vt:lpstr>Bild 30</vt:lpstr>
      <vt:lpstr>Bild 31</vt:lpstr>
      <vt:lpstr>Bild 32</vt:lpstr>
      <vt:lpstr>Bild 33</vt:lpstr>
      <vt:lpstr>Bild 34</vt:lpstr>
      <vt:lpstr>Bild 35</vt:lpstr>
      <vt:lpstr>Bild 36</vt:lpstr>
      <vt:lpstr>Bild 37</vt:lpstr>
      <vt:lpstr>Bild 38</vt:lpstr>
      <vt:lpstr>Bild 39</vt:lpstr>
      <vt:lpstr>Bild 40</vt:lpstr>
      <vt:lpstr>Bild 41</vt:lpstr>
      <vt:lpstr>Bild 42</vt:lpstr>
      <vt:lpstr>Bild 43</vt:lpstr>
      <vt:lpstr>Bild 44</vt:lpstr>
      <vt:lpstr>Bild 45</vt:lpstr>
      <vt:lpstr>Bild 46</vt:lpstr>
      <vt:lpstr>Bild 47</vt:lpstr>
      <vt:lpstr>Bild 48</vt:lpstr>
      <vt:lpstr>Bild 49</vt:lpstr>
      <vt:lpstr>Bild 50</vt:lpstr>
      <vt:lpstr>Bild 51</vt:lpstr>
      <vt:lpstr>Bild 52</vt:lpstr>
      <vt:lpstr>Bild 53</vt:lpstr>
      <vt:lpstr>Bild 54</vt:lpstr>
      <vt:lpstr>Bild 55</vt:lpstr>
      <vt:lpstr>Bild 56</vt:lpstr>
      <vt:lpstr>Bild 57</vt:lpstr>
      <vt:lpstr>Bild 58</vt:lpstr>
      <vt:lpstr>Bild 59</vt:lpstr>
      <vt:lpstr>Bild 60</vt:lpstr>
      <vt:lpstr>Bild 61</vt:lpstr>
      <vt:lpstr>Bild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B 3.0:  Mobilizing to Save Civilization</dc:title>
  <dc:creator>intern</dc:creator>
  <cp:lastModifiedBy>Lars</cp:lastModifiedBy>
  <cp:revision>651</cp:revision>
  <cp:lastPrinted>1601-01-01T00:00:00Z</cp:lastPrinted>
  <dcterms:created xsi:type="dcterms:W3CDTF">2008-10-16T14:19:09Z</dcterms:created>
  <dcterms:modified xsi:type="dcterms:W3CDTF">2010-08-23T12:36:14Z</dcterms:modified>
</cp:coreProperties>
</file>